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1078" r:id="rId3"/>
    <p:sldId id="1086" r:id="rId4"/>
    <p:sldId id="1087" r:id="rId5"/>
    <p:sldId id="1071" r:id="rId6"/>
    <p:sldId id="1088" r:id="rId7"/>
    <p:sldId id="1089" r:id="rId8"/>
    <p:sldId id="1090" r:id="rId9"/>
    <p:sldId id="1091" r:id="rId10"/>
    <p:sldId id="1092" r:id="rId11"/>
    <p:sldId id="1093" r:id="rId12"/>
    <p:sldId id="1094" r:id="rId13"/>
    <p:sldId id="1095" r:id="rId14"/>
    <p:sldId id="1096" r:id="rId15"/>
    <p:sldId id="1097" r:id="rId16"/>
    <p:sldId id="109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77" autoAdjust="0"/>
    <p:restoredTop sz="94711"/>
  </p:normalViewPr>
  <p:slideViewPr>
    <p:cSldViewPr snapToGrid="0">
      <p:cViewPr varScale="1">
        <p:scale>
          <a:sx n="62" d="100"/>
          <a:sy n="62" d="100"/>
        </p:scale>
        <p:origin x="216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E76DD7-A8A1-4F93-9FD9-D4593222E8F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FA7A1C-1133-47FB-958F-23083BD57C17}">
      <dgm:prSet/>
      <dgm:spPr/>
      <dgm:t>
        <a:bodyPr/>
        <a:lstStyle/>
        <a:p>
          <a:r>
            <a:rPr lang="en-US" b="1" dirty="0"/>
            <a:t>Renewable Energy (solar, wind, nuclear)</a:t>
          </a:r>
        </a:p>
      </dgm:t>
    </dgm:pt>
    <dgm:pt modelId="{40D5F161-84E1-4C56-8BD2-E70EAD4A1191}" type="parTrans" cxnId="{3B8010F5-5E22-43A4-BF52-22DB6FC99C09}">
      <dgm:prSet/>
      <dgm:spPr/>
      <dgm:t>
        <a:bodyPr/>
        <a:lstStyle/>
        <a:p>
          <a:endParaRPr lang="en-US"/>
        </a:p>
      </dgm:t>
    </dgm:pt>
    <dgm:pt modelId="{538D1158-245C-433D-9243-43335CD2C1F5}" type="sibTrans" cxnId="{3B8010F5-5E22-43A4-BF52-22DB6FC99C09}">
      <dgm:prSet/>
      <dgm:spPr/>
      <dgm:t>
        <a:bodyPr/>
        <a:lstStyle/>
        <a:p>
          <a:endParaRPr lang="en-US"/>
        </a:p>
      </dgm:t>
    </dgm:pt>
    <dgm:pt modelId="{A6764CD9-F14F-4A0C-A9F2-E215B0CC7B3C}">
      <dgm:prSet/>
      <dgm:spPr/>
      <dgm:t>
        <a:bodyPr/>
        <a:lstStyle/>
        <a:p>
          <a:r>
            <a:rPr lang="en-GB" b="1" dirty="0"/>
            <a:t>Carbon Management &amp; Hydrogen</a:t>
          </a:r>
          <a:endParaRPr lang="en-US" dirty="0"/>
        </a:p>
      </dgm:t>
    </dgm:pt>
    <dgm:pt modelId="{DAD1DCF0-136C-48C3-8C44-202414DF40C0}" type="parTrans" cxnId="{4CFC12E0-BF5B-42BD-A485-9BB18BC5CAFF}">
      <dgm:prSet/>
      <dgm:spPr/>
      <dgm:t>
        <a:bodyPr/>
        <a:lstStyle/>
        <a:p>
          <a:endParaRPr lang="en-US"/>
        </a:p>
      </dgm:t>
    </dgm:pt>
    <dgm:pt modelId="{6DC7E868-7E93-421F-8309-92414868F9B7}" type="sibTrans" cxnId="{4CFC12E0-BF5B-42BD-A485-9BB18BC5CAFF}">
      <dgm:prSet/>
      <dgm:spPr/>
      <dgm:t>
        <a:bodyPr/>
        <a:lstStyle/>
        <a:p>
          <a:endParaRPr lang="en-US"/>
        </a:p>
      </dgm:t>
    </dgm:pt>
    <dgm:pt modelId="{8CF2607C-0EA7-4C4B-96D2-AD2727BA2536}">
      <dgm:prSet/>
      <dgm:spPr/>
      <dgm:t>
        <a:bodyPr/>
        <a:lstStyle/>
        <a:p>
          <a:r>
            <a:rPr lang="en-GB" b="1"/>
            <a:t>Sustainable Tourism &amp; Hospitality</a:t>
          </a:r>
          <a:endParaRPr lang="en-US"/>
        </a:p>
      </dgm:t>
    </dgm:pt>
    <dgm:pt modelId="{8B8F12D6-3A37-43EE-813E-CA83600EE02E}" type="parTrans" cxnId="{9A1AAB05-7E5D-460B-B6E8-FF75157AEFCB}">
      <dgm:prSet/>
      <dgm:spPr/>
      <dgm:t>
        <a:bodyPr/>
        <a:lstStyle/>
        <a:p>
          <a:endParaRPr lang="en-US"/>
        </a:p>
      </dgm:t>
    </dgm:pt>
    <dgm:pt modelId="{C1632843-D0AB-4A55-8513-D9376B4CB6B7}" type="sibTrans" cxnId="{9A1AAB05-7E5D-460B-B6E8-FF75157AEFCB}">
      <dgm:prSet/>
      <dgm:spPr/>
      <dgm:t>
        <a:bodyPr/>
        <a:lstStyle/>
        <a:p>
          <a:endParaRPr lang="en-US"/>
        </a:p>
      </dgm:t>
    </dgm:pt>
    <dgm:pt modelId="{DE5F7F60-1308-40D1-8040-157DCC5760FF}">
      <dgm:prSet/>
      <dgm:spPr/>
      <dgm:t>
        <a:bodyPr/>
        <a:lstStyle/>
        <a:p>
          <a:r>
            <a:rPr lang="en-US" b="1" dirty="0"/>
            <a:t>Sustainable Construction &amp; infrastructure</a:t>
          </a:r>
        </a:p>
      </dgm:t>
    </dgm:pt>
    <dgm:pt modelId="{24EEF7DC-5E55-4B12-AAE1-F4C3FFF39BD3}" type="parTrans" cxnId="{DFBFC771-E94F-4268-8FFA-C0FC7DEF33EB}">
      <dgm:prSet/>
      <dgm:spPr/>
      <dgm:t>
        <a:bodyPr/>
        <a:lstStyle/>
        <a:p>
          <a:endParaRPr lang="en-US"/>
        </a:p>
      </dgm:t>
    </dgm:pt>
    <dgm:pt modelId="{7C92BC8C-9A97-46BA-BF12-61890D21027A}" type="sibTrans" cxnId="{DFBFC771-E94F-4268-8FFA-C0FC7DEF33EB}">
      <dgm:prSet/>
      <dgm:spPr/>
      <dgm:t>
        <a:bodyPr/>
        <a:lstStyle/>
        <a:p>
          <a:endParaRPr lang="en-US"/>
        </a:p>
      </dgm:t>
    </dgm:pt>
    <dgm:pt modelId="{ED3A6F0B-F336-42A3-9D61-0034F4654CF4}">
      <dgm:prSet/>
      <dgm:spPr/>
      <dgm:t>
        <a:bodyPr/>
        <a:lstStyle/>
        <a:p>
          <a:r>
            <a:rPr lang="en-US" b="1" dirty="0"/>
            <a:t>Manufacturing (EVs, solar panels, low-carbon materials)</a:t>
          </a:r>
        </a:p>
      </dgm:t>
    </dgm:pt>
    <dgm:pt modelId="{B8D31155-7888-46BB-A6CB-1EEA2FF914F5}" type="parTrans" cxnId="{3EEB3A6F-A6FA-4E0E-BF0E-7203F1918370}">
      <dgm:prSet/>
      <dgm:spPr/>
      <dgm:t>
        <a:bodyPr/>
        <a:lstStyle/>
        <a:p>
          <a:endParaRPr lang="en-US"/>
        </a:p>
      </dgm:t>
    </dgm:pt>
    <dgm:pt modelId="{45F5DC6B-3237-4025-89F6-F01E37DBC68E}" type="sibTrans" cxnId="{3EEB3A6F-A6FA-4E0E-BF0E-7203F1918370}">
      <dgm:prSet/>
      <dgm:spPr/>
      <dgm:t>
        <a:bodyPr/>
        <a:lstStyle/>
        <a:p>
          <a:endParaRPr lang="en-US"/>
        </a:p>
      </dgm:t>
    </dgm:pt>
    <dgm:pt modelId="{0A421845-C696-48D8-94C2-5E5875F1148F}">
      <dgm:prSet/>
      <dgm:spPr/>
      <dgm:t>
        <a:bodyPr/>
        <a:lstStyle/>
        <a:p>
          <a:r>
            <a:rPr lang="en-US" b="1" dirty="0"/>
            <a:t>Waste Management </a:t>
          </a:r>
        </a:p>
      </dgm:t>
    </dgm:pt>
    <dgm:pt modelId="{38E20EBE-DFD7-4CCA-ABCD-9AD63295CC99}" type="parTrans" cxnId="{2ECF35A7-84AA-4B2D-8EBC-4548ADE94822}">
      <dgm:prSet/>
      <dgm:spPr/>
      <dgm:t>
        <a:bodyPr/>
        <a:lstStyle/>
        <a:p>
          <a:endParaRPr lang="en-US"/>
        </a:p>
      </dgm:t>
    </dgm:pt>
    <dgm:pt modelId="{54355570-C518-4B06-8182-5FB7652329E2}" type="sibTrans" cxnId="{2ECF35A7-84AA-4B2D-8EBC-4548ADE94822}">
      <dgm:prSet/>
      <dgm:spPr/>
      <dgm:t>
        <a:bodyPr/>
        <a:lstStyle/>
        <a:p>
          <a:endParaRPr lang="en-US"/>
        </a:p>
      </dgm:t>
    </dgm:pt>
    <dgm:pt modelId="{2FB525C1-876B-4E7E-AB40-E49F5C191A45}">
      <dgm:prSet/>
      <dgm:spPr/>
      <dgm:t>
        <a:bodyPr/>
        <a:lstStyle/>
        <a:p>
          <a:r>
            <a:rPr lang="en-US" b="1" dirty="0"/>
            <a:t>Controlled-Environment Agriculture</a:t>
          </a:r>
        </a:p>
      </dgm:t>
    </dgm:pt>
    <dgm:pt modelId="{0C2500A3-5801-4F56-9959-A5B8490A98CC}" type="parTrans" cxnId="{47CB7CC4-0B1D-4E8E-9F1A-987C1B106CD7}">
      <dgm:prSet/>
      <dgm:spPr/>
      <dgm:t>
        <a:bodyPr/>
        <a:lstStyle/>
        <a:p>
          <a:endParaRPr lang="en-US"/>
        </a:p>
      </dgm:t>
    </dgm:pt>
    <dgm:pt modelId="{1103DFAF-1F43-49C6-BC1D-277D85CD9607}" type="sibTrans" cxnId="{47CB7CC4-0B1D-4E8E-9F1A-987C1B106CD7}">
      <dgm:prSet/>
      <dgm:spPr/>
      <dgm:t>
        <a:bodyPr/>
        <a:lstStyle/>
        <a:p>
          <a:endParaRPr lang="en-US"/>
        </a:p>
      </dgm:t>
    </dgm:pt>
    <dgm:pt modelId="{A3AB0F3E-32CF-4B08-B620-C286DF282F9E}">
      <dgm:prSet/>
      <dgm:spPr/>
      <dgm:t>
        <a:bodyPr/>
        <a:lstStyle/>
        <a:p>
          <a:r>
            <a:rPr lang="en-US" b="1" dirty="0"/>
            <a:t>ICT</a:t>
          </a:r>
          <a:r>
            <a:rPr lang="en-US" dirty="0"/>
            <a:t> </a:t>
          </a:r>
        </a:p>
      </dgm:t>
    </dgm:pt>
    <dgm:pt modelId="{C3246F49-B391-4ADF-BA24-850378E9488A}" type="parTrans" cxnId="{92BFC8FC-F2A6-4CF2-9711-21002F38A6BC}">
      <dgm:prSet/>
      <dgm:spPr/>
      <dgm:t>
        <a:bodyPr/>
        <a:lstStyle/>
        <a:p>
          <a:endParaRPr lang="en-US"/>
        </a:p>
      </dgm:t>
    </dgm:pt>
    <dgm:pt modelId="{3F9A14F4-1382-432A-8BB4-51173E8910E9}" type="sibTrans" cxnId="{92BFC8FC-F2A6-4CF2-9711-21002F38A6BC}">
      <dgm:prSet/>
      <dgm:spPr/>
      <dgm:t>
        <a:bodyPr/>
        <a:lstStyle/>
        <a:p>
          <a:endParaRPr lang="en-US"/>
        </a:p>
      </dgm:t>
    </dgm:pt>
    <dgm:pt modelId="{2DBDE702-03ED-4F94-BE0B-5973AD515E96}" type="pres">
      <dgm:prSet presAssocID="{F8E76DD7-A8A1-4F93-9FD9-D4593222E8FC}" presName="diagram" presStyleCnt="0">
        <dgm:presLayoutVars>
          <dgm:dir/>
          <dgm:resizeHandles val="exact"/>
        </dgm:presLayoutVars>
      </dgm:prSet>
      <dgm:spPr/>
    </dgm:pt>
    <dgm:pt modelId="{9C4D3A17-FA1C-45AF-B99D-0ED10AA1D008}" type="pres">
      <dgm:prSet presAssocID="{AFFA7A1C-1133-47FB-958F-23083BD57C17}" presName="node" presStyleLbl="node1" presStyleIdx="0" presStyleCnt="8">
        <dgm:presLayoutVars>
          <dgm:bulletEnabled val="1"/>
        </dgm:presLayoutVars>
      </dgm:prSet>
      <dgm:spPr/>
    </dgm:pt>
    <dgm:pt modelId="{1D8AFDD1-66FE-456A-AE6A-37C08920B072}" type="pres">
      <dgm:prSet presAssocID="{538D1158-245C-433D-9243-43335CD2C1F5}" presName="sibTrans" presStyleCnt="0"/>
      <dgm:spPr/>
    </dgm:pt>
    <dgm:pt modelId="{78726FF6-2A55-4B07-852C-8BB5D9489DBE}" type="pres">
      <dgm:prSet presAssocID="{A6764CD9-F14F-4A0C-A9F2-E215B0CC7B3C}" presName="node" presStyleLbl="node1" presStyleIdx="1" presStyleCnt="8">
        <dgm:presLayoutVars>
          <dgm:bulletEnabled val="1"/>
        </dgm:presLayoutVars>
      </dgm:prSet>
      <dgm:spPr/>
    </dgm:pt>
    <dgm:pt modelId="{7576A53E-0270-47DD-8F17-689DF8233760}" type="pres">
      <dgm:prSet presAssocID="{6DC7E868-7E93-421F-8309-92414868F9B7}" presName="sibTrans" presStyleCnt="0"/>
      <dgm:spPr/>
    </dgm:pt>
    <dgm:pt modelId="{D8B2FAD9-9BA6-45F2-9418-42A86C4E5980}" type="pres">
      <dgm:prSet presAssocID="{8CF2607C-0EA7-4C4B-96D2-AD2727BA2536}" presName="node" presStyleLbl="node1" presStyleIdx="2" presStyleCnt="8">
        <dgm:presLayoutVars>
          <dgm:bulletEnabled val="1"/>
        </dgm:presLayoutVars>
      </dgm:prSet>
      <dgm:spPr/>
    </dgm:pt>
    <dgm:pt modelId="{CB7F8AD7-48E2-4AF3-BE01-B0EE4D81CD29}" type="pres">
      <dgm:prSet presAssocID="{C1632843-D0AB-4A55-8513-D9376B4CB6B7}" presName="sibTrans" presStyleCnt="0"/>
      <dgm:spPr/>
    </dgm:pt>
    <dgm:pt modelId="{EB224A18-1F4A-439E-97DF-020C49289E28}" type="pres">
      <dgm:prSet presAssocID="{DE5F7F60-1308-40D1-8040-157DCC5760FF}" presName="node" presStyleLbl="node1" presStyleIdx="3" presStyleCnt="8">
        <dgm:presLayoutVars>
          <dgm:bulletEnabled val="1"/>
        </dgm:presLayoutVars>
      </dgm:prSet>
      <dgm:spPr/>
    </dgm:pt>
    <dgm:pt modelId="{85D578DC-D7BF-4EF6-8CD9-8DEC2533527B}" type="pres">
      <dgm:prSet presAssocID="{7C92BC8C-9A97-46BA-BF12-61890D21027A}" presName="sibTrans" presStyleCnt="0"/>
      <dgm:spPr/>
    </dgm:pt>
    <dgm:pt modelId="{AAAA51D1-8B5B-482E-ACCD-1D8F0B5B8369}" type="pres">
      <dgm:prSet presAssocID="{ED3A6F0B-F336-42A3-9D61-0034F4654CF4}" presName="node" presStyleLbl="node1" presStyleIdx="4" presStyleCnt="8">
        <dgm:presLayoutVars>
          <dgm:bulletEnabled val="1"/>
        </dgm:presLayoutVars>
      </dgm:prSet>
      <dgm:spPr/>
    </dgm:pt>
    <dgm:pt modelId="{F060381A-89E7-4E23-A86B-1BDAA4B9A20D}" type="pres">
      <dgm:prSet presAssocID="{45F5DC6B-3237-4025-89F6-F01E37DBC68E}" presName="sibTrans" presStyleCnt="0"/>
      <dgm:spPr/>
    </dgm:pt>
    <dgm:pt modelId="{3922FEE4-CEA0-4AFF-8C02-02ECC9C70BD4}" type="pres">
      <dgm:prSet presAssocID="{0A421845-C696-48D8-94C2-5E5875F1148F}" presName="node" presStyleLbl="node1" presStyleIdx="5" presStyleCnt="8">
        <dgm:presLayoutVars>
          <dgm:bulletEnabled val="1"/>
        </dgm:presLayoutVars>
      </dgm:prSet>
      <dgm:spPr/>
    </dgm:pt>
    <dgm:pt modelId="{420EBA4C-D1E0-4D98-871E-CD1247FDA67C}" type="pres">
      <dgm:prSet presAssocID="{54355570-C518-4B06-8182-5FB7652329E2}" presName="sibTrans" presStyleCnt="0"/>
      <dgm:spPr/>
    </dgm:pt>
    <dgm:pt modelId="{C10EC6A5-C761-4607-BEFD-87E7726538CF}" type="pres">
      <dgm:prSet presAssocID="{2FB525C1-876B-4E7E-AB40-E49F5C191A45}" presName="node" presStyleLbl="node1" presStyleIdx="6" presStyleCnt="8">
        <dgm:presLayoutVars>
          <dgm:bulletEnabled val="1"/>
        </dgm:presLayoutVars>
      </dgm:prSet>
      <dgm:spPr/>
    </dgm:pt>
    <dgm:pt modelId="{D3FC060F-8425-4BF1-BFC2-EA876BCC7DDF}" type="pres">
      <dgm:prSet presAssocID="{1103DFAF-1F43-49C6-BC1D-277D85CD9607}" presName="sibTrans" presStyleCnt="0"/>
      <dgm:spPr/>
    </dgm:pt>
    <dgm:pt modelId="{7AA91109-53CB-4449-8516-A796CA4A2E2B}" type="pres">
      <dgm:prSet presAssocID="{A3AB0F3E-32CF-4B08-B620-C286DF282F9E}" presName="node" presStyleLbl="node1" presStyleIdx="7" presStyleCnt="8">
        <dgm:presLayoutVars>
          <dgm:bulletEnabled val="1"/>
        </dgm:presLayoutVars>
      </dgm:prSet>
      <dgm:spPr/>
    </dgm:pt>
  </dgm:ptLst>
  <dgm:cxnLst>
    <dgm:cxn modelId="{9A1AAB05-7E5D-460B-B6E8-FF75157AEFCB}" srcId="{F8E76DD7-A8A1-4F93-9FD9-D4593222E8FC}" destId="{8CF2607C-0EA7-4C4B-96D2-AD2727BA2536}" srcOrd="2" destOrd="0" parTransId="{8B8F12D6-3A37-43EE-813E-CA83600EE02E}" sibTransId="{C1632843-D0AB-4A55-8513-D9376B4CB6B7}"/>
    <dgm:cxn modelId="{F8444117-6E59-4A72-99A3-667B236DF239}" type="presOf" srcId="{ED3A6F0B-F336-42A3-9D61-0034F4654CF4}" destId="{AAAA51D1-8B5B-482E-ACCD-1D8F0B5B8369}" srcOrd="0" destOrd="0" presId="urn:microsoft.com/office/officeart/2005/8/layout/default"/>
    <dgm:cxn modelId="{6190F931-1EDE-4F1A-A77E-F5007267BB93}" type="presOf" srcId="{8CF2607C-0EA7-4C4B-96D2-AD2727BA2536}" destId="{D8B2FAD9-9BA6-45F2-9418-42A86C4E5980}" srcOrd="0" destOrd="0" presId="urn:microsoft.com/office/officeart/2005/8/layout/default"/>
    <dgm:cxn modelId="{2C4D9B44-553E-48A2-BB88-53FBF37E6055}" type="presOf" srcId="{2FB525C1-876B-4E7E-AB40-E49F5C191A45}" destId="{C10EC6A5-C761-4607-BEFD-87E7726538CF}" srcOrd="0" destOrd="0" presId="urn:microsoft.com/office/officeart/2005/8/layout/default"/>
    <dgm:cxn modelId="{5C9A4961-E88C-4B53-AF89-A0EEE5F020EB}" type="presOf" srcId="{DE5F7F60-1308-40D1-8040-157DCC5760FF}" destId="{EB224A18-1F4A-439E-97DF-020C49289E28}" srcOrd="0" destOrd="0" presId="urn:microsoft.com/office/officeart/2005/8/layout/default"/>
    <dgm:cxn modelId="{3EEB3A6F-A6FA-4E0E-BF0E-7203F1918370}" srcId="{F8E76DD7-A8A1-4F93-9FD9-D4593222E8FC}" destId="{ED3A6F0B-F336-42A3-9D61-0034F4654CF4}" srcOrd="4" destOrd="0" parTransId="{B8D31155-7888-46BB-A6CB-1EEA2FF914F5}" sibTransId="{45F5DC6B-3237-4025-89F6-F01E37DBC68E}"/>
    <dgm:cxn modelId="{DFBFC771-E94F-4268-8FFA-C0FC7DEF33EB}" srcId="{F8E76DD7-A8A1-4F93-9FD9-D4593222E8FC}" destId="{DE5F7F60-1308-40D1-8040-157DCC5760FF}" srcOrd="3" destOrd="0" parTransId="{24EEF7DC-5E55-4B12-AAE1-F4C3FFF39BD3}" sibTransId="{7C92BC8C-9A97-46BA-BF12-61890D21027A}"/>
    <dgm:cxn modelId="{7466C686-DFE3-46C8-A19F-7A5E454379DC}" type="presOf" srcId="{0A421845-C696-48D8-94C2-5E5875F1148F}" destId="{3922FEE4-CEA0-4AFF-8C02-02ECC9C70BD4}" srcOrd="0" destOrd="0" presId="urn:microsoft.com/office/officeart/2005/8/layout/default"/>
    <dgm:cxn modelId="{44E6828D-5CB9-4E61-BECC-49FCC15A3064}" type="presOf" srcId="{A3AB0F3E-32CF-4B08-B620-C286DF282F9E}" destId="{7AA91109-53CB-4449-8516-A796CA4A2E2B}" srcOrd="0" destOrd="0" presId="urn:microsoft.com/office/officeart/2005/8/layout/default"/>
    <dgm:cxn modelId="{2ECF35A7-84AA-4B2D-8EBC-4548ADE94822}" srcId="{F8E76DD7-A8A1-4F93-9FD9-D4593222E8FC}" destId="{0A421845-C696-48D8-94C2-5E5875F1148F}" srcOrd="5" destOrd="0" parTransId="{38E20EBE-DFD7-4CCA-ABCD-9AD63295CC99}" sibTransId="{54355570-C518-4B06-8182-5FB7652329E2}"/>
    <dgm:cxn modelId="{47CB7CC4-0B1D-4E8E-9F1A-987C1B106CD7}" srcId="{F8E76DD7-A8A1-4F93-9FD9-D4593222E8FC}" destId="{2FB525C1-876B-4E7E-AB40-E49F5C191A45}" srcOrd="6" destOrd="0" parTransId="{0C2500A3-5801-4F56-9959-A5B8490A98CC}" sibTransId="{1103DFAF-1F43-49C6-BC1D-277D85CD9607}"/>
    <dgm:cxn modelId="{2F16EEC4-7D2E-4542-B65E-0747A05506B1}" type="presOf" srcId="{A6764CD9-F14F-4A0C-A9F2-E215B0CC7B3C}" destId="{78726FF6-2A55-4B07-852C-8BB5D9489DBE}" srcOrd="0" destOrd="0" presId="urn:microsoft.com/office/officeart/2005/8/layout/default"/>
    <dgm:cxn modelId="{4E935DD4-C161-4A9C-A218-243832F72221}" type="presOf" srcId="{F8E76DD7-A8A1-4F93-9FD9-D4593222E8FC}" destId="{2DBDE702-03ED-4F94-BE0B-5973AD515E96}" srcOrd="0" destOrd="0" presId="urn:microsoft.com/office/officeart/2005/8/layout/default"/>
    <dgm:cxn modelId="{4CFC12E0-BF5B-42BD-A485-9BB18BC5CAFF}" srcId="{F8E76DD7-A8A1-4F93-9FD9-D4593222E8FC}" destId="{A6764CD9-F14F-4A0C-A9F2-E215B0CC7B3C}" srcOrd="1" destOrd="0" parTransId="{DAD1DCF0-136C-48C3-8C44-202414DF40C0}" sibTransId="{6DC7E868-7E93-421F-8309-92414868F9B7}"/>
    <dgm:cxn modelId="{F34B66E7-E4C8-4A95-9CF6-1FA09FF3CF79}" type="presOf" srcId="{AFFA7A1C-1133-47FB-958F-23083BD57C17}" destId="{9C4D3A17-FA1C-45AF-B99D-0ED10AA1D008}" srcOrd="0" destOrd="0" presId="urn:microsoft.com/office/officeart/2005/8/layout/default"/>
    <dgm:cxn modelId="{3B8010F5-5E22-43A4-BF52-22DB6FC99C09}" srcId="{F8E76DD7-A8A1-4F93-9FD9-D4593222E8FC}" destId="{AFFA7A1C-1133-47FB-958F-23083BD57C17}" srcOrd="0" destOrd="0" parTransId="{40D5F161-84E1-4C56-8BD2-E70EAD4A1191}" sibTransId="{538D1158-245C-433D-9243-43335CD2C1F5}"/>
    <dgm:cxn modelId="{92BFC8FC-F2A6-4CF2-9711-21002F38A6BC}" srcId="{F8E76DD7-A8A1-4F93-9FD9-D4593222E8FC}" destId="{A3AB0F3E-32CF-4B08-B620-C286DF282F9E}" srcOrd="7" destOrd="0" parTransId="{C3246F49-B391-4ADF-BA24-850378E9488A}" sibTransId="{3F9A14F4-1382-432A-8BB4-51173E8910E9}"/>
    <dgm:cxn modelId="{13F3C981-98D3-42FD-80A1-D6CB9541ADED}" type="presParOf" srcId="{2DBDE702-03ED-4F94-BE0B-5973AD515E96}" destId="{9C4D3A17-FA1C-45AF-B99D-0ED10AA1D008}" srcOrd="0" destOrd="0" presId="urn:microsoft.com/office/officeart/2005/8/layout/default"/>
    <dgm:cxn modelId="{D59A6D33-FB3A-4A67-B04F-BE39729D1B36}" type="presParOf" srcId="{2DBDE702-03ED-4F94-BE0B-5973AD515E96}" destId="{1D8AFDD1-66FE-456A-AE6A-37C08920B072}" srcOrd="1" destOrd="0" presId="urn:microsoft.com/office/officeart/2005/8/layout/default"/>
    <dgm:cxn modelId="{645A2755-812A-4372-BDA4-7EC977683350}" type="presParOf" srcId="{2DBDE702-03ED-4F94-BE0B-5973AD515E96}" destId="{78726FF6-2A55-4B07-852C-8BB5D9489DBE}" srcOrd="2" destOrd="0" presId="urn:microsoft.com/office/officeart/2005/8/layout/default"/>
    <dgm:cxn modelId="{12BEE87D-B5EC-48DD-AFB7-BF53C79975A1}" type="presParOf" srcId="{2DBDE702-03ED-4F94-BE0B-5973AD515E96}" destId="{7576A53E-0270-47DD-8F17-689DF8233760}" srcOrd="3" destOrd="0" presId="urn:microsoft.com/office/officeart/2005/8/layout/default"/>
    <dgm:cxn modelId="{BC887735-F2AC-4D0E-99D2-1A93EFF37416}" type="presParOf" srcId="{2DBDE702-03ED-4F94-BE0B-5973AD515E96}" destId="{D8B2FAD9-9BA6-45F2-9418-42A86C4E5980}" srcOrd="4" destOrd="0" presId="urn:microsoft.com/office/officeart/2005/8/layout/default"/>
    <dgm:cxn modelId="{FFBECAB7-40E1-4522-87C1-571571CDDBD9}" type="presParOf" srcId="{2DBDE702-03ED-4F94-BE0B-5973AD515E96}" destId="{CB7F8AD7-48E2-4AF3-BE01-B0EE4D81CD29}" srcOrd="5" destOrd="0" presId="urn:microsoft.com/office/officeart/2005/8/layout/default"/>
    <dgm:cxn modelId="{7C83EA24-5D73-4BBB-8260-F48E679A4FC7}" type="presParOf" srcId="{2DBDE702-03ED-4F94-BE0B-5973AD515E96}" destId="{EB224A18-1F4A-439E-97DF-020C49289E28}" srcOrd="6" destOrd="0" presId="urn:microsoft.com/office/officeart/2005/8/layout/default"/>
    <dgm:cxn modelId="{B01C244E-3773-4D84-A1FD-B91DD52D7DCA}" type="presParOf" srcId="{2DBDE702-03ED-4F94-BE0B-5973AD515E96}" destId="{85D578DC-D7BF-4EF6-8CD9-8DEC2533527B}" srcOrd="7" destOrd="0" presId="urn:microsoft.com/office/officeart/2005/8/layout/default"/>
    <dgm:cxn modelId="{5B6479C9-E64B-44C2-8A3D-6937977D37B5}" type="presParOf" srcId="{2DBDE702-03ED-4F94-BE0B-5973AD515E96}" destId="{AAAA51D1-8B5B-482E-ACCD-1D8F0B5B8369}" srcOrd="8" destOrd="0" presId="urn:microsoft.com/office/officeart/2005/8/layout/default"/>
    <dgm:cxn modelId="{61509962-4778-44DC-B81C-10FCEF2A97B3}" type="presParOf" srcId="{2DBDE702-03ED-4F94-BE0B-5973AD515E96}" destId="{F060381A-89E7-4E23-A86B-1BDAA4B9A20D}" srcOrd="9" destOrd="0" presId="urn:microsoft.com/office/officeart/2005/8/layout/default"/>
    <dgm:cxn modelId="{F34171DC-8D84-43C4-BF1D-11E51BC55936}" type="presParOf" srcId="{2DBDE702-03ED-4F94-BE0B-5973AD515E96}" destId="{3922FEE4-CEA0-4AFF-8C02-02ECC9C70BD4}" srcOrd="10" destOrd="0" presId="urn:microsoft.com/office/officeart/2005/8/layout/default"/>
    <dgm:cxn modelId="{5055E177-B875-4C8A-A593-0CA17719AB37}" type="presParOf" srcId="{2DBDE702-03ED-4F94-BE0B-5973AD515E96}" destId="{420EBA4C-D1E0-4D98-871E-CD1247FDA67C}" srcOrd="11" destOrd="0" presId="urn:microsoft.com/office/officeart/2005/8/layout/default"/>
    <dgm:cxn modelId="{48349DB7-FF48-40FE-BCDF-668A16581F0D}" type="presParOf" srcId="{2DBDE702-03ED-4F94-BE0B-5973AD515E96}" destId="{C10EC6A5-C761-4607-BEFD-87E7726538CF}" srcOrd="12" destOrd="0" presId="urn:microsoft.com/office/officeart/2005/8/layout/default"/>
    <dgm:cxn modelId="{32E4B109-E37E-4BC2-816E-060C938C70AB}" type="presParOf" srcId="{2DBDE702-03ED-4F94-BE0B-5973AD515E96}" destId="{D3FC060F-8425-4BF1-BFC2-EA876BCC7DDF}" srcOrd="13" destOrd="0" presId="urn:microsoft.com/office/officeart/2005/8/layout/default"/>
    <dgm:cxn modelId="{FED4B737-1471-49A7-B762-B032F139ADB3}" type="presParOf" srcId="{2DBDE702-03ED-4F94-BE0B-5973AD515E96}" destId="{7AA91109-53CB-4449-8516-A796CA4A2E2B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750393-9D18-453F-956B-5C3AFBFF4BE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1638FC-9348-440E-8618-4CCC8469F07D}">
      <dgm:prSet/>
      <dgm:spPr/>
      <dgm:t>
        <a:bodyPr/>
        <a:lstStyle/>
        <a:p>
          <a:r>
            <a:rPr lang="en-US" dirty="0"/>
            <a:t>Faces similar green and digital skills shortages</a:t>
          </a:r>
        </a:p>
      </dgm:t>
    </dgm:pt>
    <dgm:pt modelId="{4F7F01C8-70CF-4286-B44C-6AFD1346E017}" type="parTrans" cxnId="{2BC0922C-A464-4AE4-9777-25F48F20086E}">
      <dgm:prSet/>
      <dgm:spPr/>
      <dgm:t>
        <a:bodyPr/>
        <a:lstStyle/>
        <a:p>
          <a:endParaRPr lang="en-US"/>
        </a:p>
      </dgm:t>
    </dgm:pt>
    <dgm:pt modelId="{F16FB383-1B34-478B-97D4-63A7863CEC84}" type="sibTrans" cxnId="{2BC0922C-A464-4AE4-9777-25F48F20086E}">
      <dgm:prSet/>
      <dgm:spPr/>
      <dgm:t>
        <a:bodyPr/>
        <a:lstStyle/>
        <a:p>
          <a:endParaRPr lang="en-US"/>
        </a:p>
      </dgm:t>
    </dgm:pt>
    <dgm:pt modelId="{8BBE736C-D28A-4CE1-8461-49C59E5D1D08}">
      <dgm:prSet/>
      <dgm:spPr/>
      <dgm:t>
        <a:bodyPr/>
        <a:lstStyle/>
        <a:p>
          <a:r>
            <a:rPr lang="en-US" dirty="0"/>
            <a:t>Developed an intra-regional, skills-based migration architecture</a:t>
          </a:r>
        </a:p>
      </dgm:t>
    </dgm:pt>
    <dgm:pt modelId="{D3C1C75C-95F5-4967-921A-05469588BE72}" type="parTrans" cxnId="{50C5FA21-226F-41BA-86F0-877C79C88D6B}">
      <dgm:prSet/>
      <dgm:spPr/>
      <dgm:t>
        <a:bodyPr/>
        <a:lstStyle/>
        <a:p>
          <a:endParaRPr lang="en-US"/>
        </a:p>
      </dgm:t>
    </dgm:pt>
    <dgm:pt modelId="{AB9E1992-E499-4F71-8A25-EF52406D4782}" type="sibTrans" cxnId="{50C5FA21-226F-41BA-86F0-877C79C88D6B}">
      <dgm:prSet/>
      <dgm:spPr/>
      <dgm:t>
        <a:bodyPr/>
        <a:lstStyle/>
        <a:p>
          <a:endParaRPr lang="en-US"/>
        </a:p>
      </dgm:t>
    </dgm:pt>
    <dgm:pt modelId="{9FDB4667-999D-4968-9462-EF91CB40075A}">
      <dgm:prSet/>
      <dgm:spPr/>
      <dgm:t>
        <a:bodyPr/>
        <a:lstStyle/>
        <a:p>
          <a:r>
            <a:rPr lang="en-US" dirty="0"/>
            <a:t>Combines three elements:</a:t>
          </a:r>
        </a:p>
      </dgm:t>
    </dgm:pt>
    <dgm:pt modelId="{288529D3-6DA5-463B-8402-114466396611}" type="parTrans" cxnId="{6E66F6DC-36F2-4E03-AC7F-02249034DE5E}">
      <dgm:prSet/>
      <dgm:spPr/>
      <dgm:t>
        <a:bodyPr/>
        <a:lstStyle/>
        <a:p>
          <a:endParaRPr lang="en-US"/>
        </a:p>
      </dgm:t>
    </dgm:pt>
    <dgm:pt modelId="{79153B28-B4AF-46A8-B708-DA8F6B28BE48}" type="sibTrans" cxnId="{6E66F6DC-36F2-4E03-AC7F-02249034DE5E}">
      <dgm:prSet/>
      <dgm:spPr/>
      <dgm:t>
        <a:bodyPr/>
        <a:lstStyle/>
        <a:p>
          <a:endParaRPr lang="en-US"/>
        </a:p>
      </dgm:t>
    </dgm:pt>
    <dgm:pt modelId="{8AAE4E25-172C-4D22-88C5-4CEC52F30CE7}">
      <dgm:prSet/>
      <dgm:spPr/>
      <dgm:t>
        <a:bodyPr/>
        <a:lstStyle/>
        <a:p>
          <a:r>
            <a:rPr lang="en-US" b="1" dirty="0"/>
            <a:t>EU Talent Partnerships</a:t>
          </a:r>
          <a:r>
            <a:rPr lang="en-US" dirty="0"/>
            <a:t> with migrant origin countries such as </a:t>
          </a:r>
          <a:r>
            <a:rPr lang="en-GB" dirty="0"/>
            <a:t>Morocco, Tunisia, Egypt, Nigeria, Senegal, Bangladesh, and Pakistan.</a:t>
          </a:r>
          <a:endParaRPr lang="en-US" dirty="0"/>
        </a:p>
      </dgm:t>
    </dgm:pt>
    <dgm:pt modelId="{456C6423-A7BD-4C46-BC0D-69FE08C38EBC}" type="parTrans" cxnId="{C0A7AB2E-66A8-434F-9451-801A7C25F5B6}">
      <dgm:prSet/>
      <dgm:spPr/>
      <dgm:t>
        <a:bodyPr/>
        <a:lstStyle/>
        <a:p>
          <a:endParaRPr lang="en-US"/>
        </a:p>
      </dgm:t>
    </dgm:pt>
    <dgm:pt modelId="{88879D85-50BC-4E30-B755-5D45B33D5A67}" type="sibTrans" cxnId="{C0A7AB2E-66A8-434F-9451-801A7C25F5B6}">
      <dgm:prSet/>
      <dgm:spPr/>
      <dgm:t>
        <a:bodyPr/>
        <a:lstStyle/>
        <a:p>
          <a:endParaRPr lang="en-US"/>
        </a:p>
      </dgm:t>
    </dgm:pt>
    <dgm:pt modelId="{24E66308-BDF1-4D22-9C0F-9D63D03E675C}">
      <dgm:prSet/>
      <dgm:spPr/>
      <dgm:t>
        <a:bodyPr/>
        <a:lstStyle/>
        <a:p>
          <a:r>
            <a:rPr lang="en-US" dirty="0"/>
            <a:t>Intra-regional mobility for skilled workers via the </a:t>
          </a:r>
          <a:r>
            <a:rPr lang="en-US" b="1" dirty="0"/>
            <a:t>EU Blue Card.</a:t>
          </a:r>
          <a:endParaRPr lang="en-US" dirty="0"/>
        </a:p>
      </dgm:t>
    </dgm:pt>
    <dgm:pt modelId="{9FE8C796-4F22-4F42-B767-9E20C4417981}" type="parTrans" cxnId="{B63ACEE0-4025-4D3C-9ADC-4A73B82D6F47}">
      <dgm:prSet/>
      <dgm:spPr/>
      <dgm:t>
        <a:bodyPr/>
        <a:lstStyle/>
        <a:p>
          <a:endParaRPr lang="en-US"/>
        </a:p>
      </dgm:t>
    </dgm:pt>
    <dgm:pt modelId="{BB8AD86E-1F13-4716-BFE5-C31360147568}" type="sibTrans" cxnId="{B63ACEE0-4025-4D3C-9ADC-4A73B82D6F47}">
      <dgm:prSet/>
      <dgm:spPr/>
      <dgm:t>
        <a:bodyPr/>
        <a:lstStyle/>
        <a:p>
          <a:endParaRPr lang="en-US"/>
        </a:p>
      </dgm:t>
    </dgm:pt>
    <dgm:pt modelId="{971D1037-D26C-431D-A9AF-5EF41F2F7807}">
      <dgm:prSet/>
      <dgm:spPr/>
      <dgm:t>
        <a:bodyPr/>
        <a:lstStyle/>
        <a:p>
          <a:r>
            <a:rPr lang="en-US" dirty="0"/>
            <a:t>Digital talent matching through the </a:t>
          </a:r>
          <a:r>
            <a:rPr lang="en-US" b="1" dirty="0"/>
            <a:t>EU Talent Pool</a:t>
          </a:r>
          <a:r>
            <a:rPr lang="en-US" dirty="0"/>
            <a:t>.</a:t>
          </a:r>
        </a:p>
      </dgm:t>
    </dgm:pt>
    <dgm:pt modelId="{11F77975-2D18-4E07-9ED5-4F30C892FA9B}" type="sibTrans" cxnId="{1D7F6740-7187-4AC4-A6A5-45FCC8B7310A}">
      <dgm:prSet/>
      <dgm:spPr/>
      <dgm:t>
        <a:bodyPr/>
        <a:lstStyle/>
        <a:p>
          <a:endParaRPr lang="en-US"/>
        </a:p>
      </dgm:t>
    </dgm:pt>
    <dgm:pt modelId="{3EF85364-8F37-4F06-93D0-83963BDE35D4}" type="parTrans" cxnId="{1D7F6740-7187-4AC4-A6A5-45FCC8B7310A}">
      <dgm:prSet/>
      <dgm:spPr/>
      <dgm:t>
        <a:bodyPr/>
        <a:lstStyle/>
        <a:p>
          <a:endParaRPr lang="en-US"/>
        </a:p>
      </dgm:t>
    </dgm:pt>
    <dgm:pt modelId="{A3CCF3E1-D353-4FE5-9945-169271036D0B}" type="pres">
      <dgm:prSet presAssocID="{75750393-9D18-453F-956B-5C3AFBFF4BED}" presName="linear" presStyleCnt="0">
        <dgm:presLayoutVars>
          <dgm:dir/>
          <dgm:animLvl val="lvl"/>
          <dgm:resizeHandles val="exact"/>
        </dgm:presLayoutVars>
      </dgm:prSet>
      <dgm:spPr/>
    </dgm:pt>
    <dgm:pt modelId="{0BCD1243-55A8-4785-AB28-C8A2232F36AA}" type="pres">
      <dgm:prSet presAssocID="{051638FC-9348-440E-8618-4CCC8469F07D}" presName="parentLin" presStyleCnt="0"/>
      <dgm:spPr/>
    </dgm:pt>
    <dgm:pt modelId="{95C4BD0B-0D3B-4149-A97D-CB78165976CF}" type="pres">
      <dgm:prSet presAssocID="{051638FC-9348-440E-8618-4CCC8469F07D}" presName="parentLeftMargin" presStyleLbl="node1" presStyleIdx="0" presStyleCnt="3"/>
      <dgm:spPr/>
    </dgm:pt>
    <dgm:pt modelId="{B4132595-2E6B-45CC-957A-0AFECCA68A15}" type="pres">
      <dgm:prSet presAssocID="{051638FC-9348-440E-8618-4CCC8469F07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A5805C2-DEF2-44F1-B884-65F8C4DE160C}" type="pres">
      <dgm:prSet presAssocID="{051638FC-9348-440E-8618-4CCC8469F07D}" presName="negativeSpace" presStyleCnt="0"/>
      <dgm:spPr/>
    </dgm:pt>
    <dgm:pt modelId="{1B591711-7DEA-4A31-9020-F21101CA47DE}" type="pres">
      <dgm:prSet presAssocID="{051638FC-9348-440E-8618-4CCC8469F07D}" presName="childText" presStyleLbl="conFgAcc1" presStyleIdx="0" presStyleCnt="3">
        <dgm:presLayoutVars>
          <dgm:bulletEnabled val="1"/>
        </dgm:presLayoutVars>
      </dgm:prSet>
      <dgm:spPr/>
    </dgm:pt>
    <dgm:pt modelId="{1E0B8B65-3111-472E-93D6-7D355B42856F}" type="pres">
      <dgm:prSet presAssocID="{F16FB383-1B34-478B-97D4-63A7863CEC84}" presName="spaceBetweenRectangles" presStyleCnt="0"/>
      <dgm:spPr/>
    </dgm:pt>
    <dgm:pt modelId="{2FD423FB-13B5-400D-BDB4-3296F2E3333C}" type="pres">
      <dgm:prSet presAssocID="{8BBE736C-D28A-4CE1-8461-49C59E5D1D08}" presName="parentLin" presStyleCnt="0"/>
      <dgm:spPr/>
    </dgm:pt>
    <dgm:pt modelId="{771A6A01-4D6F-4ED2-B2EF-E2F61C5399F9}" type="pres">
      <dgm:prSet presAssocID="{8BBE736C-D28A-4CE1-8461-49C59E5D1D08}" presName="parentLeftMargin" presStyleLbl="node1" presStyleIdx="0" presStyleCnt="3"/>
      <dgm:spPr/>
    </dgm:pt>
    <dgm:pt modelId="{BA347F1E-56D1-41B6-A64F-9684BBC3D561}" type="pres">
      <dgm:prSet presAssocID="{8BBE736C-D28A-4CE1-8461-49C59E5D1D0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BA377E5-4823-44E1-92E8-7D05B8308F84}" type="pres">
      <dgm:prSet presAssocID="{8BBE736C-D28A-4CE1-8461-49C59E5D1D08}" presName="negativeSpace" presStyleCnt="0"/>
      <dgm:spPr/>
    </dgm:pt>
    <dgm:pt modelId="{1C06EA61-C85C-4D3D-9DBE-606B25B74558}" type="pres">
      <dgm:prSet presAssocID="{8BBE736C-D28A-4CE1-8461-49C59E5D1D08}" presName="childText" presStyleLbl="conFgAcc1" presStyleIdx="1" presStyleCnt="3">
        <dgm:presLayoutVars>
          <dgm:bulletEnabled val="1"/>
        </dgm:presLayoutVars>
      </dgm:prSet>
      <dgm:spPr/>
    </dgm:pt>
    <dgm:pt modelId="{CCEF963C-4FAC-40A3-B617-EA9E44D0CADA}" type="pres">
      <dgm:prSet presAssocID="{AB9E1992-E499-4F71-8A25-EF52406D4782}" presName="spaceBetweenRectangles" presStyleCnt="0"/>
      <dgm:spPr/>
    </dgm:pt>
    <dgm:pt modelId="{0124B867-FB5F-4B06-B078-E738F24B5E94}" type="pres">
      <dgm:prSet presAssocID="{9FDB4667-999D-4968-9462-EF91CB40075A}" presName="parentLin" presStyleCnt="0"/>
      <dgm:spPr/>
    </dgm:pt>
    <dgm:pt modelId="{2107F4D1-6D5D-48CA-BD72-9B94C763532E}" type="pres">
      <dgm:prSet presAssocID="{9FDB4667-999D-4968-9462-EF91CB40075A}" presName="parentLeftMargin" presStyleLbl="node1" presStyleIdx="1" presStyleCnt="3"/>
      <dgm:spPr/>
    </dgm:pt>
    <dgm:pt modelId="{10948427-DE05-46A3-9164-FA241C45EEA4}" type="pres">
      <dgm:prSet presAssocID="{9FDB4667-999D-4968-9462-EF91CB40075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8CEEFF1-7C3E-4194-A483-0D7FEA34690A}" type="pres">
      <dgm:prSet presAssocID="{9FDB4667-999D-4968-9462-EF91CB40075A}" presName="negativeSpace" presStyleCnt="0"/>
      <dgm:spPr/>
    </dgm:pt>
    <dgm:pt modelId="{7125B2D3-EEE1-4BBD-8C77-E39695BF6D19}" type="pres">
      <dgm:prSet presAssocID="{9FDB4667-999D-4968-9462-EF91CB40075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ECB5A19-76D3-4E44-BD94-1762B55851E9}" type="presOf" srcId="{24E66308-BDF1-4D22-9C0F-9D63D03E675C}" destId="{7125B2D3-EEE1-4BBD-8C77-E39695BF6D19}" srcOrd="0" destOrd="2" presId="urn:microsoft.com/office/officeart/2005/8/layout/list1"/>
    <dgm:cxn modelId="{E2D8D51C-D90F-474D-87B5-B25F06EB1B0C}" type="presOf" srcId="{9FDB4667-999D-4968-9462-EF91CB40075A}" destId="{2107F4D1-6D5D-48CA-BD72-9B94C763532E}" srcOrd="0" destOrd="0" presId="urn:microsoft.com/office/officeart/2005/8/layout/list1"/>
    <dgm:cxn modelId="{28439721-B006-493B-84C4-8DCE2527BF8D}" type="presOf" srcId="{75750393-9D18-453F-956B-5C3AFBFF4BED}" destId="{A3CCF3E1-D353-4FE5-9945-169271036D0B}" srcOrd="0" destOrd="0" presId="urn:microsoft.com/office/officeart/2005/8/layout/list1"/>
    <dgm:cxn modelId="{50C5FA21-226F-41BA-86F0-877C79C88D6B}" srcId="{75750393-9D18-453F-956B-5C3AFBFF4BED}" destId="{8BBE736C-D28A-4CE1-8461-49C59E5D1D08}" srcOrd="1" destOrd="0" parTransId="{D3C1C75C-95F5-4967-921A-05469588BE72}" sibTransId="{AB9E1992-E499-4F71-8A25-EF52406D4782}"/>
    <dgm:cxn modelId="{2BC0922C-A464-4AE4-9777-25F48F20086E}" srcId="{75750393-9D18-453F-956B-5C3AFBFF4BED}" destId="{051638FC-9348-440E-8618-4CCC8469F07D}" srcOrd="0" destOrd="0" parTransId="{4F7F01C8-70CF-4286-B44C-6AFD1346E017}" sibTransId="{F16FB383-1B34-478B-97D4-63A7863CEC84}"/>
    <dgm:cxn modelId="{C0A7AB2E-66A8-434F-9451-801A7C25F5B6}" srcId="{9FDB4667-999D-4968-9462-EF91CB40075A}" destId="{8AAE4E25-172C-4D22-88C5-4CEC52F30CE7}" srcOrd="0" destOrd="0" parTransId="{456C6423-A7BD-4C46-BC0D-69FE08C38EBC}" sibTransId="{88879D85-50BC-4E30-B755-5D45B33D5A67}"/>
    <dgm:cxn modelId="{2D60B636-FB42-4EE6-8C3E-0B8573F5FF15}" type="presOf" srcId="{8BBE736C-D28A-4CE1-8461-49C59E5D1D08}" destId="{BA347F1E-56D1-41B6-A64F-9684BBC3D561}" srcOrd="1" destOrd="0" presId="urn:microsoft.com/office/officeart/2005/8/layout/list1"/>
    <dgm:cxn modelId="{D4F3E83B-8899-4AAC-8449-7F0431F336F8}" type="presOf" srcId="{8AAE4E25-172C-4D22-88C5-4CEC52F30CE7}" destId="{7125B2D3-EEE1-4BBD-8C77-E39695BF6D19}" srcOrd="0" destOrd="0" presId="urn:microsoft.com/office/officeart/2005/8/layout/list1"/>
    <dgm:cxn modelId="{D470D23D-36FE-48A0-B0DA-3E310F8C984A}" type="presOf" srcId="{971D1037-D26C-431D-A9AF-5EF41F2F7807}" destId="{7125B2D3-EEE1-4BBD-8C77-E39695BF6D19}" srcOrd="0" destOrd="1" presId="urn:microsoft.com/office/officeart/2005/8/layout/list1"/>
    <dgm:cxn modelId="{1D7F6740-7187-4AC4-A6A5-45FCC8B7310A}" srcId="{9FDB4667-999D-4968-9462-EF91CB40075A}" destId="{971D1037-D26C-431D-A9AF-5EF41F2F7807}" srcOrd="1" destOrd="0" parTransId="{3EF85364-8F37-4F06-93D0-83963BDE35D4}" sibTransId="{11F77975-2D18-4E07-9ED5-4F30C892FA9B}"/>
    <dgm:cxn modelId="{92E01A75-480E-4F4B-B36B-9586E8B5D79F}" type="presOf" srcId="{051638FC-9348-440E-8618-4CCC8469F07D}" destId="{95C4BD0B-0D3B-4149-A97D-CB78165976CF}" srcOrd="0" destOrd="0" presId="urn:microsoft.com/office/officeart/2005/8/layout/list1"/>
    <dgm:cxn modelId="{6E66F6DC-36F2-4E03-AC7F-02249034DE5E}" srcId="{75750393-9D18-453F-956B-5C3AFBFF4BED}" destId="{9FDB4667-999D-4968-9462-EF91CB40075A}" srcOrd="2" destOrd="0" parTransId="{288529D3-6DA5-463B-8402-114466396611}" sibTransId="{79153B28-B4AF-46A8-B708-DA8F6B28BE48}"/>
    <dgm:cxn modelId="{B63ACEE0-4025-4D3C-9ADC-4A73B82D6F47}" srcId="{9FDB4667-999D-4968-9462-EF91CB40075A}" destId="{24E66308-BDF1-4D22-9C0F-9D63D03E675C}" srcOrd="2" destOrd="0" parTransId="{9FE8C796-4F22-4F42-B767-9E20C4417981}" sibTransId="{BB8AD86E-1F13-4716-BFE5-C31360147568}"/>
    <dgm:cxn modelId="{8ED60DE9-FCEF-440C-B2C6-3E1F6D13A396}" type="presOf" srcId="{8BBE736C-D28A-4CE1-8461-49C59E5D1D08}" destId="{771A6A01-4D6F-4ED2-B2EF-E2F61C5399F9}" srcOrd="0" destOrd="0" presId="urn:microsoft.com/office/officeart/2005/8/layout/list1"/>
    <dgm:cxn modelId="{533960F7-63EC-45FF-A0D9-1090EAD0ED3D}" type="presOf" srcId="{9FDB4667-999D-4968-9462-EF91CB40075A}" destId="{10948427-DE05-46A3-9164-FA241C45EEA4}" srcOrd="1" destOrd="0" presId="urn:microsoft.com/office/officeart/2005/8/layout/list1"/>
    <dgm:cxn modelId="{FB5704F8-B1FB-41FB-9254-0EA99AFB7C44}" type="presOf" srcId="{051638FC-9348-440E-8618-4CCC8469F07D}" destId="{B4132595-2E6B-45CC-957A-0AFECCA68A15}" srcOrd="1" destOrd="0" presId="urn:microsoft.com/office/officeart/2005/8/layout/list1"/>
    <dgm:cxn modelId="{4ABB5998-30AE-42F9-8BA5-B76D54364E31}" type="presParOf" srcId="{A3CCF3E1-D353-4FE5-9945-169271036D0B}" destId="{0BCD1243-55A8-4785-AB28-C8A2232F36AA}" srcOrd="0" destOrd="0" presId="urn:microsoft.com/office/officeart/2005/8/layout/list1"/>
    <dgm:cxn modelId="{D33664C0-D7AD-40CB-B447-D431174DBE45}" type="presParOf" srcId="{0BCD1243-55A8-4785-AB28-C8A2232F36AA}" destId="{95C4BD0B-0D3B-4149-A97D-CB78165976CF}" srcOrd="0" destOrd="0" presId="urn:microsoft.com/office/officeart/2005/8/layout/list1"/>
    <dgm:cxn modelId="{CE22AB82-81AB-431C-BA56-C867938D59D2}" type="presParOf" srcId="{0BCD1243-55A8-4785-AB28-C8A2232F36AA}" destId="{B4132595-2E6B-45CC-957A-0AFECCA68A15}" srcOrd="1" destOrd="0" presId="urn:microsoft.com/office/officeart/2005/8/layout/list1"/>
    <dgm:cxn modelId="{3AD2997D-94DA-49E8-9776-667276B1C889}" type="presParOf" srcId="{A3CCF3E1-D353-4FE5-9945-169271036D0B}" destId="{CA5805C2-DEF2-44F1-B884-65F8C4DE160C}" srcOrd="1" destOrd="0" presId="urn:microsoft.com/office/officeart/2005/8/layout/list1"/>
    <dgm:cxn modelId="{EDB2CC57-1626-4BFB-ABCE-9AA85386299B}" type="presParOf" srcId="{A3CCF3E1-D353-4FE5-9945-169271036D0B}" destId="{1B591711-7DEA-4A31-9020-F21101CA47DE}" srcOrd="2" destOrd="0" presId="urn:microsoft.com/office/officeart/2005/8/layout/list1"/>
    <dgm:cxn modelId="{B795875B-8440-4C51-8589-0002CFE15A68}" type="presParOf" srcId="{A3CCF3E1-D353-4FE5-9945-169271036D0B}" destId="{1E0B8B65-3111-472E-93D6-7D355B42856F}" srcOrd="3" destOrd="0" presId="urn:microsoft.com/office/officeart/2005/8/layout/list1"/>
    <dgm:cxn modelId="{CC678E06-412A-4DD1-B275-C001FC665BD5}" type="presParOf" srcId="{A3CCF3E1-D353-4FE5-9945-169271036D0B}" destId="{2FD423FB-13B5-400D-BDB4-3296F2E3333C}" srcOrd="4" destOrd="0" presId="urn:microsoft.com/office/officeart/2005/8/layout/list1"/>
    <dgm:cxn modelId="{0E7BEE0B-CDF4-4A35-AE94-FD3B7D6A3A71}" type="presParOf" srcId="{2FD423FB-13B5-400D-BDB4-3296F2E3333C}" destId="{771A6A01-4D6F-4ED2-B2EF-E2F61C5399F9}" srcOrd="0" destOrd="0" presId="urn:microsoft.com/office/officeart/2005/8/layout/list1"/>
    <dgm:cxn modelId="{6477B327-A06C-4348-BEB0-C3C42692F62F}" type="presParOf" srcId="{2FD423FB-13B5-400D-BDB4-3296F2E3333C}" destId="{BA347F1E-56D1-41B6-A64F-9684BBC3D561}" srcOrd="1" destOrd="0" presId="urn:microsoft.com/office/officeart/2005/8/layout/list1"/>
    <dgm:cxn modelId="{E69D695E-2DA4-4031-80A2-A304561F47B2}" type="presParOf" srcId="{A3CCF3E1-D353-4FE5-9945-169271036D0B}" destId="{CBA377E5-4823-44E1-92E8-7D05B8308F84}" srcOrd="5" destOrd="0" presId="urn:microsoft.com/office/officeart/2005/8/layout/list1"/>
    <dgm:cxn modelId="{A7B582F0-7D51-4EFF-9837-03C854EE3EBE}" type="presParOf" srcId="{A3CCF3E1-D353-4FE5-9945-169271036D0B}" destId="{1C06EA61-C85C-4D3D-9DBE-606B25B74558}" srcOrd="6" destOrd="0" presId="urn:microsoft.com/office/officeart/2005/8/layout/list1"/>
    <dgm:cxn modelId="{BD7C3124-CAE3-423E-B3B8-BC5915F7187B}" type="presParOf" srcId="{A3CCF3E1-D353-4FE5-9945-169271036D0B}" destId="{CCEF963C-4FAC-40A3-B617-EA9E44D0CADA}" srcOrd="7" destOrd="0" presId="urn:microsoft.com/office/officeart/2005/8/layout/list1"/>
    <dgm:cxn modelId="{288CBFAD-9889-4364-9605-1865DDADCDDB}" type="presParOf" srcId="{A3CCF3E1-D353-4FE5-9945-169271036D0B}" destId="{0124B867-FB5F-4B06-B078-E738F24B5E94}" srcOrd="8" destOrd="0" presId="urn:microsoft.com/office/officeart/2005/8/layout/list1"/>
    <dgm:cxn modelId="{C224EECB-B676-4484-9C8E-B87ACFB3577C}" type="presParOf" srcId="{0124B867-FB5F-4B06-B078-E738F24B5E94}" destId="{2107F4D1-6D5D-48CA-BD72-9B94C763532E}" srcOrd="0" destOrd="0" presId="urn:microsoft.com/office/officeart/2005/8/layout/list1"/>
    <dgm:cxn modelId="{77572074-DDB6-4389-8109-0990B7E79715}" type="presParOf" srcId="{0124B867-FB5F-4B06-B078-E738F24B5E94}" destId="{10948427-DE05-46A3-9164-FA241C45EEA4}" srcOrd="1" destOrd="0" presId="urn:microsoft.com/office/officeart/2005/8/layout/list1"/>
    <dgm:cxn modelId="{E6F9C700-54D0-4F07-906C-3E73CA9E19BD}" type="presParOf" srcId="{A3CCF3E1-D353-4FE5-9945-169271036D0B}" destId="{F8CEEFF1-7C3E-4194-A483-0D7FEA34690A}" srcOrd="9" destOrd="0" presId="urn:microsoft.com/office/officeart/2005/8/layout/list1"/>
    <dgm:cxn modelId="{482FE6AB-B0FA-4771-B45A-A0257845E393}" type="presParOf" srcId="{A3CCF3E1-D353-4FE5-9945-169271036D0B}" destId="{7125B2D3-EEE1-4BBD-8C77-E39695BF6D1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59C008-B1D7-4989-B155-85AE006C903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C6A8193-83CA-46BB-B268-5934C14C368A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dirty="0"/>
            <a:t>Concept formulation and technical discussions among GCC states.</a:t>
          </a:r>
          <a:endParaRPr lang="en-US" sz="2400" b="1" dirty="0"/>
        </a:p>
      </dgm:t>
    </dgm:pt>
    <dgm:pt modelId="{86FD8F3E-4A4E-419B-8DC5-BF7551BBFAED}" type="parTrans" cxnId="{5C8E1543-D486-4031-8973-C91BA793B789}">
      <dgm:prSet/>
      <dgm:spPr/>
      <dgm:t>
        <a:bodyPr/>
        <a:lstStyle/>
        <a:p>
          <a:pPr algn="ctr"/>
          <a:endParaRPr lang="en-US" sz="2400"/>
        </a:p>
      </dgm:t>
    </dgm:pt>
    <dgm:pt modelId="{7156C09B-6F02-4861-AF8A-F346B15D4AEB}" type="sibTrans" cxnId="{5C8E1543-D486-4031-8973-C91BA793B789}">
      <dgm:prSet/>
      <dgm:spPr/>
      <dgm:t>
        <a:bodyPr/>
        <a:lstStyle/>
        <a:p>
          <a:pPr algn="ctr">
            <a:lnSpc>
              <a:spcPct val="100000"/>
            </a:lnSpc>
          </a:pPr>
          <a:endParaRPr lang="en-US" sz="2400"/>
        </a:p>
      </dgm:t>
    </dgm:pt>
    <dgm:pt modelId="{3A9BD06E-E4AC-4943-B306-47C55116ADD3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dirty="0"/>
            <a:t>Political buy-in and in-principle agreement at leadership level.</a:t>
          </a:r>
          <a:endParaRPr lang="en-US" sz="2400" b="1" dirty="0"/>
        </a:p>
      </dgm:t>
    </dgm:pt>
    <dgm:pt modelId="{0E4B9C8A-B1B0-4BAD-9A81-BCB482EB9C18}" type="parTrans" cxnId="{5ACFECE9-0C05-475E-BACF-18BE98CB9A94}">
      <dgm:prSet/>
      <dgm:spPr/>
      <dgm:t>
        <a:bodyPr/>
        <a:lstStyle/>
        <a:p>
          <a:pPr algn="ctr"/>
          <a:endParaRPr lang="en-US" sz="2400"/>
        </a:p>
      </dgm:t>
    </dgm:pt>
    <dgm:pt modelId="{71238DEC-25A4-4C06-88B7-E48D770FAD4A}" type="sibTrans" cxnId="{5ACFECE9-0C05-475E-BACF-18BE98CB9A94}">
      <dgm:prSet/>
      <dgm:spPr/>
      <dgm:t>
        <a:bodyPr/>
        <a:lstStyle/>
        <a:p>
          <a:pPr algn="ctr">
            <a:lnSpc>
              <a:spcPct val="100000"/>
            </a:lnSpc>
          </a:pPr>
          <a:endParaRPr lang="en-US" sz="2400"/>
        </a:p>
      </dgm:t>
    </dgm:pt>
    <dgm:pt modelId="{43C372B0-E9AE-460A-B65A-D50F92FA80F2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dirty="0"/>
            <a:t>Detailed design of governance, visas, skills scope, and training models.</a:t>
          </a:r>
          <a:endParaRPr lang="en-US" sz="2400" b="1" dirty="0"/>
        </a:p>
      </dgm:t>
    </dgm:pt>
    <dgm:pt modelId="{356C4BC8-E08F-460E-80E6-9F4222C8D3DB}" type="parTrans" cxnId="{654BEE7D-9D8C-4216-A795-61E1A48E3AD5}">
      <dgm:prSet/>
      <dgm:spPr/>
      <dgm:t>
        <a:bodyPr/>
        <a:lstStyle/>
        <a:p>
          <a:pPr algn="ctr"/>
          <a:endParaRPr lang="en-US" sz="2400"/>
        </a:p>
      </dgm:t>
    </dgm:pt>
    <dgm:pt modelId="{8559645D-6A4B-4876-9D2D-5E9F1202C020}" type="sibTrans" cxnId="{654BEE7D-9D8C-4216-A795-61E1A48E3AD5}">
      <dgm:prSet/>
      <dgm:spPr/>
      <dgm:t>
        <a:bodyPr/>
        <a:lstStyle/>
        <a:p>
          <a:pPr algn="ctr">
            <a:lnSpc>
              <a:spcPct val="100000"/>
            </a:lnSpc>
          </a:pPr>
          <a:endParaRPr lang="en-US" sz="2400"/>
        </a:p>
      </dgm:t>
    </dgm:pt>
    <dgm:pt modelId="{E0764C22-2DC4-4579-98F6-D2137FD62F55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dirty="0"/>
            <a:t>Initial pilot launch with selected origin countries and sectors</a:t>
          </a:r>
          <a:endParaRPr lang="en-US" sz="2400" b="1" dirty="0"/>
        </a:p>
      </dgm:t>
    </dgm:pt>
    <dgm:pt modelId="{590E57F7-BF82-4F18-80D9-534669436C10}" type="parTrans" cxnId="{EB2D7690-20B9-4F59-AAA7-0282DA50D600}">
      <dgm:prSet/>
      <dgm:spPr/>
      <dgm:t>
        <a:bodyPr/>
        <a:lstStyle/>
        <a:p>
          <a:pPr algn="ctr"/>
          <a:endParaRPr lang="en-US" sz="2400"/>
        </a:p>
      </dgm:t>
    </dgm:pt>
    <dgm:pt modelId="{5BBB498D-2E85-4F6A-89C0-8AC0C1037EF5}" type="sibTrans" cxnId="{EB2D7690-20B9-4F59-AAA7-0282DA50D600}">
      <dgm:prSet/>
      <dgm:spPr/>
      <dgm:t>
        <a:bodyPr/>
        <a:lstStyle/>
        <a:p>
          <a:pPr algn="ctr">
            <a:lnSpc>
              <a:spcPct val="100000"/>
            </a:lnSpc>
          </a:pPr>
          <a:endParaRPr lang="en-US" sz="2400"/>
        </a:p>
      </dgm:t>
    </dgm:pt>
    <dgm:pt modelId="{46BF8030-7996-481E-8521-194CE827E985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dirty="0"/>
            <a:t>Full implementation and phased regional scaling</a:t>
          </a:r>
          <a:endParaRPr lang="en-US" sz="2400" b="1" dirty="0"/>
        </a:p>
      </dgm:t>
    </dgm:pt>
    <dgm:pt modelId="{68727AF2-8D34-4ADE-9D4C-F3D170B19BC6}" type="parTrans" cxnId="{593A3068-7B29-4907-B5D5-326B0C0E4C01}">
      <dgm:prSet/>
      <dgm:spPr/>
      <dgm:t>
        <a:bodyPr/>
        <a:lstStyle/>
        <a:p>
          <a:pPr algn="ctr"/>
          <a:endParaRPr lang="en-US" sz="2400"/>
        </a:p>
      </dgm:t>
    </dgm:pt>
    <dgm:pt modelId="{143FFC0B-40CB-4B9B-8AFD-21AC0E94DEC7}" type="sibTrans" cxnId="{593A3068-7B29-4907-B5D5-326B0C0E4C01}">
      <dgm:prSet/>
      <dgm:spPr/>
      <dgm:t>
        <a:bodyPr/>
        <a:lstStyle/>
        <a:p>
          <a:pPr algn="ctr"/>
          <a:endParaRPr lang="en-US" sz="2400"/>
        </a:p>
      </dgm:t>
    </dgm:pt>
    <dgm:pt modelId="{F7603FE7-9384-4AD4-9A94-68246E9C1A23}" type="pres">
      <dgm:prSet presAssocID="{E159C008-B1D7-4989-B155-85AE006C903C}" presName="root" presStyleCnt="0">
        <dgm:presLayoutVars>
          <dgm:dir/>
          <dgm:resizeHandles val="exact"/>
        </dgm:presLayoutVars>
      </dgm:prSet>
      <dgm:spPr/>
    </dgm:pt>
    <dgm:pt modelId="{BB53D10C-6650-44BF-AE23-4D99B1C20491}" type="pres">
      <dgm:prSet presAssocID="{1C6A8193-83CA-46BB-B268-5934C14C368A}" presName="compNode" presStyleCnt="0"/>
      <dgm:spPr/>
    </dgm:pt>
    <dgm:pt modelId="{5B8B4056-F894-4BD4-86FA-6DA964638DE5}" type="pres">
      <dgm:prSet presAssocID="{1C6A8193-83CA-46BB-B268-5934C14C368A}" presName="bgRect" presStyleLbl="bgShp" presStyleIdx="0" presStyleCnt="5" custLinFactNeighborX="870" custLinFactNeighborY="2827"/>
      <dgm:spPr/>
    </dgm:pt>
    <dgm:pt modelId="{E311648E-E333-4E83-812C-489DC3FD2D78}" type="pres">
      <dgm:prSet presAssocID="{1C6A8193-83CA-46BB-B268-5934C14C368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C6660069-B050-456A-9591-79C4E1838FEE}" type="pres">
      <dgm:prSet presAssocID="{1C6A8193-83CA-46BB-B268-5934C14C368A}" presName="spaceRect" presStyleCnt="0"/>
      <dgm:spPr/>
    </dgm:pt>
    <dgm:pt modelId="{4BFCE335-D93E-44DE-B4FF-6479B4BEC5F6}" type="pres">
      <dgm:prSet presAssocID="{1C6A8193-83CA-46BB-B268-5934C14C368A}" presName="parTx" presStyleLbl="revTx" presStyleIdx="0" presStyleCnt="5">
        <dgm:presLayoutVars>
          <dgm:chMax val="0"/>
          <dgm:chPref val="0"/>
        </dgm:presLayoutVars>
      </dgm:prSet>
      <dgm:spPr/>
    </dgm:pt>
    <dgm:pt modelId="{4F226E7C-D424-42E4-A77A-192428CD9C2C}" type="pres">
      <dgm:prSet presAssocID="{7156C09B-6F02-4861-AF8A-F346B15D4AEB}" presName="sibTrans" presStyleCnt="0"/>
      <dgm:spPr/>
    </dgm:pt>
    <dgm:pt modelId="{B80B00B1-82C9-4F0F-A182-FF4DABFB326E}" type="pres">
      <dgm:prSet presAssocID="{3A9BD06E-E4AC-4943-B306-47C55116ADD3}" presName="compNode" presStyleCnt="0"/>
      <dgm:spPr/>
    </dgm:pt>
    <dgm:pt modelId="{01C88CCC-C152-4C38-A008-3C1E0358733D}" type="pres">
      <dgm:prSet presAssocID="{3A9BD06E-E4AC-4943-B306-47C55116ADD3}" presName="bgRect" presStyleLbl="bgShp" presStyleIdx="1" presStyleCnt="5"/>
      <dgm:spPr/>
    </dgm:pt>
    <dgm:pt modelId="{4A91E72E-59EF-41C8-B5DB-A77A12979CE5}" type="pres">
      <dgm:prSet presAssocID="{3A9BD06E-E4AC-4943-B306-47C55116ADD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C2C7C808-582D-46B1-9E81-E20FEC64E0A9}" type="pres">
      <dgm:prSet presAssocID="{3A9BD06E-E4AC-4943-B306-47C55116ADD3}" presName="spaceRect" presStyleCnt="0"/>
      <dgm:spPr/>
    </dgm:pt>
    <dgm:pt modelId="{8367681B-DC0A-4F57-81CC-4BFE0E4D0139}" type="pres">
      <dgm:prSet presAssocID="{3A9BD06E-E4AC-4943-B306-47C55116ADD3}" presName="parTx" presStyleLbl="revTx" presStyleIdx="1" presStyleCnt="5">
        <dgm:presLayoutVars>
          <dgm:chMax val="0"/>
          <dgm:chPref val="0"/>
        </dgm:presLayoutVars>
      </dgm:prSet>
      <dgm:spPr/>
    </dgm:pt>
    <dgm:pt modelId="{0F872E76-561B-4042-AA13-92A824D11912}" type="pres">
      <dgm:prSet presAssocID="{71238DEC-25A4-4C06-88B7-E48D770FAD4A}" presName="sibTrans" presStyleCnt="0"/>
      <dgm:spPr/>
    </dgm:pt>
    <dgm:pt modelId="{C7934BDB-A510-4368-90F7-4BEC64C445E5}" type="pres">
      <dgm:prSet presAssocID="{43C372B0-E9AE-460A-B65A-D50F92FA80F2}" presName="compNode" presStyleCnt="0"/>
      <dgm:spPr/>
    </dgm:pt>
    <dgm:pt modelId="{CFF92FFD-5358-4788-A786-BA9C5EE558EA}" type="pres">
      <dgm:prSet presAssocID="{43C372B0-E9AE-460A-B65A-D50F92FA80F2}" presName="bgRect" presStyleLbl="bgShp" presStyleIdx="2" presStyleCnt="5"/>
      <dgm:spPr/>
    </dgm:pt>
    <dgm:pt modelId="{645DA7E6-9687-4BE5-A722-25C13956EBBC}" type="pres">
      <dgm:prSet presAssocID="{43C372B0-E9AE-460A-B65A-D50F92FA80F2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22A371B6-90C7-4108-94ED-FB67379A8C08}" type="pres">
      <dgm:prSet presAssocID="{43C372B0-E9AE-460A-B65A-D50F92FA80F2}" presName="spaceRect" presStyleCnt="0"/>
      <dgm:spPr/>
    </dgm:pt>
    <dgm:pt modelId="{579BA89E-035E-46CD-8251-D1B6CE42F8D4}" type="pres">
      <dgm:prSet presAssocID="{43C372B0-E9AE-460A-B65A-D50F92FA80F2}" presName="parTx" presStyleLbl="revTx" presStyleIdx="2" presStyleCnt="5">
        <dgm:presLayoutVars>
          <dgm:chMax val="0"/>
          <dgm:chPref val="0"/>
        </dgm:presLayoutVars>
      </dgm:prSet>
      <dgm:spPr/>
    </dgm:pt>
    <dgm:pt modelId="{F3913FC5-C3AB-4669-898E-D49301FDD0FA}" type="pres">
      <dgm:prSet presAssocID="{8559645D-6A4B-4876-9D2D-5E9F1202C020}" presName="sibTrans" presStyleCnt="0"/>
      <dgm:spPr/>
    </dgm:pt>
    <dgm:pt modelId="{327C3B60-E779-48C9-ABDD-18439D97A83A}" type="pres">
      <dgm:prSet presAssocID="{E0764C22-2DC4-4579-98F6-D2137FD62F55}" presName="compNode" presStyleCnt="0"/>
      <dgm:spPr/>
    </dgm:pt>
    <dgm:pt modelId="{BF9370A7-AA62-426E-8EDA-3F1F7A4AAB81}" type="pres">
      <dgm:prSet presAssocID="{E0764C22-2DC4-4579-98F6-D2137FD62F55}" presName="bgRect" presStyleLbl="bgShp" presStyleIdx="3" presStyleCnt="5"/>
      <dgm:spPr/>
    </dgm:pt>
    <dgm:pt modelId="{EDD17183-53B8-424C-9086-916A50DB20A7}" type="pres">
      <dgm:prSet presAssocID="{E0764C22-2DC4-4579-98F6-D2137FD62F5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cket"/>
        </a:ext>
      </dgm:extLst>
    </dgm:pt>
    <dgm:pt modelId="{25018BCB-9901-4097-9EC1-EA6C21849898}" type="pres">
      <dgm:prSet presAssocID="{E0764C22-2DC4-4579-98F6-D2137FD62F55}" presName="spaceRect" presStyleCnt="0"/>
      <dgm:spPr/>
    </dgm:pt>
    <dgm:pt modelId="{B320BAF6-295F-4FC7-B2A9-BF4389CF8696}" type="pres">
      <dgm:prSet presAssocID="{E0764C22-2DC4-4579-98F6-D2137FD62F55}" presName="parTx" presStyleLbl="revTx" presStyleIdx="3" presStyleCnt="5">
        <dgm:presLayoutVars>
          <dgm:chMax val="0"/>
          <dgm:chPref val="0"/>
        </dgm:presLayoutVars>
      </dgm:prSet>
      <dgm:spPr/>
    </dgm:pt>
    <dgm:pt modelId="{AFF62388-9081-4E5C-BC7E-19AB748886BE}" type="pres">
      <dgm:prSet presAssocID="{5BBB498D-2E85-4F6A-89C0-8AC0C1037EF5}" presName="sibTrans" presStyleCnt="0"/>
      <dgm:spPr/>
    </dgm:pt>
    <dgm:pt modelId="{3B837BA8-1509-45CE-A20E-837F64EEC76D}" type="pres">
      <dgm:prSet presAssocID="{46BF8030-7996-481E-8521-194CE827E985}" presName="compNode" presStyleCnt="0"/>
      <dgm:spPr/>
    </dgm:pt>
    <dgm:pt modelId="{E0F17714-592D-4F94-BC1E-4D253DF843A4}" type="pres">
      <dgm:prSet presAssocID="{46BF8030-7996-481E-8521-194CE827E985}" presName="bgRect" presStyleLbl="bgShp" presStyleIdx="4" presStyleCnt="5"/>
      <dgm:spPr/>
    </dgm:pt>
    <dgm:pt modelId="{6E9BCB17-4C0C-4CF0-806B-D4526A6101DF}" type="pres">
      <dgm:prSet presAssocID="{46BF8030-7996-481E-8521-194CE827E98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07D575F-2346-4807-AFC3-A4CEA3474F46}" type="pres">
      <dgm:prSet presAssocID="{46BF8030-7996-481E-8521-194CE827E985}" presName="spaceRect" presStyleCnt="0"/>
      <dgm:spPr/>
    </dgm:pt>
    <dgm:pt modelId="{19817E5D-1673-40DC-BDD1-4B73F0EF3E1F}" type="pres">
      <dgm:prSet presAssocID="{46BF8030-7996-481E-8521-194CE827E98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50A2729-1926-49EC-B67D-0C9D0A0994F2}" type="presOf" srcId="{E0764C22-2DC4-4579-98F6-D2137FD62F55}" destId="{B320BAF6-295F-4FC7-B2A9-BF4389CF8696}" srcOrd="0" destOrd="0" presId="urn:microsoft.com/office/officeart/2018/2/layout/IconVerticalSolidList"/>
    <dgm:cxn modelId="{7F17B634-924F-4C49-B37F-521CCC277C1B}" type="presOf" srcId="{43C372B0-E9AE-460A-B65A-D50F92FA80F2}" destId="{579BA89E-035E-46CD-8251-D1B6CE42F8D4}" srcOrd="0" destOrd="0" presId="urn:microsoft.com/office/officeart/2018/2/layout/IconVerticalSolidList"/>
    <dgm:cxn modelId="{5C8E1543-D486-4031-8973-C91BA793B789}" srcId="{E159C008-B1D7-4989-B155-85AE006C903C}" destId="{1C6A8193-83CA-46BB-B268-5934C14C368A}" srcOrd="0" destOrd="0" parTransId="{86FD8F3E-4A4E-419B-8DC5-BF7551BBFAED}" sibTransId="{7156C09B-6F02-4861-AF8A-F346B15D4AEB}"/>
    <dgm:cxn modelId="{3C27DF4C-0AED-4869-8CBD-29BA197F963D}" type="presOf" srcId="{E159C008-B1D7-4989-B155-85AE006C903C}" destId="{F7603FE7-9384-4AD4-9A94-68246E9C1A23}" srcOrd="0" destOrd="0" presId="urn:microsoft.com/office/officeart/2018/2/layout/IconVerticalSolidList"/>
    <dgm:cxn modelId="{D2B0884F-BC6F-40AB-AF01-F7A1CB42A398}" type="presOf" srcId="{3A9BD06E-E4AC-4943-B306-47C55116ADD3}" destId="{8367681B-DC0A-4F57-81CC-4BFE0E4D0139}" srcOrd="0" destOrd="0" presId="urn:microsoft.com/office/officeart/2018/2/layout/IconVerticalSolidList"/>
    <dgm:cxn modelId="{593A3068-7B29-4907-B5D5-326B0C0E4C01}" srcId="{E159C008-B1D7-4989-B155-85AE006C903C}" destId="{46BF8030-7996-481E-8521-194CE827E985}" srcOrd="4" destOrd="0" parTransId="{68727AF2-8D34-4ADE-9D4C-F3D170B19BC6}" sibTransId="{143FFC0B-40CB-4B9B-8AFD-21AC0E94DEC7}"/>
    <dgm:cxn modelId="{654BEE7D-9D8C-4216-A795-61E1A48E3AD5}" srcId="{E159C008-B1D7-4989-B155-85AE006C903C}" destId="{43C372B0-E9AE-460A-B65A-D50F92FA80F2}" srcOrd="2" destOrd="0" parTransId="{356C4BC8-E08F-460E-80E6-9F4222C8D3DB}" sibTransId="{8559645D-6A4B-4876-9D2D-5E9F1202C020}"/>
    <dgm:cxn modelId="{EB2D7690-20B9-4F59-AAA7-0282DA50D600}" srcId="{E159C008-B1D7-4989-B155-85AE006C903C}" destId="{E0764C22-2DC4-4579-98F6-D2137FD62F55}" srcOrd="3" destOrd="0" parTransId="{590E57F7-BF82-4F18-80D9-534669436C10}" sibTransId="{5BBB498D-2E85-4F6A-89C0-8AC0C1037EF5}"/>
    <dgm:cxn modelId="{623B36B1-E438-42D2-97B3-724C7B4A7C03}" type="presOf" srcId="{46BF8030-7996-481E-8521-194CE827E985}" destId="{19817E5D-1673-40DC-BDD1-4B73F0EF3E1F}" srcOrd="0" destOrd="0" presId="urn:microsoft.com/office/officeart/2018/2/layout/IconVerticalSolidList"/>
    <dgm:cxn modelId="{46681CE9-E126-408B-9094-B635D0E97154}" type="presOf" srcId="{1C6A8193-83CA-46BB-B268-5934C14C368A}" destId="{4BFCE335-D93E-44DE-B4FF-6479B4BEC5F6}" srcOrd="0" destOrd="0" presId="urn:microsoft.com/office/officeart/2018/2/layout/IconVerticalSolidList"/>
    <dgm:cxn modelId="{5ACFECE9-0C05-475E-BACF-18BE98CB9A94}" srcId="{E159C008-B1D7-4989-B155-85AE006C903C}" destId="{3A9BD06E-E4AC-4943-B306-47C55116ADD3}" srcOrd="1" destOrd="0" parTransId="{0E4B9C8A-B1B0-4BAD-9A81-BCB482EB9C18}" sibTransId="{71238DEC-25A4-4C06-88B7-E48D770FAD4A}"/>
    <dgm:cxn modelId="{FD70CBA9-B516-497A-9936-0D2E6C7C0213}" type="presParOf" srcId="{F7603FE7-9384-4AD4-9A94-68246E9C1A23}" destId="{BB53D10C-6650-44BF-AE23-4D99B1C20491}" srcOrd="0" destOrd="0" presId="urn:microsoft.com/office/officeart/2018/2/layout/IconVerticalSolidList"/>
    <dgm:cxn modelId="{1824A96C-3976-448F-A862-49B79D6E8584}" type="presParOf" srcId="{BB53D10C-6650-44BF-AE23-4D99B1C20491}" destId="{5B8B4056-F894-4BD4-86FA-6DA964638DE5}" srcOrd="0" destOrd="0" presId="urn:microsoft.com/office/officeart/2018/2/layout/IconVerticalSolidList"/>
    <dgm:cxn modelId="{354FA997-5282-4EA4-9223-029999E50402}" type="presParOf" srcId="{BB53D10C-6650-44BF-AE23-4D99B1C20491}" destId="{E311648E-E333-4E83-812C-489DC3FD2D78}" srcOrd="1" destOrd="0" presId="urn:microsoft.com/office/officeart/2018/2/layout/IconVerticalSolidList"/>
    <dgm:cxn modelId="{52D93D5F-6BDA-43BB-8937-5A5998F616C8}" type="presParOf" srcId="{BB53D10C-6650-44BF-AE23-4D99B1C20491}" destId="{C6660069-B050-456A-9591-79C4E1838FEE}" srcOrd="2" destOrd="0" presId="urn:microsoft.com/office/officeart/2018/2/layout/IconVerticalSolidList"/>
    <dgm:cxn modelId="{5DC6BC2D-2480-4E8A-8E1F-6969A4307A7E}" type="presParOf" srcId="{BB53D10C-6650-44BF-AE23-4D99B1C20491}" destId="{4BFCE335-D93E-44DE-B4FF-6479B4BEC5F6}" srcOrd="3" destOrd="0" presId="urn:microsoft.com/office/officeart/2018/2/layout/IconVerticalSolidList"/>
    <dgm:cxn modelId="{8A9B26DB-F66B-4DBE-99FB-D9589B954BC2}" type="presParOf" srcId="{F7603FE7-9384-4AD4-9A94-68246E9C1A23}" destId="{4F226E7C-D424-42E4-A77A-192428CD9C2C}" srcOrd="1" destOrd="0" presId="urn:microsoft.com/office/officeart/2018/2/layout/IconVerticalSolidList"/>
    <dgm:cxn modelId="{0CF2B20C-05C6-43A6-84DB-8BEB4AF7D2BC}" type="presParOf" srcId="{F7603FE7-9384-4AD4-9A94-68246E9C1A23}" destId="{B80B00B1-82C9-4F0F-A182-FF4DABFB326E}" srcOrd="2" destOrd="0" presId="urn:microsoft.com/office/officeart/2018/2/layout/IconVerticalSolidList"/>
    <dgm:cxn modelId="{CB36501E-E840-4C53-83D8-FDD7DCFA279A}" type="presParOf" srcId="{B80B00B1-82C9-4F0F-A182-FF4DABFB326E}" destId="{01C88CCC-C152-4C38-A008-3C1E0358733D}" srcOrd="0" destOrd="0" presId="urn:microsoft.com/office/officeart/2018/2/layout/IconVerticalSolidList"/>
    <dgm:cxn modelId="{2278AA5A-DDC4-43F3-A557-3892A3EE542A}" type="presParOf" srcId="{B80B00B1-82C9-4F0F-A182-FF4DABFB326E}" destId="{4A91E72E-59EF-41C8-B5DB-A77A12979CE5}" srcOrd="1" destOrd="0" presId="urn:microsoft.com/office/officeart/2018/2/layout/IconVerticalSolidList"/>
    <dgm:cxn modelId="{1CD4D752-D25A-4DFE-884B-E1C90C2FD2A9}" type="presParOf" srcId="{B80B00B1-82C9-4F0F-A182-FF4DABFB326E}" destId="{C2C7C808-582D-46B1-9E81-E20FEC64E0A9}" srcOrd="2" destOrd="0" presId="urn:microsoft.com/office/officeart/2018/2/layout/IconVerticalSolidList"/>
    <dgm:cxn modelId="{9C41F4D4-E436-4A75-8617-DD61445F3B1C}" type="presParOf" srcId="{B80B00B1-82C9-4F0F-A182-FF4DABFB326E}" destId="{8367681B-DC0A-4F57-81CC-4BFE0E4D0139}" srcOrd="3" destOrd="0" presId="urn:microsoft.com/office/officeart/2018/2/layout/IconVerticalSolidList"/>
    <dgm:cxn modelId="{ABA1B2EF-84BC-47FD-8351-15DF2ADC731C}" type="presParOf" srcId="{F7603FE7-9384-4AD4-9A94-68246E9C1A23}" destId="{0F872E76-561B-4042-AA13-92A824D11912}" srcOrd="3" destOrd="0" presId="urn:microsoft.com/office/officeart/2018/2/layout/IconVerticalSolidList"/>
    <dgm:cxn modelId="{B4783212-42FE-44CC-AF07-D1C2B1350D7C}" type="presParOf" srcId="{F7603FE7-9384-4AD4-9A94-68246E9C1A23}" destId="{C7934BDB-A510-4368-90F7-4BEC64C445E5}" srcOrd="4" destOrd="0" presId="urn:microsoft.com/office/officeart/2018/2/layout/IconVerticalSolidList"/>
    <dgm:cxn modelId="{D84C923F-725A-4FF7-A598-51D7BB78A920}" type="presParOf" srcId="{C7934BDB-A510-4368-90F7-4BEC64C445E5}" destId="{CFF92FFD-5358-4788-A786-BA9C5EE558EA}" srcOrd="0" destOrd="0" presId="urn:microsoft.com/office/officeart/2018/2/layout/IconVerticalSolidList"/>
    <dgm:cxn modelId="{E791B3DF-1B1C-47B8-83C0-B62F56CA245C}" type="presParOf" srcId="{C7934BDB-A510-4368-90F7-4BEC64C445E5}" destId="{645DA7E6-9687-4BE5-A722-25C13956EBBC}" srcOrd="1" destOrd="0" presId="urn:microsoft.com/office/officeart/2018/2/layout/IconVerticalSolidList"/>
    <dgm:cxn modelId="{CCB7B08B-399F-488B-A34A-9FCE90F9EFC9}" type="presParOf" srcId="{C7934BDB-A510-4368-90F7-4BEC64C445E5}" destId="{22A371B6-90C7-4108-94ED-FB67379A8C08}" srcOrd="2" destOrd="0" presId="urn:microsoft.com/office/officeart/2018/2/layout/IconVerticalSolidList"/>
    <dgm:cxn modelId="{D810BAF7-71D5-4799-9D30-41C04E821A6C}" type="presParOf" srcId="{C7934BDB-A510-4368-90F7-4BEC64C445E5}" destId="{579BA89E-035E-46CD-8251-D1B6CE42F8D4}" srcOrd="3" destOrd="0" presId="urn:microsoft.com/office/officeart/2018/2/layout/IconVerticalSolidList"/>
    <dgm:cxn modelId="{59042ABF-EB76-460C-A204-06F786412A8A}" type="presParOf" srcId="{F7603FE7-9384-4AD4-9A94-68246E9C1A23}" destId="{F3913FC5-C3AB-4669-898E-D49301FDD0FA}" srcOrd="5" destOrd="0" presId="urn:microsoft.com/office/officeart/2018/2/layout/IconVerticalSolidList"/>
    <dgm:cxn modelId="{1C72C28C-5DDC-4E8A-8057-44715D63116F}" type="presParOf" srcId="{F7603FE7-9384-4AD4-9A94-68246E9C1A23}" destId="{327C3B60-E779-48C9-ABDD-18439D97A83A}" srcOrd="6" destOrd="0" presId="urn:microsoft.com/office/officeart/2018/2/layout/IconVerticalSolidList"/>
    <dgm:cxn modelId="{35727EF9-4662-480D-9948-DD7DD226BD3D}" type="presParOf" srcId="{327C3B60-E779-48C9-ABDD-18439D97A83A}" destId="{BF9370A7-AA62-426E-8EDA-3F1F7A4AAB81}" srcOrd="0" destOrd="0" presId="urn:microsoft.com/office/officeart/2018/2/layout/IconVerticalSolidList"/>
    <dgm:cxn modelId="{5305534A-C076-4B22-ADBA-5740F67228C3}" type="presParOf" srcId="{327C3B60-E779-48C9-ABDD-18439D97A83A}" destId="{EDD17183-53B8-424C-9086-916A50DB20A7}" srcOrd="1" destOrd="0" presId="urn:microsoft.com/office/officeart/2018/2/layout/IconVerticalSolidList"/>
    <dgm:cxn modelId="{B92F8422-057D-4E14-89F3-021AF2D6C242}" type="presParOf" srcId="{327C3B60-E779-48C9-ABDD-18439D97A83A}" destId="{25018BCB-9901-4097-9EC1-EA6C21849898}" srcOrd="2" destOrd="0" presId="urn:microsoft.com/office/officeart/2018/2/layout/IconVerticalSolidList"/>
    <dgm:cxn modelId="{35D35011-C196-4145-B9FA-6452E6AEA365}" type="presParOf" srcId="{327C3B60-E779-48C9-ABDD-18439D97A83A}" destId="{B320BAF6-295F-4FC7-B2A9-BF4389CF8696}" srcOrd="3" destOrd="0" presId="urn:microsoft.com/office/officeart/2018/2/layout/IconVerticalSolidList"/>
    <dgm:cxn modelId="{3CD6E91B-1B6E-4544-8A44-F7D0CE3FD3DC}" type="presParOf" srcId="{F7603FE7-9384-4AD4-9A94-68246E9C1A23}" destId="{AFF62388-9081-4E5C-BC7E-19AB748886BE}" srcOrd="7" destOrd="0" presId="urn:microsoft.com/office/officeart/2018/2/layout/IconVerticalSolidList"/>
    <dgm:cxn modelId="{D69116B5-D280-4A21-97CF-239A5A2903A9}" type="presParOf" srcId="{F7603FE7-9384-4AD4-9A94-68246E9C1A23}" destId="{3B837BA8-1509-45CE-A20E-837F64EEC76D}" srcOrd="8" destOrd="0" presId="urn:microsoft.com/office/officeart/2018/2/layout/IconVerticalSolidList"/>
    <dgm:cxn modelId="{6983ABC6-617A-4379-9BD0-73C052AFF480}" type="presParOf" srcId="{3B837BA8-1509-45CE-A20E-837F64EEC76D}" destId="{E0F17714-592D-4F94-BC1E-4D253DF843A4}" srcOrd="0" destOrd="0" presId="urn:microsoft.com/office/officeart/2018/2/layout/IconVerticalSolidList"/>
    <dgm:cxn modelId="{A45FC7F4-6DA1-4BAB-97BE-3FB7B3E6A664}" type="presParOf" srcId="{3B837BA8-1509-45CE-A20E-837F64EEC76D}" destId="{6E9BCB17-4C0C-4CF0-806B-D4526A6101DF}" srcOrd="1" destOrd="0" presId="urn:microsoft.com/office/officeart/2018/2/layout/IconVerticalSolidList"/>
    <dgm:cxn modelId="{14416199-72C2-4B23-90CD-79BFE2F957B3}" type="presParOf" srcId="{3B837BA8-1509-45CE-A20E-837F64EEC76D}" destId="{407D575F-2346-4807-AFC3-A4CEA3474F46}" srcOrd="2" destOrd="0" presId="urn:microsoft.com/office/officeart/2018/2/layout/IconVerticalSolidList"/>
    <dgm:cxn modelId="{FFC4AD84-E082-4D33-A9E4-0C02145CD1BF}" type="presParOf" srcId="{3B837BA8-1509-45CE-A20E-837F64EEC76D}" destId="{19817E5D-1673-40DC-BDD1-4B73F0EF3E1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4D3A17-FA1C-45AF-B99D-0ED10AA1D008}">
      <dsp:nvSpPr>
        <dsp:cNvPr id="0" name=""/>
        <dsp:cNvSpPr/>
      </dsp:nvSpPr>
      <dsp:spPr>
        <a:xfrm>
          <a:off x="3201" y="542561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Renewable Energy (solar, wind, nuclear)</a:t>
          </a:r>
        </a:p>
      </dsp:txBody>
      <dsp:txXfrm>
        <a:off x="3201" y="542561"/>
        <a:ext cx="2539866" cy="1523919"/>
      </dsp:txXfrm>
    </dsp:sp>
    <dsp:sp modelId="{78726FF6-2A55-4B07-852C-8BB5D9489DBE}">
      <dsp:nvSpPr>
        <dsp:cNvPr id="0" name=""/>
        <dsp:cNvSpPr/>
      </dsp:nvSpPr>
      <dsp:spPr>
        <a:xfrm>
          <a:off x="2797054" y="542561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Carbon Management &amp; Hydrogen</a:t>
          </a:r>
          <a:endParaRPr lang="en-US" sz="2000" kern="1200" dirty="0"/>
        </a:p>
      </dsp:txBody>
      <dsp:txXfrm>
        <a:off x="2797054" y="542561"/>
        <a:ext cx="2539866" cy="1523919"/>
      </dsp:txXfrm>
    </dsp:sp>
    <dsp:sp modelId="{D8B2FAD9-9BA6-45F2-9418-42A86C4E5980}">
      <dsp:nvSpPr>
        <dsp:cNvPr id="0" name=""/>
        <dsp:cNvSpPr/>
      </dsp:nvSpPr>
      <dsp:spPr>
        <a:xfrm>
          <a:off x="5590907" y="542561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Sustainable Tourism &amp; Hospitality</a:t>
          </a:r>
          <a:endParaRPr lang="en-US" sz="2000" kern="1200"/>
        </a:p>
      </dsp:txBody>
      <dsp:txXfrm>
        <a:off x="5590907" y="542561"/>
        <a:ext cx="2539866" cy="1523919"/>
      </dsp:txXfrm>
    </dsp:sp>
    <dsp:sp modelId="{EB224A18-1F4A-439E-97DF-020C49289E28}">
      <dsp:nvSpPr>
        <dsp:cNvPr id="0" name=""/>
        <dsp:cNvSpPr/>
      </dsp:nvSpPr>
      <dsp:spPr>
        <a:xfrm>
          <a:off x="8384760" y="542561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Sustainable Construction &amp; infrastructure</a:t>
          </a:r>
        </a:p>
      </dsp:txBody>
      <dsp:txXfrm>
        <a:off x="8384760" y="542561"/>
        <a:ext cx="2539866" cy="1523919"/>
      </dsp:txXfrm>
    </dsp:sp>
    <dsp:sp modelId="{AAAA51D1-8B5B-482E-ACCD-1D8F0B5B8369}">
      <dsp:nvSpPr>
        <dsp:cNvPr id="0" name=""/>
        <dsp:cNvSpPr/>
      </dsp:nvSpPr>
      <dsp:spPr>
        <a:xfrm>
          <a:off x="3201" y="2320468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Manufacturing (EVs, solar panels, low-carbon materials)</a:t>
          </a:r>
        </a:p>
      </dsp:txBody>
      <dsp:txXfrm>
        <a:off x="3201" y="2320468"/>
        <a:ext cx="2539866" cy="1523919"/>
      </dsp:txXfrm>
    </dsp:sp>
    <dsp:sp modelId="{3922FEE4-CEA0-4AFF-8C02-02ECC9C70BD4}">
      <dsp:nvSpPr>
        <dsp:cNvPr id="0" name=""/>
        <dsp:cNvSpPr/>
      </dsp:nvSpPr>
      <dsp:spPr>
        <a:xfrm>
          <a:off x="2797054" y="2320468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Waste Management </a:t>
          </a:r>
        </a:p>
      </dsp:txBody>
      <dsp:txXfrm>
        <a:off x="2797054" y="2320468"/>
        <a:ext cx="2539866" cy="1523919"/>
      </dsp:txXfrm>
    </dsp:sp>
    <dsp:sp modelId="{C10EC6A5-C761-4607-BEFD-87E7726538CF}">
      <dsp:nvSpPr>
        <dsp:cNvPr id="0" name=""/>
        <dsp:cNvSpPr/>
      </dsp:nvSpPr>
      <dsp:spPr>
        <a:xfrm>
          <a:off x="5590907" y="2320468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Controlled-Environment Agriculture</a:t>
          </a:r>
        </a:p>
      </dsp:txBody>
      <dsp:txXfrm>
        <a:off x="5590907" y="2320468"/>
        <a:ext cx="2539866" cy="1523919"/>
      </dsp:txXfrm>
    </dsp:sp>
    <dsp:sp modelId="{7AA91109-53CB-4449-8516-A796CA4A2E2B}">
      <dsp:nvSpPr>
        <dsp:cNvPr id="0" name=""/>
        <dsp:cNvSpPr/>
      </dsp:nvSpPr>
      <dsp:spPr>
        <a:xfrm>
          <a:off x="8384760" y="2320468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ICT</a:t>
          </a:r>
          <a:r>
            <a:rPr lang="en-US" sz="2000" kern="1200" dirty="0"/>
            <a:t> </a:t>
          </a:r>
        </a:p>
      </dsp:txBody>
      <dsp:txXfrm>
        <a:off x="8384760" y="2320468"/>
        <a:ext cx="2539866" cy="1523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91711-7DEA-4A31-9020-F21101CA47DE}">
      <dsp:nvSpPr>
        <dsp:cNvPr id="0" name=""/>
        <dsp:cNvSpPr/>
      </dsp:nvSpPr>
      <dsp:spPr>
        <a:xfrm>
          <a:off x="0" y="867014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32595-2E6B-45CC-957A-0AFECCA68A15}">
      <dsp:nvSpPr>
        <dsp:cNvPr id="0" name=""/>
        <dsp:cNvSpPr/>
      </dsp:nvSpPr>
      <dsp:spPr>
        <a:xfrm>
          <a:off x="525780" y="586574"/>
          <a:ext cx="7360920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Faces similar green and digital skills shortages</a:t>
          </a:r>
        </a:p>
      </dsp:txBody>
      <dsp:txXfrm>
        <a:off x="553160" y="613954"/>
        <a:ext cx="7306160" cy="506119"/>
      </dsp:txXfrm>
    </dsp:sp>
    <dsp:sp modelId="{1C06EA61-C85C-4D3D-9DBE-606B25B74558}">
      <dsp:nvSpPr>
        <dsp:cNvPr id="0" name=""/>
        <dsp:cNvSpPr/>
      </dsp:nvSpPr>
      <dsp:spPr>
        <a:xfrm>
          <a:off x="0" y="1728854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347F1E-56D1-41B6-A64F-9684BBC3D561}">
      <dsp:nvSpPr>
        <dsp:cNvPr id="0" name=""/>
        <dsp:cNvSpPr/>
      </dsp:nvSpPr>
      <dsp:spPr>
        <a:xfrm>
          <a:off x="525780" y="1448413"/>
          <a:ext cx="7360920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Developed an intra-regional, skills-based migration architecture</a:t>
          </a:r>
        </a:p>
      </dsp:txBody>
      <dsp:txXfrm>
        <a:off x="553160" y="1475793"/>
        <a:ext cx="7306160" cy="506119"/>
      </dsp:txXfrm>
    </dsp:sp>
    <dsp:sp modelId="{7125B2D3-EEE1-4BBD-8C77-E39695BF6D19}">
      <dsp:nvSpPr>
        <dsp:cNvPr id="0" name=""/>
        <dsp:cNvSpPr/>
      </dsp:nvSpPr>
      <dsp:spPr>
        <a:xfrm>
          <a:off x="0" y="2590693"/>
          <a:ext cx="10515600" cy="17057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/>
            <a:t>EU Talent Partnerships</a:t>
          </a:r>
          <a:r>
            <a:rPr lang="en-US" sz="1900" kern="1200" dirty="0"/>
            <a:t> with migrant origin countries such as </a:t>
          </a:r>
          <a:r>
            <a:rPr lang="en-GB" sz="1900" kern="1200" dirty="0"/>
            <a:t>Morocco, Tunisia, Egypt, Nigeria, Senegal, Bangladesh, and Pakistan.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Digital talent matching through the </a:t>
          </a:r>
          <a:r>
            <a:rPr lang="en-US" sz="1900" b="1" kern="1200" dirty="0"/>
            <a:t>EU Talent Pool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Intra-regional mobility for skilled workers via the </a:t>
          </a:r>
          <a:r>
            <a:rPr lang="en-US" sz="1900" b="1" kern="1200" dirty="0"/>
            <a:t>EU Blue Card.</a:t>
          </a:r>
          <a:endParaRPr lang="en-US" sz="1900" kern="1200" dirty="0"/>
        </a:p>
      </dsp:txBody>
      <dsp:txXfrm>
        <a:off x="0" y="2590693"/>
        <a:ext cx="10515600" cy="1705725"/>
      </dsp:txXfrm>
    </dsp:sp>
    <dsp:sp modelId="{10948427-DE05-46A3-9164-FA241C45EEA4}">
      <dsp:nvSpPr>
        <dsp:cNvPr id="0" name=""/>
        <dsp:cNvSpPr/>
      </dsp:nvSpPr>
      <dsp:spPr>
        <a:xfrm>
          <a:off x="525780" y="2310253"/>
          <a:ext cx="7360920" cy="56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Combines three elements:</a:t>
          </a:r>
        </a:p>
      </dsp:txBody>
      <dsp:txXfrm>
        <a:off x="553160" y="2337633"/>
        <a:ext cx="7306160" cy="5061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8B4056-F894-4BD4-86FA-6DA964638DE5}">
      <dsp:nvSpPr>
        <dsp:cNvPr id="0" name=""/>
        <dsp:cNvSpPr/>
      </dsp:nvSpPr>
      <dsp:spPr>
        <a:xfrm>
          <a:off x="0" y="26548"/>
          <a:ext cx="10004080" cy="7156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11648E-E333-4E83-812C-489DC3FD2D78}">
      <dsp:nvSpPr>
        <dsp:cNvPr id="0" name=""/>
        <dsp:cNvSpPr/>
      </dsp:nvSpPr>
      <dsp:spPr>
        <a:xfrm>
          <a:off x="216496" y="167345"/>
          <a:ext cx="394014" cy="39362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CE335-D93E-44DE-B4FF-6479B4BEC5F6}">
      <dsp:nvSpPr>
        <dsp:cNvPr id="0" name=""/>
        <dsp:cNvSpPr/>
      </dsp:nvSpPr>
      <dsp:spPr>
        <a:xfrm>
          <a:off x="827007" y="6315"/>
          <a:ext cx="9115084" cy="82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79" tIns="87579" rIns="87579" bIns="8757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Concept formulation and technical discussions among GCC states.</a:t>
          </a:r>
          <a:endParaRPr lang="en-US" sz="2400" b="1" kern="1200" dirty="0"/>
        </a:p>
      </dsp:txBody>
      <dsp:txXfrm>
        <a:off x="827007" y="6315"/>
        <a:ext cx="9115084" cy="827517"/>
      </dsp:txXfrm>
    </dsp:sp>
    <dsp:sp modelId="{01C88CCC-C152-4C38-A008-3C1E0358733D}">
      <dsp:nvSpPr>
        <dsp:cNvPr id="0" name=""/>
        <dsp:cNvSpPr/>
      </dsp:nvSpPr>
      <dsp:spPr>
        <a:xfrm>
          <a:off x="0" y="1040712"/>
          <a:ext cx="10004080" cy="7156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1E72E-59EF-41C8-B5DB-A77A12979CE5}">
      <dsp:nvSpPr>
        <dsp:cNvPr id="0" name=""/>
        <dsp:cNvSpPr/>
      </dsp:nvSpPr>
      <dsp:spPr>
        <a:xfrm>
          <a:off x="216496" y="1201742"/>
          <a:ext cx="394014" cy="3936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67681B-DC0A-4F57-81CC-4BFE0E4D0139}">
      <dsp:nvSpPr>
        <dsp:cNvPr id="0" name=""/>
        <dsp:cNvSpPr/>
      </dsp:nvSpPr>
      <dsp:spPr>
        <a:xfrm>
          <a:off x="827007" y="1040712"/>
          <a:ext cx="9115084" cy="82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79" tIns="87579" rIns="87579" bIns="8757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Political buy-in and in-principle agreement at leadership level.</a:t>
          </a:r>
          <a:endParaRPr lang="en-US" sz="2400" b="1" kern="1200" dirty="0"/>
        </a:p>
      </dsp:txBody>
      <dsp:txXfrm>
        <a:off x="827007" y="1040712"/>
        <a:ext cx="9115084" cy="827517"/>
      </dsp:txXfrm>
    </dsp:sp>
    <dsp:sp modelId="{CFF92FFD-5358-4788-A786-BA9C5EE558EA}">
      <dsp:nvSpPr>
        <dsp:cNvPr id="0" name=""/>
        <dsp:cNvSpPr/>
      </dsp:nvSpPr>
      <dsp:spPr>
        <a:xfrm>
          <a:off x="0" y="2075108"/>
          <a:ext cx="10004080" cy="7156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5DA7E6-9687-4BE5-A722-25C13956EBBC}">
      <dsp:nvSpPr>
        <dsp:cNvPr id="0" name=""/>
        <dsp:cNvSpPr/>
      </dsp:nvSpPr>
      <dsp:spPr>
        <a:xfrm>
          <a:off x="216496" y="2236138"/>
          <a:ext cx="394014" cy="39362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9BA89E-035E-46CD-8251-D1B6CE42F8D4}">
      <dsp:nvSpPr>
        <dsp:cNvPr id="0" name=""/>
        <dsp:cNvSpPr/>
      </dsp:nvSpPr>
      <dsp:spPr>
        <a:xfrm>
          <a:off x="827007" y="2075108"/>
          <a:ext cx="9115084" cy="82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79" tIns="87579" rIns="87579" bIns="8757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Detailed design of governance, visas, skills scope, and training models.</a:t>
          </a:r>
          <a:endParaRPr lang="en-US" sz="2400" b="1" kern="1200" dirty="0"/>
        </a:p>
      </dsp:txBody>
      <dsp:txXfrm>
        <a:off x="827007" y="2075108"/>
        <a:ext cx="9115084" cy="827517"/>
      </dsp:txXfrm>
    </dsp:sp>
    <dsp:sp modelId="{BF9370A7-AA62-426E-8EDA-3F1F7A4AAB81}">
      <dsp:nvSpPr>
        <dsp:cNvPr id="0" name=""/>
        <dsp:cNvSpPr/>
      </dsp:nvSpPr>
      <dsp:spPr>
        <a:xfrm>
          <a:off x="0" y="3109504"/>
          <a:ext cx="10004080" cy="7156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D17183-53B8-424C-9086-916A50DB20A7}">
      <dsp:nvSpPr>
        <dsp:cNvPr id="0" name=""/>
        <dsp:cNvSpPr/>
      </dsp:nvSpPr>
      <dsp:spPr>
        <a:xfrm>
          <a:off x="216496" y="3270535"/>
          <a:ext cx="394014" cy="39362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20BAF6-295F-4FC7-B2A9-BF4389CF8696}">
      <dsp:nvSpPr>
        <dsp:cNvPr id="0" name=""/>
        <dsp:cNvSpPr/>
      </dsp:nvSpPr>
      <dsp:spPr>
        <a:xfrm>
          <a:off x="827007" y="3109504"/>
          <a:ext cx="9115084" cy="82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79" tIns="87579" rIns="87579" bIns="8757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Initial pilot launch with selected origin countries and sectors</a:t>
          </a:r>
          <a:endParaRPr lang="en-US" sz="2400" b="1" kern="1200" dirty="0"/>
        </a:p>
      </dsp:txBody>
      <dsp:txXfrm>
        <a:off x="827007" y="3109504"/>
        <a:ext cx="9115084" cy="827517"/>
      </dsp:txXfrm>
    </dsp:sp>
    <dsp:sp modelId="{E0F17714-592D-4F94-BC1E-4D253DF843A4}">
      <dsp:nvSpPr>
        <dsp:cNvPr id="0" name=""/>
        <dsp:cNvSpPr/>
      </dsp:nvSpPr>
      <dsp:spPr>
        <a:xfrm>
          <a:off x="0" y="4143901"/>
          <a:ext cx="10004080" cy="7156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9BCB17-4C0C-4CF0-806B-D4526A6101DF}">
      <dsp:nvSpPr>
        <dsp:cNvPr id="0" name=""/>
        <dsp:cNvSpPr/>
      </dsp:nvSpPr>
      <dsp:spPr>
        <a:xfrm>
          <a:off x="216496" y="4304931"/>
          <a:ext cx="394014" cy="39362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17E5D-1673-40DC-BDD1-4B73F0EF3E1F}">
      <dsp:nvSpPr>
        <dsp:cNvPr id="0" name=""/>
        <dsp:cNvSpPr/>
      </dsp:nvSpPr>
      <dsp:spPr>
        <a:xfrm>
          <a:off x="827007" y="4143901"/>
          <a:ext cx="9115084" cy="827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79" tIns="87579" rIns="87579" bIns="8757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Full implementation and phased regional scaling</a:t>
          </a:r>
          <a:endParaRPr lang="en-US" sz="2400" b="1" kern="1200" dirty="0"/>
        </a:p>
      </dsp:txBody>
      <dsp:txXfrm>
        <a:off x="827007" y="4143901"/>
        <a:ext cx="9115084" cy="827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D2E06-8A32-554B-BE06-465C3E46269C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41BC5-DC0B-7F46-A4C7-0EC9FD301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51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5900E5-0249-4A80-A068-EC9D118253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453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EA42-3F80-2190-5481-EEADD93CD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76EFB-1CA8-4C18-32E7-2C3016E0F2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21454-FF0D-BDD4-C11C-AEFE1870C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9B3D5-0137-1541-8123-AF3ABCEB8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CABB8-9D83-95E8-6754-2602AFFFB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82A7A-1799-9730-45F8-F493DF09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E88205-BF39-8663-20A3-706D082FE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1EFB4-FA30-C470-F0B7-3DF33AF7E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4FC2C-AE31-841A-2EF9-66EFB7C1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E1E2E-7914-2422-210C-876487AE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2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E0BAF7-E471-2709-7CA1-82661D63FB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AB316C-45EA-F55C-B0B6-92444D457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83091-DB19-199F-6C1A-8A59D8A2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B1957-2FC0-390F-E475-3E8467C5B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6F995-AEC0-4C96-40F5-B132C2BF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4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565-D05B-E680-9CF1-24B43F546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4F69F-3AC2-3CBA-47A8-A29EBFF89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DA974-8F54-79CE-4622-EC4ED1AA2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9AC8F-5A59-65C5-DC00-E22C495C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07971-7981-67B4-CC36-668A20BF9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92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1E480-074A-29F8-D65E-8CC0549F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CE42F-BF97-9F6B-B406-34B3C3C02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731F2-8D01-7356-893B-8F4E7CAE1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F7D3E-7276-8CDA-6606-2885440E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057BD-4C5C-C803-C80A-4B9F971A2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1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CEE32-8BA5-BDB1-3BF4-B681125D1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6CF3B-0C6C-E8D1-B945-B2E0C3ACB7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E3ED7-9BF6-A868-713F-7B39F52F9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8E847-1A19-C3C5-E92C-22B2CC72F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ACF589-8F3C-6B9B-FFF1-A6C767051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DD1B8-7763-94E2-2B2D-2A488F64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9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51692-C0B2-D5DC-0D1E-BD11B6F4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D014B-A8BD-0C1E-D55E-2E01C5371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D2CF6-973F-E2EF-F93B-FB7012A52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5908E5-8188-BB6E-012C-975E593749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3DA2D7-7E7F-FC33-71C4-44871BE89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61214-B8C1-9754-934D-0B13AC611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C6CEAE-A4E9-4BCE-51BA-3225C28AB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B224EE-D4E0-7BF3-E38F-79735F951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6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2B9EB-CF39-0479-DF68-D6582474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9AD00F-249C-1151-2D02-C9F2B1CD0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E4DD5-A8E1-2328-C50E-7321C2B37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A7DDF7-FB3D-77B0-FCE6-3D133D71A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571918-9B05-370C-AD36-FCE31E495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169ADF-0EDB-D5AA-551B-70B6F0D8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FEBFF-9E47-E781-8B43-BAE79A3D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1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BC2C5-CEB1-3AA3-403F-FE7AC83F1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A0D77-E1AA-F495-0CC3-DAE3DE6C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DC29A3-39B7-D65C-2BB4-2D922C9F2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6CCB2-D7B0-BE8F-000E-D349E10A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B67DC-1536-2175-14BE-BEE93723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05764-23CC-9683-92BE-2D28145F9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9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F6972-A26A-C759-F5CC-DF613AD14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094679-6614-1954-25B4-3DBE165F60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C7F03-768E-D570-6350-B1C92870A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4E24C-5ABF-8550-E740-AE3972B7E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73514-680B-BA54-608C-D4ECCB738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23B97-50C7-AF1E-053B-28C4A33D3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9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102E97-0974-D4FC-C37D-83D6BDDE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D0954-412D-A24B-AFD1-5BEA569F9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4312-18C5-1DF9-6CEF-59A90750A8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12500A-0BE1-0646-85F1-29CC432D725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91C08-C94A-7673-05D3-0DECAD35D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E9644-7BF8-3A62-8D85-EC9C81EB1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92A5E-9296-714F-8385-6BC20D698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05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bstract background of green mesh and nodes">
            <a:extLst>
              <a:ext uri="{FF2B5EF4-FFF2-40B4-BE49-F238E27FC236}">
                <a16:creationId xmlns:a16="http://schemas.microsoft.com/office/drawing/2014/main" id="{D228186A-EDED-C74D-35B0-23E1B357738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  <a:alphaModFix amt="10000"/>
          </a:blip>
          <a:srcRect b="15730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ECBC93-A0A8-9FFE-91D3-5CC35D9FE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295" y="373277"/>
            <a:ext cx="11660862" cy="2736390"/>
          </a:xfrm>
        </p:spPr>
        <p:txBody>
          <a:bodyPr anchor="b">
            <a:normAutofit/>
          </a:bodyPr>
          <a:lstStyle/>
          <a:p>
            <a:r>
              <a:rPr lang="en-GB" sz="5400" b="1" dirty="0">
                <a:solidFill>
                  <a:schemeClr val="tx2"/>
                </a:solidFill>
              </a:rPr>
              <a:t>Green Transition and Skills Development in the GCC</a:t>
            </a:r>
            <a:endParaRPr lang="x-none" sz="54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74CB51-45DB-0B2D-0647-24791E43C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567" y="4067745"/>
            <a:ext cx="10530318" cy="775859"/>
          </a:xfrm>
        </p:spPr>
        <p:txBody>
          <a:bodyPr anchor="t">
            <a:normAutofit fontScale="85000" lnSpcReduction="10000"/>
          </a:bodyPr>
          <a:lstStyle/>
          <a:p>
            <a:r>
              <a:rPr lang="en-GB" sz="3600" b="1" dirty="0">
                <a:solidFill>
                  <a:schemeClr val="tx2"/>
                </a:solidFill>
              </a:rPr>
              <a:t>Leveraging Intra-Regional Mobility with Circular Migration</a:t>
            </a:r>
            <a:endParaRPr lang="x-none" sz="3600" dirty="0">
              <a:solidFill>
                <a:schemeClr val="tx2"/>
              </a:solidFill>
            </a:endParaRPr>
          </a:p>
          <a:p>
            <a:pPr algn="l"/>
            <a:endParaRPr lang="en-US" sz="2200" dirty="0">
              <a:solidFill>
                <a:schemeClr val="tx2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8EB29DD2-EB28-B2D9-705B-5E4E1FB97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3505" y="5500244"/>
            <a:ext cx="2044123" cy="86574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087B4F6-69BA-4536-1EB6-19B6F5813FD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89" t="-16128" r="46630" b="-2258"/>
          <a:stretch>
            <a:fillRect/>
          </a:stretch>
        </p:blipFill>
        <p:spPr bwMode="auto">
          <a:xfrm>
            <a:off x="5867400" y="3190875"/>
            <a:ext cx="126365" cy="4660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3830B2-557C-5BBC-2BFB-AED68B34399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51" b="22414"/>
          <a:stretch>
            <a:fillRect/>
          </a:stretch>
        </p:blipFill>
        <p:spPr bwMode="auto">
          <a:xfrm>
            <a:off x="8006804" y="5554857"/>
            <a:ext cx="1178760" cy="6603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8692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Regional coordination can unlock labour market efficiency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63366"/>
            <a:ext cx="9724031" cy="44452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Green projects are unevenly distributed across GCC countries.</a:t>
            </a:r>
          </a:p>
          <a:p>
            <a:r>
              <a:rPr lang="en-US" sz="2400" dirty="0"/>
              <a:t>Labour demand can fluctuate across sectors and timelines.</a:t>
            </a:r>
          </a:p>
          <a:p>
            <a:r>
              <a:rPr lang="en-US" sz="2400" dirty="0"/>
              <a:t>Regional pooling can enable faster and more accurate matching of skills to projects.</a:t>
            </a:r>
          </a:p>
          <a:p>
            <a:r>
              <a:rPr lang="en-US" sz="2400" dirty="0"/>
              <a:t>It can also lower recruitment costs for employers.</a:t>
            </a:r>
          </a:p>
          <a:p>
            <a:r>
              <a:rPr lang="en-US" sz="2400" dirty="0"/>
              <a:t>All of this can increase the GCC’s overall economic productivity through a more efficient labour market.</a:t>
            </a:r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1374434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The EU shows the value of linking skills, job matching, and intra-regional mobility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3710CC3F-45A4-0B38-49A9-1C9836C88C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744583"/>
              </p:ext>
            </p:extLst>
          </p:nvPr>
        </p:nvGraphicFramePr>
        <p:xfrm>
          <a:off x="838200" y="1825624"/>
          <a:ext cx="10515600" cy="4882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6071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A vision for GCC’s own Green Talent Pool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BAEC95-157D-ADB2-DBA8-995885E8E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346" y="1685914"/>
            <a:ext cx="8433303" cy="5070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19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Key principles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901223"/>
            <a:ext cx="9724031" cy="5056359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/>
              <a:t>Limited intra-GCC mobility for selected green skills and occupations, building on existing circular migration patterns. </a:t>
            </a:r>
          </a:p>
          <a:p>
            <a:r>
              <a:rPr lang="en-US" sz="2400" dirty="0"/>
              <a:t>Complementing, not replacing, existing national migration systems.</a:t>
            </a:r>
          </a:p>
          <a:p>
            <a:r>
              <a:rPr lang="en-US" sz="2400" dirty="0"/>
              <a:t>A tiered system of visa durations and mobility rights differentiated by skill level.</a:t>
            </a:r>
          </a:p>
          <a:p>
            <a:r>
              <a:rPr lang="en-US" sz="2400" dirty="0"/>
              <a:t>Alignment of certification and skills recognition frameworks across GCC states.</a:t>
            </a:r>
          </a:p>
          <a:p>
            <a:r>
              <a:rPr lang="en-US" sz="2400" dirty="0"/>
              <a:t>Skills development in origin countries through bilateral or multilateral partnerships.</a:t>
            </a:r>
          </a:p>
          <a:p>
            <a:r>
              <a:rPr lang="en-US" sz="2400" dirty="0"/>
              <a:t>Explicit preservation of circularity to support development outcomes in origin countries.</a:t>
            </a:r>
          </a:p>
          <a:p>
            <a:r>
              <a:rPr lang="en-US" sz="2400" dirty="0"/>
              <a:t>Involvement of governments, employers, training institutions, and international organizations in governance.</a:t>
            </a:r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383690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A phased roadmap allows progress without over-commitment 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49CCAE12-FAE6-C610-1E92-8E081F3508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927344"/>
              </p:ext>
            </p:extLst>
          </p:nvPr>
        </p:nvGraphicFramePr>
        <p:xfrm>
          <a:off x="1095470" y="1729212"/>
          <a:ext cx="10004080" cy="4977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2092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Green bonds can finance skills as strategic infrastructure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63366"/>
            <a:ext cx="9724031" cy="44452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GCC green bond and </a:t>
            </a:r>
            <a:r>
              <a:rPr lang="en-US" sz="2400" i="1" dirty="0"/>
              <a:t>sukuk</a:t>
            </a:r>
            <a:r>
              <a:rPr lang="en-US" sz="2400" dirty="0"/>
              <a:t> markets are expanding rapidly.</a:t>
            </a:r>
          </a:p>
          <a:p>
            <a:r>
              <a:rPr lang="en-US" sz="2400" dirty="0"/>
              <a:t>A green bond can fund training and certification in origin countries, co-finance public-private employment partnerships in the GCC, and support digital and institutional infrastructure for fair and efficient recruitment.</a:t>
            </a:r>
          </a:p>
          <a:p>
            <a:r>
              <a:rPr lang="en-US" sz="2400" dirty="0"/>
              <a:t>It </a:t>
            </a:r>
            <a:r>
              <a:rPr lang="en-US" sz="2400"/>
              <a:t>can aligns </a:t>
            </a:r>
            <a:r>
              <a:rPr lang="en-US" sz="2400" dirty="0"/>
              <a:t>investor ESG objectives with economic and workforce development objectives, both in the GCC and migrant origin countries.</a:t>
            </a:r>
          </a:p>
          <a:p>
            <a:r>
              <a:rPr lang="en-US" sz="2400" dirty="0"/>
              <a:t>Requires innovative structuring, strong governance, and robust impact reporting.</a:t>
            </a:r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3187624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A last word: early collective action by the GCC can secure long-term competitiveness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179621"/>
            <a:ext cx="9724031" cy="2498757"/>
          </a:xfrm>
        </p:spPr>
        <p:txBody>
          <a:bodyPr anchor="ctr">
            <a:normAutofit/>
          </a:bodyPr>
          <a:lstStyle/>
          <a:p>
            <a:r>
              <a:rPr lang="en-US" sz="2400" dirty="0"/>
              <a:t>Green skills availability is a strategic need.</a:t>
            </a:r>
          </a:p>
          <a:p>
            <a:r>
              <a:rPr lang="en-US" sz="2400" dirty="0"/>
              <a:t>Existing migration patterns can be upgraded, not reinvented.</a:t>
            </a:r>
          </a:p>
          <a:p>
            <a:r>
              <a:rPr lang="en-US" sz="2400" dirty="0"/>
              <a:t>A GCC Green Talent Pool offers a pragmatic and phased policy solution.</a:t>
            </a:r>
          </a:p>
        </p:txBody>
      </p:sp>
    </p:spTree>
    <p:extLst>
      <p:ext uri="{BB962C8B-B14F-4D97-AF65-F5344CB8AC3E}">
        <p14:creationId xmlns:p14="http://schemas.microsoft.com/office/powerpoint/2010/main" val="2831788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Policy Issue: Skills gaps could slow green growth in the GCC 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109457"/>
            <a:ext cx="9724031" cy="389209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GCC economies are accelerating green investments across energy, infrastructure, and industry.</a:t>
            </a:r>
          </a:p>
          <a:p>
            <a:r>
              <a:rPr lang="en-US" sz="2400" dirty="0"/>
              <a:t>Demand for green skills is rising faster than existing </a:t>
            </a:r>
            <a:r>
              <a:rPr lang="en-GB" sz="2400" dirty="0"/>
              <a:t>labour</a:t>
            </a:r>
            <a:r>
              <a:rPr lang="en-US" sz="2400" dirty="0"/>
              <a:t> supply mechanisms can fill.</a:t>
            </a:r>
          </a:p>
          <a:p>
            <a:r>
              <a:rPr lang="en-US" sz="2400" dirty="0"/>
              <a:t>Skills shortages risk becoming a binding constraint on green growth and diversification.</a:t>
            </a:r>
          </a:p>
          <a:p>
            <a:r>
              <a:rPr lang="en-US" sz="2400" dirty="0"/>
              <a:t>Coordinated regional action can convert labour mobility into a strategic advantage.</a:t>
            </a:r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60511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Research Objectives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109457"/>
            <a:ext cx="9724031" cy="4888872"/>
          </a:xfrm>
        </p:spPr>
        <p:txBody>
          <a:bodyPr anchor="ctr">
            <a:normAutofit/>
          </a:bodyPr>
          <a:lstStyle/>
          <a:p>
            <a:r>
              <a:rPr lang="en-US" sz="2400" dirty="0"/>
              <a:t>Map the key green economy sectors and related green skills needs in the GCC.</a:t>
            </a:r>
          </a:p>
          <a:p>
            <a:r>
              <a:rPr lang="en-US" sz="2400" dirty="0"/>
              <a:t>Assess current migration frameworks in the GCC.</a:t>
            </a:r>
          </a:p>
          <a:p>
            <a:r>
              <a:rPr lang="en-US" sz="2400" dirty="0"/>
              <a:t>Review and draw applicable lessons from the EU’s skills-based migration schemes.</a:t>
            </a:r>
          </a:p>
          <a:p>
            <a:r>
              <a:rPr lang="en-US" sz="2400" dirty="0"/>
              <a:t>Propose design principles, potential implementation milestones, and financing options for a GCC-wide ‘Green Talent Pool’.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3259130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The GCC’s green transition is in full swing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109457"/>
            <a:ext cx="9724031" cy="4888872"/>
          </a:xfrm>
        </p:spPr>
        <p:txBody>
          <a:bodyPr anchor="ctr">
            <a:normAutofit/>
          </a:bodyPr>
          <a:lstStyle/>
          <a:p>
            <a:r>
              <a:rPr lang="en-US" sz="2400" dirty="0"/>
              <a:t>Most GCC states have committed to net-zero targets (2050 or 2060); all seek to increase renewables’ share in energy mix.</a:t>
            </a:r>
          </a:p>
          <a:p>
            <a:r>
              <a:rPr lang="en-US" sz="2400" dirty="0"/>
              <a:t>Large sums committed to renewables, hydrogen, CCUS, sustainable infrastructure, and more.</a:t>
            </a:r>
          </a:p>
          <a:p>
            <a:r>
              <a:rPr lang="en-US" sz="2400" dirty="0"/>
              <a:t>Renewable energy capacity grew from near zero in 2013 to over 5 GW by 2022.</a:t>
            </a:r>
          </a:p>
          <a:p>
            <a:r>
              <a:rPr lang="en-US" sz="2400" dirty="0"/>
              <a:t>Hydrogen exports could generate up to USD 130 billion annually by 2050.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585931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F750A7-D420-2E81-CFAE-1BCFF6AA2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18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Key green sectors   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658274C-AE6B-509C-1A0B-76BB2B1ADE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5294541"/>
              </p:ext>
            </p:extLst>
          </p:nvPr>
        </p:nvGraphicFramePr>
        <p:xfrm>
          <a:off x="635003" y="1937443"/>
          <a:ext cx="10927829" cy="438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811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GCC green labour demand is outstripping supply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63366"/>
            <a:ext cx="9724031" cy="44452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Estimated 1 million green jobs in the GCC by 2030; higher under optimistic decarbonisation scenarios.</a:t>
            </a:r>
          </a:p>
          <a:p>
            <a:r>
              <a:rPr lang="en-US" sz="2400" dirty="0"/>
              <a:t>Demand spans high-skilled roles like engineers &amp; project managers to medium-to-low-skilled ones such as technicians, installers, and plant operators.</a:t>
            </a:r>
          </a:p>
          <a:p>
            <a:r>
              <a:rPr lang="en-US" sz="2400" dirty="0"/>
              <a:t>TVET systems adapting slowly to new green occupational standards.</a:t>
            </a:r>
          </a:p>
          <a:p>
            <a:r>
              <a:rPr lang="en-US" sz="2400" dirty="0"/>
              <a:t>University pipelines face time lags for specialised skills.</a:t>
            </a:r>
          </a:p>
          <a:p>
            <a:r>
              <a:rPr lang="en-US" sz="2400" dirty="0"/>
              <a:t>Rapid project rollout outpaces training capacity.</a:t>
            </a:r>
          </a:p>
          <a:p>
            <a:r>
              <a:rPr lang="en-US" sz="2400" dirty="0"/>
              <a:t>SMEs likely to face the sharpest skills constraints.</a:t>
            </a:r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2797580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Circular labour migration is a core GCC strength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63366"/>
            <a:ext cx="9724031" cy="44452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~30 million foreign nationals reside in the GCC;  ~52% of the total population.</a:t>
            </a:r>
          </a:p>
          <a:p>
            <a:r>
              <a:rPr lang="en-US" sz="2400" dirty="0"/>
              <a:t>The region hosts ~10% of the world’s international migrants.</a:t>
            </a:r>
          </a:p>
          <a:p>
            <a:r>
              <a:rPr lang="en-US" sz="2400" dirty="0"/>
              <a:t>Circular, contract-based migration has underpinned growth in the GCC since the 1970s.</a:t>
            </a:r>
          </a:p>
          <a:p>
            <a:r>
              <a:rPr lang="en-US" sz="2400" dirty="0"/>
              <a:t>Existing circularity can be leveraged for green skills development.</a:t>
            </a:r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3582423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81ECF-37B7-3152-E65A-75095D76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578975" cy="103366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Fragmented migration systems limit regional skills allocation</a:t>
            </a:r>
            <a:endParaRPr lang="x-none" sz="28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814E-3C6D-B8AF-7F1E-510A8EA54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63366"/>
            <a:ext cx="9724031" cy="444525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Migration governance and visa rules remain largely nationally segmented.</a:t>
            </a:r>
          </a:p>
          <a:p>
            <a:r>
              <a:rPr lang="en-US" sz="2400" dirty="0"/>
              <a:t>Workers admitted to one GCC state cannot easily move to another.</a:t>
            </a:r>
          </a:p>
          <a:p>
            <a:r>
              <a:rPr lang="en-US" sz="2400" dirty="0"/>
              <a:t>Thus, skills are generally locked into single-country labour markets.</a:t>
            </a:r>
          </a:p>
          <a:p>
            <a:r>
              <a:rPr lang="en-US" sz="2400" dirty="0"/>
              <a:t>Fragmentation raises costs and reduces flexibility for employers.</a:t>
            </a:r>
          </a:p>
          <a:p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3841344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FC398666-0B30-D341-B567-BD15635F98FE}">
  <we:reference id="wa200005566" version="3.0.0.3" store="en-US" storeType="OMEX"/>
  <we:alternateReferences>
    <we:reference id="wa200005566" version="3.0.0.3" store="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84E03F04-1B17-1544-B6A7-15706A014186}">
  <we:reference id="wa104178141" version="4.3.3.0" store="en-US" storeType="OMEX"/>
  <we:alternateReferences>
    <we:reference id="WA104178141" version="4.3.3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870</Words>
  <Application>Microsoft Macintosh PowerPoint</Application>
  <PresentationFormat>Widescreen</PresentationFormat>
  <Paragraphs>85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Green Transition and Skills Development in the GCC</vt:lpstr>
      <vt:lpstr>Policy Issue: Skills gaps could slow green growth in the GCC </vt:lpstr>
      <vt:lpstr>Research Objectives</vt:lpstr>
      <vt:lpstr>The GCC’s green transition is in full swing</vt:lpstr>
      <vt:lpstr>PowerPoint Presentation</vt:lpstr>
      <vt:lpstr>Key green sectors   </vt:lpstr>
      <vt:lpstr>GCC green labour demand is outstripping supply</vt:lpstr>
      <vt:lpstr>Circular labour migration is a core GCC strength</vt:lpstr>
      <vt:lpstr>Fragmented migration systems limit regional skills allocation</vt:lpstr>
      <vt:lpstr>Regional coordination can unlock labour market efficiency</vt:lpstr>
      <vt:lpstr>The EU shows the value of linking skills, job matching, and intra-regional mobility</vt:lpstr>
      <vt:lpstr>A vision for GCC’s own Green Talent Pool</vt:lpstr>
      <vt:lpstr>Key principles</vt:lpstr>
      <vt:lpstr>A phased roadmap allows progress without over-commitment </vt:lpstr>
      <vt:lpstr>Green bonds can finance skills as strategic infrastructure</vt:lpstr>
      <vt:lpstr>A last word: early collective action by the GCC can secure long-term competitiveness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Transition and Skills Development in the GCC</dc:title>
  <dc:creator>Christopher Russell</dc:creator>
  <cp:lastModifiedBy>Jasim Alhamrani</cp:lastModifiedBy>
  <cp:revision>59</cp:revision>
  <dcterms:created xsi:type="dcterms:W3CDTF">2025-08-04T02:21:54Z</dcterms:created>
  <dcterms:modified xsi:type="dcterms:W3CDTF">2026-01-26T18:32:37Z</dcterms:modified>
</cp:coreProperties>
</file>