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304" r:id="rId7"/>
    <p:sldId id="4115" r:id="rId8"/>
    <p:sldId id="4110" r:id="rId9"/>
    <p:sldId id="4116" r:id="rId10"/>
    <p:sldId id="4117" r:id="rId11"/>
    <p:sldId id="4118" r:id="rId12"/>
    <p:sldId id="2147474094" r:id="rId13"/>
    <p:sldId id="4123" r:id="rId14"/>
    <p:sldId id="4124" r:id="rId15"/>
    <p:sldId id="4125" r:id="rId16"/>
    <p:sldId id="2147474087" r:id="rId17"/>
    <p:sldId id="2147474089" r:id="rId18"/>
    <p:sldId id="2147474095" r:id="rId19"/>
    <p:sldId id="2147474088" r:id="rId20"/>
    <p:sldId id="2147474090" r:id="rId21"/>
    <p:sldId id="2147474091" r:id="rId22"/>
    <p:sldId id="2147474092" r:id="rId23"/>
    <p:sldId id="2147474110" r:id="rId24"/>
  </p:sldIdLst>
  <p:sldSz cx="12192000" cy="6858000"/>
  <p:notesSz cx="6858000" cy="9144000"/>
  <p:embeddedFontLs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Kermit Semibold" panose="020F0503040000060003" pitchFamily="34" charset="0"/>
      <p:bold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hjGezP8auU/C6rvCO6S0rTairOR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73452C-214A-1BBE-3626-0314CC63FB04}" name="Rada Naji" initials="RN" userId="S::rnaji@worldbank.org::f33322bd-5343-4f65-82f2-5949ac860b6e" providerId="AD"/>
  <p188:author id="{EA364175-8F9D-A2ED-8805-8EB99694F5B3}" name="Sara De Lorenzo Salvador" initials="SS" userId="S::sdelorenzosalvad@worldbank.org::94245f9e-9739-43d0-8a78-9e835d25b3e3" providerId="AD"/>
  <p188:author id="{121C45AB-6715-014B-282F-E48E44B1B4A2}" name="Ekaterina Pankratova" initials="" userId="S::epankratova@worldbank.org::44d1fd7e-9d7d-4c17-a6cd-a75b630a10da" providerId="AD"/>
  <p188:author id="{91D17CCD-0DF1-9D22-3379-05C7A7DF7AB8}" name="Sultan Khair" initials="SK" userId="8d1744887e566c5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83"/>
    <a:srgbClr val="3BCBBB"/>
    <a:srgbClr val="004948"/>
    <a:srgbClr val="2AA79A"/>
    <a:srgbClr val="41D9C8"/>
    <a:srgbClr val="156082"/>
    <a:srgbClr val="D3EDE5"/>
    <a:srgbClr val="00C0BB"/>
    <a:srgbClr val="3FD3C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4597E-24AA-404A-8AC9-6A31F77E5755}" v="12" dt="2026-01-26T14:21:25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1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76" Type="http://schemas.microsoft.com/office/2015/10/relationships/revisionInfo" Target="revisionInfo.xml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7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77" Type="http://schemas.microsoft.com/office/2018/10/relationships/authors" Target="authors.xml"/><Relationship Id="rId8" Type="http://schemas.openxmlformats.org/officeDocument/2006/relationships/slide" Target="slides/slide2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4.xml"/><Relationship Id="rId70" Type="http://customschemas.google.com/relationships/presentationmetadata" Target="metadata"/><Relationship Id="rId7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Aaron Lebow" userId="b03b820f-bc62-4fdf-a414-f4b0dd39e381" providerId="ADAL" clId="{1DB10FEF-8993-43CA-8596-740DC29F6428}"/>
    <pc:docChg chg="undo custSel addSld delSld modSld sldOrd">
      <pc:chgData name="Jeremy Aaron Lebow" userId="b03b820f-bc62-4fdf-a414-f4b0dd39e381" providerId="ADAL" clId="{1DB10FEF-8993-43CA-8596-740DC29F6428}" dt="2026-01-26T14:22:01.926" v="995" actId="404"/>
      <pc:docMkLst>
        <pc:docMk/>
      </pc:docMkLst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889939283" sldId="274"/>
        </pc:sldMkLst>
      </pc:sldChg>
      <pc:sldChg chg="addSp delSp modSp add mod">
        <pc:chgData name="Jeremy Aaron Lebow" userId="b03b820f-bc62-4fdf-a414-f4b0dd39e381" providerId="ADAL" clId="{1DB10FEF-8993-43CA-8596-740DC29F6428}" dt="2026-01-26T14:22:01.926" v="995" actId="404"/>
        <pc:sldMkLst>
          <pc:docMk/>
          <pc:sldMk cId="1773218171" sldId="304"/>
        </pc:sldMkLst>
        <pc:spChg chg="add mod ord">
          <ac:chgData name="Jeremy Aaron Lebow" userId="b03b820f-bc62-4fdf-a414-f4b0dd39e381" providerId="ADAL" clId="{1DB10FEF-8993-43CA-8596-740DC29F6428}" dt="2026-01-26T14:20:42.573" v="957" actId="207"/>
          <ac:spMkLst>
            <pc:docMk/>
            <pc:sldMk cId="1773218171" sldId="304"/>
            <ac:spMk id="3" creationId="{DA988A5F-A2D4-9093-1AAE-3751A300DB8F}"/>
          </ac:spMkLst>
        </pc:spChg>
        <pc:spChg chg="mod">
          <ac:chgData name="Jeremy Aaron Lebow" userId="b03b820f-bc62-4fdf-a414-f4b0dd39e381" providerId="ADAL" clId="{1DB10FEF-8993-43CA-8596-740DC29F6428}" dt="2026-01-26T14:22:01.926" v="995" actId="404"/>
          <ac:spMkLst>
            <pc:docMk/>
            <pc:sldMk cId="1773218171" sldId="304"/>
            <ac:spMk id="10" creationId="{205E5F1D-1C36-FE8A-F59C-3D98E127F0BB}"/>
          </ac:spMkLst>
        </pc:spChg>
        <pc:graphicFrameChg chg="add del mod">
          <ac:chgData name="Jeremy Aaron Lebow" userId="b03b820f-bc62-4fdf-a414-f4b0dd39e381" providerId="ADAL" clId="{1DB10FEF-8993-43CA-8596-740DC29F6428}" dt="2026-01-26T14:21:12.906" v="959" actId="478"/>
          <ac:graphicFrameMkLst>
            <pc:docMk/>
            <pc:sldMk cId="1773218171" sldId="304"/>
            <ac:graphicFrameMk id="4" creationId="{04B75583-A1DE-87B4-3021-857EFF51BB2C}"/>
          </ac:graphicFrameMkLst>
        </pc:graphicFrameChg>
        <pc:picChg chg="add mod">
          <ac:chgData name="Jeremy Aaron Lebow" userId="b03b820f-bc62-4fdf-a414-f4b0dd39e381" providerId="ADAL" clId="{1DB10FEF-8993-43CA-8596-740DC29F6428}" dt="2026-01-26T14:17:30.663" v="912" actId="14100"/>
          <ac:picMkLst>
            <pc:docMk/>
            <pc:sldMk cId="1773218171" sldId="304"/>
            <ac:picMk id="2" creationId="{DC94FC25-03B1-F156-3314-BC9BDD488971}"/>
          </ac:picMkLst>
        </pc:picChg>
        <pc:picChg chg="add mod">
          <ac:chgData name="Jeremy Aaron Lebow" userId="b03b820f-bc62-4fdf-a414-f4b0dd39e381" providerId="ADAL" clId="{1DB10FEF-8993-43CA-8596-740DC29F6428}" dt="2026-01-26T14:21:33.797" v="963" actId="1076"/>
          <ac:picMkLst>
            <pc:docMk/>
            <pc:sldMk cId="1773218171" sldId="304"/>
            <ac:picMk id="6" creationId="{1FB325C5-ECA8-7E34-BAFD-1C6E0752FE25}"/>
          </ac:picMkLst>
        </pc:picChg>
      </pc:sldChg>
      <pc:sldChg chg="del ord">
        <pc:chgData name="Jeremy Aaron Lebow" userId="b03b820f-bc62-4fdf-a414-f4b0dd39e381" providerId="ADAL" clId="{1DB10FEF-8993-43CA-8596-740DC29F6428}" dt="2026-01-26T13:51:27.215" v="38" actId="47"/>
        <pc:sldMkLst>
          <pc:docMk/>
          <pc:sldMk cId="515997716" sldId="4099"/>
        </pc:sldMkLst>
      </pc:sldChg>
      <pc:sldChg chg="del ord">
        <pc:chgData name="Jeremy Aaron Lebow" userId="b03b820f-bc62-4fdf-a414-f4b0dd39e381" providerId="ADAL" clId="{1DB10FEF-8993-43CA-8596-740DC29F6428}" dt="2026-01-26T13:51:25.933" v="37" actId="47"/>
        <pc:sldMkLst>
          <pc:docMk/>
          <pc:sldMk cId="1864048125" sldId="4103"/>
        </pc:sldMkLst>
      </pc:sldChg>
      <pc:sldChg chg="del">
        <pc:chgData name="Jeremy Aaron Lebow" userId="b03b820f-bc62-4fdf-a414-f4b0dd39e381" providerId="ADAL" clId="{1DB10FEF-8993-43CA-8596-740DC29F6428}" dt="2026-01-26T13:51:28.533" v="39" actId="47"/>
        <pc:sldMkLst>
          <pc:docMk/>
          <pc:sldMk cId="7253229" sldId="4104"/>
        </pc:sldMkLst>
      </pc:sldChg>
      <pc:sldChg chg="addSp delSp modSp mod ord">
        <pc:chgData name="Jeremy Aaron Lebow" userId="b03b820f-bc62-4fdf-a414-f4b0dd39e381" providerId="ADAL" clId="{1DB10FEF-8993-43CA-8596-740DC29F6428}" dt="2026-01-26T14:05:48.598" v="834" actId="20577"/>
        <pc:sldMkLst>
          <pc:docMk/>
          <pc:sldMk cId="700980902" sldId="4110"/>
        </pc:sldMkLst>
        <pc:spChg chg="add mod">
          <ac:chgData name="Jeremy Aaron Lebow" userId="b03b820f-bc62-4fdf-a414-f4b0dd39e381" providerId="ADAL" clId="{1DB10FEF-8993-43CA-8596-740DC29F6428}" dt="2026-01-26T14:03:20.361" v="694" actId="1036"/>
          <ac:spMkLst>
            <pc:docMk/>
            <pc:sldMk cId="700980902" sldId="4110"/>
            <ac:spMk id="8" creationId="{95BC56F0-82CB-3080-0F58-5EBEF5139E92}"/>
          </ac:spMkLst>
        </pc:spChg>
        <pc:spChg chg="del">
          <ac:chgData name="Jeremy Aaron Lebow" userId="b03b820f-bc62-4fdf-a414-f4b0dd39e381" providerId="ADAL" clId="{1DB10FEF-8993-43CA-8596-740DC29F6428}" dt="2026-01-26T13:54:54.563" v="161" actId="478"/>
          <ac:spMkLst>
            <pc:docMk/>
            <pc:sldMk cId="700980902" sldId="4110"/>
            <ac:spMk id="9" creationId="{F21D694C-8CD2-A399-B8FC-48AA3AF5E1C4}"/>
          </ac:spMkLst>
        </pc:spChg>
        <pc:spChg chg="add mod">
          <ac:chgData name="Jeremy Aaron Lebow" userId="b03b820f-bc62-4fdf-a414-f4b0dd39e381" providerId="ADAL" clId="{1DB10FEF-8993-43CA-8596-740DC29F6428}" dt="2026-01-26T14:05:48.598" v="834" actId="20577"/>
          <ac:spMkLst>
            <pc:docMk/>
            <pc:sldMk cId="700980902" sldId="4110"/>
            <ac:spMk id="10" creationId="{4565A0CB-8B46-D98E-733B-A178D878BD75}"/>
          </ac:spMkLst>
        </pc:spChg>
        <pc:spChg chg="add mod">
          <ac:chgData name="Jeremy Aaron Lebow" userId="b03b820f-bc62-4fdf-a414-f4b0dd39e381" providerId="ADAL" clId="{1DB10FEF-8993-43CA-8596-740DC29F6428}" dt="2026-01-26T14:03:44.523" v="729" actId="1076"/>
          <ac:spMkLst>
            <pc:docMk/>
            <pc:sldMk cId="700980902" sldId="4110"/>
            <ac:spMk id="11" creationId="{CE4F92A3-B634-6947-7C3B-94CD19BD03BE}"/>
          </ac:spMkLst>
        </pc:spChg>
        <pc:spChg chg="mod">
          <ac:chgData name="Jeremy Aaron Lebow" userId="b03b820f-bc62-4fdf-a414-f4b0dd39e381" providerId="ADAL" clId="{1DB10FEF-8993-43CA-8596-740DC29F6428}" dt="2026-01-26T13:55:42.757" v="257" actId="20577"/>
          <ac:spMkLst>
            <pc:docMk/>
            <pc:sldMk cId="700980902" sldId="4110"/>
            <ac:spMk id="49" creationId="{5361A2EF-71F1-1958-0400-AF0F21297758}"/>
          </ac:spMkLst>
        </pc:spChg>
        <pc:picChg chg="add mod ord">
          <ac:chgData name="Jeremy Aaron Lebow" userId="b03b820f-bc62-4fdf-a414-f4b0dd39e381" providerId="ADAL" clId="{1DB10FEF-8993-43CA-8596-740DC29F6428}" dt="2026-01-26T13:55:19.807" v="168" actId="14100"/>
          <ac:picMkLst>
            <pc:docMk/>
            <pc:sldMk cId="700980902" sldId="4110"/>
            <ac:picMk id="5" creationId="{2C8302FA-3651-4F97-79E0-8ABE1836ED7E}"/>
          </ac:picMkLst>
        </pc:picChg>
        <pc:picChg chg="del">
          <ac:chgData name="Jeremy Aaron Lebow" userId="b03b820f-bc62-4fdf-a414-f4b0dd39e381" providerId="ADAL" clId="{1DB10FEF-8993-43CA-8596-740DC29F6428}" dt="2026-01-26T13:54:47.147" v="158" actId="478"/>
          <ac:picMkLst>
            <pc:docMk/>
            <pc:sldMk cId="700980902" sldId="4110"/>
            <ac:picMk id="7" creationId="{FC0F9EDC-F7A6-FD4B-C0E0-FD40557B8159}"/>
          </ac:picMkLst>
        </pc:picChg>
      </pc:sldChg>
      <pc:sldChg chg="addSp modSp del">
        <pc:chgData name="Jeremy Aaron Lebow" userId="b03b820f-bc62-4fdf-a414-f4b0dd39e381" providerId="ADAL" clId="{1DB10FEF-8993-43CA-8596-740DC29F6428}" dt="2026-01-26T13:51:25.025" v="36" actId="47"/>
        <pc:sldMkLst>
          <pc:docMk/>
          <pc:sldMk cId="2841380428" sldId="4113"/>
        </pc:sldMkLst>
        <pc:graphicFrameChg chg="add mod">
          <ac:chgData name="Jeremy Aaron Lebow" userId="b03b820f-bc62-4fdf-a414-f4b0dd39e381" providerId="ADAL" clId="{1DB10FEF-8993-43CA-8596-740DC29F6428}" dt="2026-01-26T13:50:54.673" v="35"/>
          <ac:graphicFrameMkLst>
            <pc:docMk/>
            <pc:sldMk cId="2841380428" sldId="4113"/>
            <ac:graphicFrameMk id="11" creationId="{AB6E9CBB-CABD-9F6C-7609-04160C83C65C}"/>
          </ac:graphicFrameMkLst>
        </pc:graphicFrameChg>
      </pc:sldChg>
      <pc:sldChg chg="modSp mod ord">
        <pc:chgData name="Jeremy Aaron Lebow" userId="b03b820f-bc62-4fdf-a414-f4b0dd39e381" providerId="ADAL" clId="{1DB10FEF-8993-43CA-8596-740DC29F6428}" dt="2026-01-26T13:53:23.161" v="157" actId="20577"/>
        <pc:sldMkLst>
          <pc:docMk/>
          <pc:sldMk cId="3256248235" sldId="4115"/>
        </pc:sldMkLst>
        <pc:spChg chg="mod">
          <ac:chgData name="Jeremy Aaron Lebow" userId="b03b820f-bc62-4fdf-a414-f4b0dd39e381" providerId="ADAL" clId="{1DB10FEF-8993-43CA-8596-740DC29F6428}" dt="2026-01-26T13:53:23.161" v="157" actId="20577"/>
          <ac:spMkLst>
            <pc:docMk/>
            <pc:sldMk cId="3256248235" sldId="4115"/>
            <ac:spMk id="9" creationId="{20B160FB-2F96-355A-3C7E-4C44019D095D}"/>
          </ac:spMkLst>
        </pc:spChg>
      </pc:sldChg>
      <pc:sldChg chg="del">
        <pc:chgData name="Jeremy Aaron Lebow" userId="b03b820f-bc62-4fdf-a414-f4b0dd39e381" providerId="ADAL" clId="{1DB10FEF-8993-43CA-8596-740DC29F6428}" dt="2026-01-26T14:06:21.756" v="835" actId="47"/>
        <pc:sldMkLst>
          <pc:docMk/>
          <pc:sldMk cId="2166194549" sldId="4122"/>
        </pc:sldMkLst>
      </pc:sldChg>
      <pc:sldChg chg="delSp add del setBg delDesignElem">
        <pc:chgData name="Jeremy Aaron Lebow" userId="b03b820f-bc62-4fdf-a414-f4b0dd39e381" providerId="ADAL" clId="{1DB10FEF-8993-43CA-8596-740DC29F6428}" dt="2026-01-26T14:17:55.964" v="949" actId="47"/>
        <pc:sldMkLst>
          <pc:docMk/>
          <pc:sldMk cId="2018962623" sldId="2147375363"/>
        </pc:sldMkLst>
        <pc:spChg chg="del">
          <ac:chgData name="Jeremy Aaron Lebow" userId="b03b820f-bc62-4fdf-a414-f4b0dd39e381" providerId="ADAL" clId="{1DB10FEF-8993-43CA-8596-740DC29F6428}" dt="2026-01-26T13:51:36.966" v="41"/>
          <ac:spMkLst>
            <pc:docMk/>
            <pc:sldMk cId="2018962623" sldId="2147375363"/>
            <ac:spMk id="27" creationId="{42A4FC2C-047E-45A5-965D-8E1E3BF09BC6}"/>
          </ac:spMkLst>
        </pc:spChg>
      </pc:sldChg>
      <pc:sldChg chg="ord">
        <pc:chgData name="Jeremy Aaron Lebow" userId="b03b820f-bc62-4fdf-a414-f4b0dd39e381" providerId="ADAL" clId="{1DB10FEF-8993-43CA-8596-740DC29F6428}" dt="2026-01-26T14:07:55.420" v="840"/>
        <pc:sldMkLst>
          <pc:docMk/>
          <pc:sldMk cId="2117294103" sldId="2147474088"/>
        </pc:sldMkLst>
      </pc:sldChg>
      <pc:sldChg chg="add">
        <pc:chgData name="Jeremy Aaron Lebow" userId="b03b820f-bc62-4fdf-a414-f4b0dd39e381" providerId="ADAL" clId="{1DB10FEF-8993-43CA-8596-740DC29F6428}" dt="2026-01-26T14:07:52.745" v="838"/>
        <pc:sldMkLst>
          <pc:docMk/>
          <pc:sldMk cId="2480365775" sldId="2147474095"/>
        </pc:sldMkLst>
      </pc:sldChg>
      <pc:sldChg chg="del">
        <pc:chgData name="Jeremy Aaron Lebow" userId="b03b820f-bc62-4fdf-a414-f4b0dd39e381" providerId="ADAL" clId="{1DB10FEF-8993-43CA-8596-740DC29F6428}" dt="2026-01-26T14:06:39.860" v="836" actId="47"/>
        <pc:sldMkLst>
          <pc:docMk/>
          <pc:sldMk cId="1494594614" sldId="2147474096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556170696" sldId="2147474097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2744708580" sldId="2147474099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3049387121" sldId="2147474100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1427158857" sldId="2147474101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1413090005" sldId="2147474102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2389258330" sldId="2147474103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1933940386" sldId="2147474104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3493934328" sldId="2147474105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959312004" sldId="2147474106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3571419926" sldId="2147474109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1789139888" sldId="2147474111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1302444571" sldId="2147474112"/>
        </pc:sldMkLst>
      </pc:sldChg>
      <pc:sldChg chg="modSp del mod addAnim delAnim">
        <pc:chgData name="Jeremy Aaron Lebow" userId="b03b820f-bc62-4fdf-a414-f4b0dd39e381" providerId="ADAL" clId="{1DB10FEF-8993-43CA-8596-740DC29F6428}" dt="2026-01-26T14:06:44.857" v="837" actId="47"/>
        <pc:sldMkLst>
          <pc:docMk/>
          <pc:sldMk cId="3768805776" sldId="2147474113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2481214983" sldId="2147474114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3390683952" sldId="2147474118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1209724566" sldId="2147474119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2536967735" sldId="2147474120"/>
        </pc:sldMkLst>
      </pc:sldChg>
      <pc:sldChg chg="del">
        <pc:chgData name="Jeremy Aaron Lebow" userId="b03b820f-bc62-4fdf-a414-f4b0dd39e381" providerId="ADAL" clId="{1DB10FEF-8993-43CA-8596-740DC29F6428}" dt="2026-01-26T14:06:44.857" v="837" actId="47"/>
        <pc:sldMkLst>
          <pc:docMk/>
          <pc:sldMk cId="2544936246" sldId="2147474121"/>
        </pc:sldMkLst>
      </pc:sldChg>
      <pc:sldMasterChg chg="delSldLayout">
        <pc:chgData name="Jeremy Aaron Lebow" userId="b03b820f-bc62-4fdf-a414-f4b0dd39e381" providerId="ADAL" clId="{1DB10FEF-8993-43CA-8596-740DC29F6428}" dt="2026-01-26T13:51:27.215" v="38" actId="47"/>
        <pc:sldMasterMkLst>
          <pc:docMk/>
          <pc:sldMasterMk cId="0" sldId="2147483648"/>
        </pc:sldMasterMkLst>
        <pc:sldLayoutChg chg="del">
          <pc:chgData name="Jeremy Aaron Lebow" userId="b03b820f-bc62-4fdf-a414-f4b0dd39e381" providerId="ADAL" clId="{1DB10FEF-8993-43CA-8596-740DC29F6428}" dt="2026-01-26T13:51:27.215" v="38" actId="47"/>
          <pc:sldLayoutMkLst>
            <pc:docMk/>
            <pc:sldMasterMk cId="0" sldId="2147483648"/>
            <pc:sldLayoutMk cId="1274542173" sldId="2147483672"/>
          </pc:sldLayoutMkLst>
        </pc:sldLayoutChg>
        <pc:sldLayoutChg chg="del">
          <pc:chgData name="Jeremy Aaron Lebow" userId="b03b820f-bc62-4fdf-a414-f4b0dd39e381" providerId="ADAL" clId="{1DB10FEF-8993-43CA-8596-740DC29F6428}" dt="2026-01-26T13:51:25.933" v="37" actId="47"/>
          <pc:sldLayoutMkLst>
            <pc:docMk/>
            <pc:sldMasterMk cId="0" sldId="2147483648"/>
            <pc:sldLayoutMk cId="2135143836" sldId="2147483673"/>
          </pc:sldLayoutMkLst>
        </pc:sldLayoutChg>
      </pc:sldMasterChg>
    </pc:docChg>
  </pc:docChgLst>
  <pc:docChgLst>
    <pc:chgData name="Rada Naji" userId="f33322bd-5343-4f65-82f2-5949ac860b6e" providerId="ADAL" clId="{4E8D40B2-2981-4E8E-BF44-EA820275F8BF}"/>
    <pc:docChg chg="undo custSel addSld delSld modSld sldOrd">
      <pc:chgData name="Rada Naji" userId="f33322bd-5343-4f65-82f2-5949ac860b6e" providerId="ADAL" clId="{4E8D40B2-2981-4E8E-BF44-EA820275F8BF}" dt="2026-01-24T08:24:59.144" v="134" actId="14100"/>
      <pc:docMkLst>
        <pc:docMk/>
      </pc:docMkLst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DBFD3-8559-4B2E-B586-0AB8F7E973FF}" type="doc">
      <dgm:prSet loTypeId="urn:microsoft.com/office/officeart/2005/8/layout/vList3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8570A4A-B9B3-43E6-B384-C159FD5F37F3}">
      <dgm:prSet phldrT="[Text]" custT="1"/>
      <dgm:spPr>
        <a:solidFill>
          <a:srgbClr val="F6EFE7"/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Multi-stakeholder​ coordination and private sector linkages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0B0004020202020204" pitchFamily="34" charset="0"/>
            </a:rPr>
            <a:t>GSPs must coordinate with government agencies (migration, labor, and skills), training providers, and employers to ensure skill-demand alignment</a:t>
          </a:r>
        </a:p>
      </dgm:t>
    </dgm:pt>
    <dgm:pt modelId="{D620C727-CA15-4DC2-B06C-0C01D6FF3F0C}" type="parTrans" cxnId="{CF1507D6-C2BE-44D1-AE76-294CAC992169}">
      <dgm:prSet/>
      <dgm:spPr/>
      <dgm:t>
        <a:bodyPr/>
        <a:lstStyle/>
        <a:p>
          <a:pPr algn="l"/>
          <a:endParaRPr lang="en-US" sz="2000"/>
        </a:p>
      </dgm:t>
    </dgm:pt>
    <dgm:pt modelId="{1D54BD1F-5BB1-4620-8D5E-4E4807E5BA6E}" type="sibTrans" cxnId="{CF1507D6-C2BE-44D1-AE76-294CAC992169}">
      <dgm:prSet/>
      <dgm:spPr/>
      <dgm:t>
        <a:bodyPr/>
        <a:lstStyle/>
        <a:p>
          <a:pPr algn="l"/>
          <a:endParaRPr lang="en-US" sz="2000"/>
        </a:p>
      </dgm:t>
    </dgm:pt>
    <dgm:pt modelId="{E4FC98DB-1CA2-4DCA-A995-233F2F33D7F9}">
      <dgm:prSet phldrT="[Text]" custT="1"/>
      <dgm:spPr>
        <a:solidFill>
          <a:srgbClr val="F6EFE7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Financial​ Sustainability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GSPs require a sustainable cost-sharing model, with a key role of financing from destination government and firms</a:t>
          </a:r>
        </a:p>
      </dgm:t>
    </dgm:pt>
    <dgm:pt modelId="{F4367F0B-A8A2-48E8-880E-2576DE217B7D}" type="parTrans" cxnId="{C3E025DE-91EB-44B1-B435-30F6A6A6E2FA}">
      <dgm:prSet/>
      <dgm:spPr/>
      <dgm:t>
        <a:bodyPr/>
        <a:lstStyle/>
        <a:p>
          <a:pPr algn="l"/>
          <a:endParaRPr lang="en-US" sz="2000"/>
        </a:p>
      </dgm:t>
    </dgm:pt>
    <dgm:pt modelId="{D5EFE23F-CFF4-4042-A0D9-02184E3071BF}" type="sibTrans" cxnId="{C3E025DE-91EB-44B1-B435-30F6A6A6E2FA}">
      <dgm:prSet/>
      <dgm:spPr/>
      <dgm:t>
        <a:bodyPr/>
        <a:lstStyle/>
        <a:p>
          <a:pPr algn="l"/>
          <a:endParaRPr lang="en-US" sz="2000"/>
        </a:p>
      </dgm:t>
    </dgm:pt>
    <dgm:pt modelId="{B91173AC-9920-4664-8F42-C154D693D6FC}">
      <dgm:prSet phldrT="[Text]" custT="1"/>
      <dgm:spPr>
        <a:solidFill>
          <a:srgbClr val="F6EFE7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Robust systems for training, job matching, and labor mobility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GSPs can leverage existing infrastructure for recruitment, training, and job placement, and can in-turn help to strengthen these systems</a:t>
          </a:r>
        </a:p>
      </dgm:t>
    </dgm:pt>
    <dgm:pt modelId="{B57AC8E3-5FE0-4C90-B8DE-56C47252BD20}" type="parTrans" cxnId="{28D0A677-A189-4E50-A7E0-C0B4768CA495}">
      <dgm:prSet/>
      <dgm:spPr/>
      <dgm:t>
        <a:bodyPr/>
        <a:lstStyle/>
        <a:p>
          <a:pPr algn="l"/>
          <a:endParaRPr lang="en-US" sz="2000"/>
        </a:p>
      </dgm:t>
    </dgm:pt>
    <dgm:pt modelId="{793C6F88-E653-4C68-A085-81258A6DF827}" type="sibTrans" cxnId="{28D0A677-A189-4E50-A7E0-C0B4768CA495}">
      <dgm:prSet/>
      <dgm:spPr/>
      <dgm:t>
        <a:bodyPr/>
        <a:lstStyle/>
        <a:p>
          <a:pPr algn="l"/>
          <a:endParaRPr lang="en-US" sz="2000"/>
        </a:p>
      </dgm:t>
    </dgm:pt>
    <dgm:pt modelId="{43423448-359B-4E36-BB49-1E222498F1F0}">
      <dgm:prSet phldrT="[Text]" custT="1"/>
      <dgm:spPr>
        <a:solidFill>
          <a:srgbClr val="F6EFE7"/>
        </a:solidFill>
      </dgm:spPr>
      <dgm:t>
        <a:bodyPr/>
        <a:lstStyle/>
        <a:p>
          <a:pPr algn="l">
            <a:spcAft>
              <a:spcPts val="400"/>
            </a:spcAft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Alignment with legal pathways and skills recognition</a:t>
          </a:r>
        </a:p>
        <a:p>
          <a:pPr algn="l">
            <a:spcAft>
              <a:spcPct val="35000"/>
            </a:spcAft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Legal entry pathways must be appropriate and timely, and skills recognition must allow for rapid work entry in both origin and destination</a:t>
          </a:r>
        </a:p>
      </dgm:t>
    </dgm:pt>
    <dgm:pt modelId="{E6676133-82C0-4CFA-81CA-3D54E73B902C}" type="parTrans" cxnId="{1A98BF5E-F0AB-4A3F-A7D5-D1943E7B25C2}">
      <dgm:prSet/>
      <dgm:spPr/>
      <dgm:t>
        <a:bodyPr/>
        <a:lstStyle/>
        <a:p>
          <a:pPr algn="l"/>
          <a:endParaRPr lang="en-US" sz="2000"/>
        </a:p>
      </dgm:t>
    </dgm:pt>
    <dgm:pt modelId="{CC1948C5-683B-4B25-80C5-2D0BC977F42B}" type="sibTrans" cxnId="{1A98BF5E-F0AB-4A3F-A7D5-D1943E7B25C2}">
      <dgm:prSet/>
      <dgm:spPr/>
      <dgm:t>
        <a:bodyPr/>
        <a:lstStyle/>
        <a:p>
          <a:pPr algn="l"/>
          <a:endParaRPr lang="en-US" sz="2000"/>
        </a:p>
      </dgm:t>
    </dgm:pt>
    <dgm:pt modelId="{0F0F2E01-A3AC-404E-BCAF-59620C8BDED4}" type="pres">
      <dgm:prSet presAssocID="{815DBFD3-8559-4B2E-B586-0AB8F7E973FF}" presName="linearFlow" presStyleCnt="0">
        <dgm:presLayoutVars>
          <dgm:dir/>
          <dgm:resizeHandles val="exact"/>
        </dgm:presLayoutVars>
      </dgm:prSet>
      <dgm:spPr/>
    </dgm:pt>
    <dgm:pt modelId="{E3A9D434-05FA-4C73-8340-4AB32B6D9DE8}" type="pres">
      <dgm:prSet presAssocID="{F8570A4A-B9B3-43E6-B384-C159FD5F37F3}" presName="composite" presStyleCnt="0"/>
      <dgm:spPr/>
    </dgm:pt>
    <dgm:pt modelId="{43C7D3CC-15F4-46B4-A00D-285642D199C7}" type="pres">
      <dgm:prSet presAssocID="{F8570A4A-B9B3-43E6-B384-C159FD5F37F3}" presName="imgShp" presStyleLbl="fgImgPlace1" presStyleIdx="0" presStyleCnt="4" custLinFactNeighborX="-6559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2A37CDCF-4626-488D-AB84-DE71E675F6D9}" type="pres">
      <dgm:prSet presAssocID="{F8570A4A-B9B3-43E6-B384-C159FD5F37F3}" presName="txShp" presStyleLbl="node1" presStyleIdx="0" presStyleCnt="4" custScaleX="107117">
        <dgm:presLayoutVars>
          <dgm:bulletEnabled val="1"/>
        </dgm:presLayoutVars>
      </dgm:prSet>
      <dgm:spPr/>
    </dgm:pt>
    <dgm:pt modelId="{58C8CDED-561B-478E-9C98-36A751D0A34D}" type="pres">
      <dgm:prSet presAssocID="{1D54BD1F-5BB1-4620-8D5E-4E4807E5BA6E}" presName="spacing" presStyleCnt="0"/>
      <dgm:spPr/>
    </dgm:pt>
    <dgm:pt modelId="{F6AF5EBB-DA01-469D-8660-3A3D01448A23}" type="pres">
      <dgm:prSet presAssocID="{43423448-359B-4E36-BB49-1E222498F1F0}" presName="composite" presStyleCnt="0"/>
      <dgm:spPr/>
    </dgm:pt>
    <dgm:pt modelId="{E6909FF6-A107-4C1C-941D-E096B817D8E0}" type="pres">
      <dgm:prSet presAssocID="{43423448-359B-4E36-BB49-1E222498F1F0}" presName="imgShp" presStyleLbl="fgImgPlace1" presStyleIdx="1" presStyleCnt="4" custLinFactNeighborX="-6559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41174D13-8395-4CE3-8129-F2E61FE11474}" type="pres">
      <dgm:prSet presAssocID="{43423448-359B-4E36-BB49-1E222498F1F0}" presName="txShp" presStyleLbl="node1" presStyleIdx="1" presStyleCnt="4" custScaleX="107117">
        <dgm:presLayoutVars>
          <dgm:bulletEnabled val="1"/>
        </dgm:presLayoutVars>
      </dgm:prSet>
      <dgm:spPr/>
    </dgm:pt>
    <dgm:pt modelId="{BBB9B80E-1488-4782-8DA6-28416EE59BCB}" type="pres">
      <dgm:prSet presAssocID="{CC1948C5-683B-4B25-80C5-2D0BC977F42B}" presName="spacing" presStyleCnt="0"/>
      <dgm:spPr/>
    </dgm:pt>
    <dgm:pt modelId="{EA5F5851-7DB0-4B58-AB20-ABFF93AEDC30}" type="pres">
      <dgm:prSet presAssocID="{E4FC98DB-1CA2-4DCA-A995-233F2F33D7F9}" presName="composite" presStyleCnt="0"/>
      <dgm:spPr/>
    </dgm:pt>
    <dgm:pt modelId="{065E1D07-2DF1-4381-A367-4F1F7BA272B2}" type="pres">
      <dgm:prSet presAssocID="{E4FC98DB-1CA2-4DCA-A995-233F2F33D7F9}" presName="imgShp" presStyleLbl="fgImgPlace1" presStyleIdx="2" presStyleCnt="4" custLinFactNeighborX="-6559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outline"/>
        </a:ext>
      </dgm:extLst>
    </dgm:pt>
    <dgm:pt modelId="{6EE932F2-9A6A-4183-BD39-E0E2F51746BD}" type="pres">
      <dgm:prSet presAssocID="{E4FC98DB-1CA2-4DCA-A995-233F2F33D7F9}" presName="txShp" presStyleLbl="node1" presStyleIdx="2" presStyleCnt="4" custScaleX="107117">
        <dgm:presLayoutVars>
          <dgm:bulletEnabled val="1"/>
        </dgm:presLayoutVars>
      </dgm:prSet>
      <dgm:spPr/>
    </dgm:pt>
    <dgm:pt modelId="{3839DD42-3B70-4BF4-8914-7EF03A4E5631}" type="pres">
      <dgm:prSet presAssocID="{D5EFE23F-CFF4-4042-A0D9-02184E3071BF}" presName="spacing" presStyleCnt="0"/>
      <dgm:spPr/>
    </dgm:pt>
    <dgm:pt modelId="{61BFDC5B-8FF1-4F82-9269-0B0D373099B6}" type="pres">
      <dgm:prSet presAssocID="{B91173AC-9920-4664-8F42-C154D693D6FC}" presName="composite" presStyleCnt="0"/>
      <dgm:spPr/>
    </dgm:pt>
    <dgm:pt modelId="{06C223E7-595A-491B-A986-6398050B49C4}" type="pres">
      <dgm:prSet presAssocID="{B91173AC-9920-4664-8F42-C154D693D6FC}" presName="imgShp" presStyleLbl="fgImgPlace1" presStyleIdx="3" presStyleCnt="4" custLinFactNeighborX="-65591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rt outline"/>
        </a:ext>
      </dgm:extLst>
    </dgm:pt>
    <dgm:pt modelId="{CDE5C587-3398-4CE5-A529-046494DBFC9A}" type="pres">
      <dgm:prSet presAssocID="{B91173AC-9920-4664-8F42-C154D693D6FC}" presName="txShp" presStyleLbl="node1" presStyleIdx="3" presStyleCnt="4" custScaleX="107117">
        <dgm:presLayoutVars>
          <dgm:bulletEnabled val="1"/>
        </dgm:presLayoutVars>
      </dgm:prSet>
      <dgm:spPr/>
    </dgm:pt>
  </dgm:ptLst>
  <dgm:cxnLst>
    <dgm:cxn modelId="{17321617-C5AA-44EE-8658-9F531DC12D0E}" type="presOf" srcId="{E4FC98DB-1CA2-4DCA-A995-233F2F33D7F9}" destId="{6EE932F2-9A6A-4183-BD39-E0E2F51746BD}" srcOrd="0" destOrd="0" presId="urn:microsoft.com/office/officeart/2005/8/layout/vList3"/>
    <dgm:cxn modelId="{8E290A1D-053C-4527-8B1B-1F93CA913D62}" type="presOf" srcId="{815DBFD3-8559-4B2E-B586-0AB8F7E973FF}" destId="{0F0F2E01-A3AC-404E-BCAF-59620C8BDED4}" srcOrd="0" destOrd="0" presId="urn:microsoft.com/office/officeart/2005/8/layout/vList3"/>
    <dgm:cxn modelId="{1A98BF5E-F0AB-4A3F-A7D5-D1943E7B25C2}" srcId="{815DBFD3-8559-4B2E-B586-0AB8F7E973FF}" destId="{43423448-359B-4E36-BB49-1E222498F1F0}" srcOrd="1" destOrd="0" parTransId="{E6676133-82C0-4CFA-81CA-3D54E73B902C}" sibTransId="{CC1948C5-683B-4B25-80C5-2D0BC977F42B}"/>
    <dgm:cxn modelId="{87468543-151D-4BBE-B05A-C218F1DA6C8D}" type="presOf" srcId="{43423448-359B-4E36-BB49-1E222498F1F0}" destId="{41174D13-8395-4CE3-8129-F2E61FE11474}" srcOrd="0" destOrd="0" presId="urn:microsoft.com/office/officeart/2005/8/layout/vList3"/>
    <dgm:cxn modelId="{67D9C775-7791-45F7-8166-B5539D0FF3F3}" type="presOf" srcId="{F8570A4A-B9B3-43E6-B384-C159FD5F37F3}" destId="{2A37CDCF-4626-488D-AB84-DE71E675F6D9}" srcOrd="0" destOrd="0" presId="urn:microsoft.com/office/officeart/2005/8/layout/vList3"/>
    <dgm:cxn modelId="{28D0A677-A189-4E50-A7E0-C0B4768CA495}" srcId="{815DBFD3-8559-4B2E-B586-0AB8F7E973FF}" destId="{B91173AC-9920-4664-8F42-C154D693D6FC}" srcOrd="3" destOrd="0" parTransId="{B57AC8E3-5FE0-4C90-B8DE-56C47252BD20}" sibTransId="{793C6F88-E653-4C68-A085-81258A6DF827}"/>
    <dgm:cxn modelId="{CF1507D6-C2BE-44D1-AE76-294CAC992169}" srcId="{815DBFD3-8559-4B2E-B586-0AB8F7E973FF}" destId="{F8570A4A-B9B3-43E6-B384-C159FD5F37F3}" srcOrd="0" destOrd="0" parTransId="{D620C727-CA15-4DC2-B06C-0C01D6FF3F0C}" sibTransId="{1D54BD1F-5BB1-4620-8D5E-4E4807E5BA6E}"/>
    <dgm:cxn modelId="{C3E025DE-91EB-44B1-B435-30F6A6A6E2FA}" srcId="{815DBFD3-8559-4B2E-B586-0AB8F7E973FF}" destId="{E4FC98DB-1CA2-4DCA-A995-233F2F33D7F9}" srcOrd="2" destOrd="0" parTransId="{F4367F0B-A8A2-48E8-880E-2576DE217B7D}" sibTransId="{D5EFE23F-CFF4-4042-A0D9-02184E3071BF}"/>
    <dgm:cxn modelId="{C502CFFF-2FB9-4804-89F5-ED9A7045BF95}" type="presOf" srcId="{B91173AC-9920-4664-8F42-C154D693D6FC}" destId="{CDE5C587-3398-4CE5-A529-046494DBFC9A}" srcOrd="0" destOrd="0" presId="urn:microsoft.com/office/officeart/2005/8/layout/vList3"/>
    <dgm:cxn modelId="{99081C55-83F2-4ED7-BBAE-2D0F877053B1}" type="presParOf" srcId="{0F0F2E01-A3AC-404E-BCAF-59620C8BDED4}" destId="{E3A9D434-05FA-4C73-8340-4AB32B6D9DE8}" srcOrd="0" destOrd="0" presId="urn:microsoft.com/office/officeart/2005/8/layout/vList3"/>
    <dgm:cxn modelId="{8A22A41F-5CD6-4C46-9458-D94B45181DA5}" type="presParOf" srcId="{E3A9D434-05FA-4C73-8340-4AB32B6D9DE8}" destId="{43C7D3CC-15F4-46B4-A00D-285642D199C7}" srcOrd="0" destOrd="0" presId="urn:microsoft.com/office/officeart/2005/8/layout/vList3"/>
    <dgm:cxn modelId="{3F5CB533-13CA-49A4-A0CF-2142856D7E22}" type="presParOf" srcId="{E3A9D434-05FA-4C73-8340-4AB32B6D9DE8}" destId="{2A37CDCF-4626-488D-AB84-DE71E675F6D9}" srcOrd="1" destOrd="0" presId="urn:microsoft.com/office/officeart/2005/8/layout/vList3"/>
    <dgm:cxn modelId="{82F4923A-DA45-40A3-B2F7-C30A3725830B}" type="presParOf" srcId="{0F0F2E01-A3AC-404E-BCAF-59620C8BDED4}" destId="{58C8CDED-561B-478E-9C98-36A751D0A34D}" srcOrd="1" destOrd="0" presId="urn:microsoft.com/office/officeart/2005/8/layout/vList3"/>
    <dgm:cxn modelId="{241749C9-8920-4E77-8347-182EA2B670A8}" type="presParOf" srcId="{0F0F2E01-A3AC-404E-BCAF-59620C8BDED4}" destId="{F6AF5EBB-DA01-469D-8660-3A3D01448A23}" srcOrd="2" destOrd="0" presId="urn:microsoft.com/office/officeart/2005/8/layout/vList3"/>
    <dgm:cxn modelId="{38542CF1-A0B4-4FDE-AF97-FD5EAE95D04F}" type="presParOf" srcId="{F6AF5EBB-DA01-469D-8660-3A3D01448A23}" destId="{E6909FF6-A107-4C1C-941D-E096B817D8E0}" srcOrd="0" destOrd="0" presId="urn:microsoft.com/office/officeart/2005/8/layout/vList3"/>
    <dgm:cxn modelId="{CFA47677-BF87-44AD-9FB3-2DD25CF9FA1A}" type="presParOf" srcId="{F6AF5EBB-DA01-469D-8660-3A3D01448A23}" destId="{41174D13-8395-4CE3-8129-F2E61FE11474}" srcOrd="1" destOrd="0" presId="urn:microsoft.com/office/officeart/2005/8/layout/vList3"/>
    <dgm:cxn modelId="{E9238471-17E1-44CE-93D4-B92FB3CCBEAC}" type="presParOf" srcId="{0F0F2E01-A3AC-404E-BCAF-59620C8BDED4}" destId="{BBB9B80E-1488-4782-8DA6-28416EE59BCB}" srcOrd="3" destOrd="0" presId="urn:microsoft.com/office/officeart/2005/8/layout/vList3"/>
    <dgm:cxn modelId="{E643353E-BEB3-43D3-A42C-DBCDD430973A}" type="presParOf" srcId="{0F0F2E01-A3AC-404E-BCAF-59620C8BDED4}" destId="{EA5F5851-7DB0-4B58-AB20-ABFF93AEDC30}" srcOrd="4" destOrd="0" presId="urn:microsoft.com/office/officeart/2005/8/layout/vList3"/>
    <dgm:cxn modelId="{50BFEE40-FAAD-439A-929D-EB8AF8696A11}" type="presParOf" srcId="{EA5F5851-7DB0-4B58-AB20-ABFF93AEDC30}" destId="{065E1D07-2DF1-4381-A367-4F1F7BA272B2}" srcOrd="0" destOrd="0" presId="urn:microsoft.com/office/officeart/2005/8/layout/vList3"/>
    <dgm:cxn modelId="{CF0DCDAE-4222-4FCF-B95C-3781DD6FF94F}" type="presParOf" srcId="{EA5F5851-7DB0-4B58-AB20-ABFF93AEDC30}" destId="{6EE932F2-9A6A-4183-BD39-E0E2F51746BD}" srcOrd="1" destOrd="0" presId="urn:microsoft.com/office/officeart/2005/8/layout/vList3"/>
    <dgm:cxn modelId="{695D0CF3-6D45-40DE-8E06-7A735BB58F12}" type="presParOf" srcId="{0F0F2E01-A3AC-404E-BCAF-59620C8BDED4}" destId="{3839DD42-3B70-4BF4-8914-7EF03A4E5631}" srcOrd="5" destOrd="0" presId="urn:microsoft.com/office/officeart/2005/8/layout/vList3"/>
    <dgm:cxn modelId="{FC323EC6-4F99-40C2-A949-3D7458F562C7}" type="presParOf" srcId="{0F0F2E01-A3AC-404E-BCAF-59620C8BDED4}" destId="{61BFDC5B-8FF1-4F82-9269-0B0D373099B6}" srcOrd="6" destOrd="0" presId="urn:microsoft.com/office/officeart/2005/8/layout/vList3"/>
    <dgm:cxn modelId="{736A4C48-208C-4E60-8E35-8ED0B00FD794}" type="presParOf" srcId="{61BFDC5B-8FF1-4F82-9269-0B0D373099B6}" destId="{06C223E7-595A-491B-A986-6398050B49C4}" srcOrd="0" destOrd="0" presId="urn:microsoft.com/office/officeart/2005/8/layout/vList3"/>
    <dgm:cxn modelId="{7783B427-9CC1-4FCB-B103-5233DF04715D}" type="presParOf" srcId="{61BFDC5B-8FF1-4F82-9269-0B0D373099B6}" destId="{CDE5C587-3398-4CE5-A529-046494DBFC9A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CDCF-4626-488D-AB84-DE71E675F6D9}">
      <dsp:nvSpPr>
        <dsp:cNvPr id="0" name=""/>
        <dsp:cNvSpPr/>
      </dsp:nvSpPr>
      <dsp:spPr>
        <a:xfrm rot="10800000">
          <a:off x="1547788" y="1730"/>
          <a:ext cx="7241776" cy="823161"/>
        </a:xfrm>
        <a:prstGeom prst="homePlate">
          <a:avLst/>
        </a:prstGeom>
        <a:solidFill>
          <a:srgbClr val="F6EFE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2991" tIns="68580" rIns="128016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Multi-stakeholder​ coordination and private sector linkages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" panose="020B0004020202020204" pitchFamily="34" charset="0"/>
            </a:rPr>
            <a:t>GSPs must coordinate with government agencies (migration, labor, and skills), training providers, and employers to ensure skill-demand alignment</a:t>
          </a:r>
        </a:p>
      </dsp:txBody>
      <dsp:txXfrm rot="10800000">
        <a:off x="1753578" y="1730"/>
        <a:ext cx="7035986" cy="823161"/>
      </dsp:txXfrm>
    </dsp:sp>
    <dsp:sp modelId="{43C7D3CC-15F4-46B4-A00D-285642D199C7}">
      <dsp:nvSpPr>
        <dsp:cNvPr id="0" name=""/>
        <dsp:cNvSpPr/>
      </dsp:nvSpPr>
      <dsp:spPr>
        <a:xfrm>
          <a:off x="836864" y="1730"/>
          <a:ext cx="823161" cy="8231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174D13-8395-4CE3-8129-F2E61FE11474}">
      <dsp:nvSpPr>
        <dsp:cNvPr id="0" name=""/>
        <dsp:cNvSpPr/>
      </dsp:nvSpPr>
      <dsp:spPr>
        <a:xfrm rot="10800000">
          <a:off x="1547788" y="1068156"/>
          <a:ext cx="7241776" cy="823161"/>
        </a:xfrm>
        <a:prstGeom prst="homePlate">
          <a:avLst/>
        </a:prstGeom>
        <a:solidFill>
          <a:srgbClr val="F6EFE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29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Alignment with legal pathways and skills recognition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Legal entry pathways must be appropriate and timely, and skills recognition must allow for rapid work entry in both origin and destination</a:t>
          </a:r>
        </a:p>
      </dsp:txBody>
      <dsp:txXfrm rot="10800000">
        <a:off x="1753578" y="1068156"/>
        <a:ext cx="7035986" cy="823161"/>
      </dsp:txXfrm>
    </dsp:sp>
    <dsp:sp modelId="{E6909FF6-A107-4C1C-941D-E096B817D8E0}">
      <dsp:nvSpPr>
        <dsp:cNvPr id="0" name=""/>
        <dsp:cNvSpPr/>
      </dsp:nvSpPr>
      <dsp:spPr>
        <a:xfrm>
          <a:off x="836864" y="1068156"/>
          <a:ext cx="823161" cy="8231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E932F2-9A6A-4183-BD39-E0E2F51746BD}">
      <dsp:nvSpPr>
        <dsp:cNvPr id="0" name=""/>
        <dsp:cNvSpPr/>
      </dsp:nvSpPr>
      <dsp:spPr>
        <a:xfrm rot="10800000">
          <a:off x="1547788" y="2134582"/>
          <a:ext cx="7241776" cy="823161"/>
        </a:xfrm>
        <a:prstGeom prst="homePlate">
          <a:avLst/>
        </a:prstGeom>
        <a:solidFill>
          <a:srgbClr val="F6EFE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29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Financial​ Sustainability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GSPs require a sustainable cost-sharing model, with a key role of financing from destination government and firms</a:t>
          </a:r>
        </a:p>
      </dsp:txBody>
      <dsp:txXfrm rot="10800000">
        <a:off x="1753578" y="2134582"/>
        <a:ext cx="7035986" cy="823161"/>
      </dsp:txXfrm>
    </dsp:sp>
    <dsp:sp modelId="{065E1D07-2DF1-4381-A367-4F1F7BA272B2}">
      <dsp:nvSpPr>
        <dsp:cNvPr id="0" name=""/>
        <dsp:cNvSpPr/>
      </dsp:nvSpPr>
      <dsp:spPr>
        <a:xfrm>
          <a:off x="836864" y="2134582"/>
          <a:ext cx="823161" cy="82316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E5C587-3398-4CE5-A529-046494DBFC9A}">
      <dsp:nvSpPr>
        <dsp:cNvPr id="0" name=""/>
        <dsp:cNvSpPr/>
      </dsp:nvSpPr>
      <dsp:spPr>
        <a:xfrm rot="10800000">
          <a:off x="1547788" y="3201007"/>
          <a:ext cx="7241776" cy="823161"/>
        </a:xfrm>
        <a:prstGeom prst="homePlate">
          <a:avLst/>
        </a:prstGeom>
        <a:solidFill>
          <a:srgbClr val="F6EFE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29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8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Robust systems for training, job matching, and labor mobility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GSPs can leverage existing infrastructure for recruitment, training, and job placement, and can in-turn help to strengthen these systems</a:t>
          </a:r>
        </a:p>
      </dsp:txBody>
      <dsp:txXfrm rot="10800000">
        <a:off x="1753578" y="3201007"/>
        <a:ext cx="7035986" cy="823161"/>
      </dsp:txXfrm>
    </dsp:sp>
    <dsp:sp modelId="{06C223E7-595A-491B-A986-6398050B49C4}">
      <dsp:nvSpPr>
        <dsp:cNvPr id="0" name=""/>
        <dsp:cNvSpPr/>
      </dsp:nvSpPr>
      <dsp:spPr>
        <a:xfrm>
          <a:off x="836864" y="3201007"/>
          <a:ext cx="823161" cy="82316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FCA507-B3F9-E0EC-2217-A412646306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CFE74-00A6-DE03-C89F-D92EAF2EA1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08C1A-51F0-4ADB-8540-E80731A30D0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CA2F8-9B34-F909-CADA-19A73F5C1E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C176B-EF46-DDD7-D93A-9C2AB750D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4821-70F6-4262-8D40-91F4EF8D7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7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5D30C-6FCA-F148-EACE-C3E9FD2EF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2FC5FE-3018-B527-3CE4-E36FB3BE9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AF8D4E-3DEA-B5CB-BEEA-6CF872124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B6F49-B6CB-0238-1A54-02FB19147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11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4444D-0AA1-71A3-8229-0146C1157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148EF-D1A8-1557-5648-B14A1C0EF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D765F-B1B1-E213-50A2-8AE8A4D8C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6743B-8091-82D3-D6DB-CB93067B1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555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51-FE28-92A5-AB0C-A49423FC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FA6F09-EE9E-81BA-CCA0-C77AD6F07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2E173-48A7-1371-5B6D-6B1862183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86DE1-8C18-1461-EED6-2FA79E84C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70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DAE56-0BF8-9A17-5ADD-ED169C19D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692B8-D1D5-E01C-D210-A9924F5E9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DC013-25C3-65F2-149B-BAB2CBF5F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07D2A-414C-0FA6-B9DE-6FD343202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55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24E13-947E-D371-86B8-91273F37B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890C3-D030-C664-54D6-650598642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F9096-624A-FB33-ABD3-758034765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FCDF2-2A50-8285-7DAB-46A56174F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86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BA8BF-5354-8771-258F-FEDBE91FD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061A9-8393-A050-A875-12F9F9E23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453BB-4B54-606B-23B0-BDFC725A9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520D0-BBFF-9EDE-93BF-AAF9FBB1F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3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0DF3-125A-0D4D-0703-9C0E2636E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3BA28-FF80-3417-CC75-21D99DD40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60ED1-869B-7189-C371-1F48E6292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D4535-E5FF-9DC0-EB90-366E68016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1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36EE8-3DBE-D9A7-463C-0D26BD3C8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5ED3C-56B8-5AC4-5F6B-175AA3FC49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A47558-8D5D-CE43-A9ED-008E30158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72DD-01E8-5AAA-FA2D-8754B5701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74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13705-CAF1-C47A-F7A5-CFCC9A8F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A4888-F997-424B-B147-B87B612FA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63101-8364-A682-E036-48096D253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B5EA2-CFD1-0D7C-191C-508E08E7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E731B-FBA3-4B29-DFE4-5764AE775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2AB57-9321-0164-BCB3-0D0E28561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080B5-461F-3AFC-28B0-042C9F6BA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45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C64B7-837B-D298-3D59-1E531C7F0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3B48E-C7DC-A468-065B-DBEE670F2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56ADB-AB1F-70A4-5878-E91CCAAB8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E40B1-6FC5-066C-09BC-6FAD8454A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7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7CAB5-3263-18B3-8178-F68BAF4C4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37C2C-F975-3748-C9F0-AB834D162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482E0-6115-BE4C-A594-CCB507A01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u="none" strike="noStrik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diaspora often accounts for a large share of FDI flows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1ABD-E0ED-EB7B-EB26-B1396D8FA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32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AC2BA-5392-A6EA-6C9B-F102408D6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93984-44D6-DEAB-D72A-A6F3FF436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13ABE-4050-7023-D78F-351B20F51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3F9C4-2F47-C1EF-A39E-0521AD034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E9BB5-E3C1-0576-CCE5-283D582F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30979-11AA-BDAF-6623-63899B3AF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DCC61-52AB-948A-1562-BA1280C74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>
                <a:solidFill>
                  <a:schemeClr val="tx1"/>
                </a:solidFill>
                <a:latin typeface="Aptos" panose="02110004020202020204"/>
                <a:ea typeface="Arial"/>
                <a:cs typeface="Arial"/>
                <a:sym typeface="Arial"/>
              </a:rPr>
              <a:t>E.g. knowledge exchange, trade, and investment via marketplaces, business networking platforms, matching grants, </a:t>
            </a:r>
            <a:r>
              <a:rPr lang="en-US" sz="1200" b="0" i="0" u="none" strike="noStrike" kern="1200" cap="none" err="1">
                <a:solidFill>
                  <a:schemeClr val="tx1"/>
                </a:solidFill>
                <a:latin typeface="Aptos" panose="02110004020202020204"/>
                <a:ea typeface="Arial"/>
                <a:cs typeface="Arial"/>
                <a:sym typeface="Arial"/>
              </a:rPr>
              <a:t>etc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7C47D-E4B1-7D72-C2A6-B24BBC7F2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0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EE37F-DEB4-0A0E-BD64-91EE7219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C98C1C-993A-0013-20E5-2175E294F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65B37-B60C-C14E-029F-18D370088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>
                <a:latin typeface="TimesNRMTPro"/>
              </a:rPr>
              <a:t>MOST CAN’T MIGRATE – U.S. visa caps and transitions to permanency are limited</a:t>
            </a:r>
          </a:p>
          <a:p>
            <a:r>
              <a:rPr lang="en-US" sz="1200" b="0" i="0" u="none" strike="noStrike" baseline="0">
                <a:latin typeface="TimesNRMTPro"/>
              </a:rPr>
              <a:t>Brain Drain converted into Brain Gain – words used by Prime Minister Manmohan Singh, 2010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8CCD4-A31A-E4E4-0F22-459C56CFE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218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1BA8-EB08-F149-EBBC-8B6264010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41DEA-BC49-BA73-E6FD-A77094101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CF87D-7879-7147-D73B-7C6E40A9F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96B7-960C-BDC6-7CC8-EBE223341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0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4244-EFF1-1DB5-D185-470AF0AD8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89DD4-46F3-E7C9-E5BD-A2EF8E88E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D580B-A056-C943-86F6-2E835034F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F122C-DAB6-E06B-1646-7B820CA1D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48E2D-2623-452A-9669-E178E7C1C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2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20482-FEA5-E715-D582-B74571A9EC5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F9D9D-83E4-11DC-9767-D256B1C37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988A5F-A2D4-9093-1AAE-3751A300DB8F}"/>
              </a:ext>
            </a:extLst>
          </p:cNvPr>
          <p:cNvSpPr/>
          <p:nvPr/>
        </p:nvSpPr>
        <p:spPr>
          <a:xfrm>
            <a:off x="0" y="0"/>
            <a:ext cx="8706010" cy="6857990"/>
          </a:xfrm>
          <a:prstGeom prst="rect">
            <a:avLst/>
          </a:prstGeom>
          <a:gradFill flip="none" rotWithShape="1">
            <a:gsLst>
              <a:gs pos="0">
                <a:srgbClr val="008683">
                  <a:tint val="66000"/>
                  <a:satMod val="160000"/>
                </a:srgbClr>
              </a:gs>
              <a:gs pos="50000">
                <a:srgbClr val="008683">
                  <a:tint val="44500"/>
                  <a:satMod val="160000"/>
                </a:srgbClr>
              </a:gs>
              <a:gs pos="100000">
                <a:srgbClr val="00868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5E5F1D-1C36-FE8A-F59C-3D98E127F0BB}"/>
              </a:ext>
            </a:extLst>
          </p:cNvPr>
          <p:cNvSpPr txBox="1">
            <a:spLocks/>
          </p:cNvSpPr>
          <p:nvPr/>
        </p:nvSpPr>
        <p:spPr>
          <a:xfrm>
            <a:off x="361149" y="737667"/>
            <a:ext cx="5409560" cy="5102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defRPr/>
            </a:pPr>
            <a:b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sterama Text Black"/>
                <a:ea typeface="+mj-ea"/>
                <a:cs typeface="+mj-cs"/>
              </a:rPr>
            </a:br>
            <a:b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sterama Text Black"/>
                <a:ea typeface="+mj-ea"/>
                <a:cs typeface="+mj-cs"/>
              </a:rPr>
            </a:br>
            <a:r>
              <a:rPr lang="en-US" sz="4000" dirty="0">
                <a:solidFill>
                  <a:schemeClr val="tx1"/>
                </a:solidFill>
              </a:rPr>
              <a:t>The Promise of Global Skill Partnerships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the Need to Invest in Skills and International Worker Mobility Systems</a:t>
            </a:r>
            <a:br>
              <a:rPr lang="en-A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Presenter:</a:t>
            </a:r>
            <a:endParaRPr lang="en-US" sz="4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Jeremy Lebow</a:t>
            </a:r>
            <a:b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Economist, Social Policy, WBG</a:t>
            </a:r>
          </a:p>
        </p:txBody>
      </p:sp>
      <p:pic>
        <p:nvPicPr>
          <p:cNvPr id="2" name="Picture 1" descr="A map of the world&#10;&#10;AI-generated content may be incorrect.">
            <a:extLst>
              <a:ext uri="{FF2B5EF4-FFF2-40B4-BE49-F238E27FC236}">
                <a16:creationId xmlns:a16="http://schemas.microsoft.com/office/drawing/2014/main" id="{DC94FC25-03B1-F156-3314-BC9BDD488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732"/>
          <a:stretch/>
        </p:blipFill>
        <p:spPr>
          <a:xfrm>
            <a:off x="5932075" y="10"/>
            <a:ext cx="625840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FB325C5-ECA8-7E34-BAFD-1C6E0752F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33" y="254180"/>
            <a:ext cx="3067818" cy="6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B4743-0C2F-7838-D5D2-80858DACA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AC40CC73-9CFA-F1F3-A229-B5631AB77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E3F34-19CE-E986-EC22-98AA43FD5173}"/>
              </a:ext>
            </a:extLst>
          </p:cNvPr>
          <p:cNvSpPr txBox="1"/>
          <p:nvPr/>
        </p:nvSpPr>
        <p:spPr>
          <a:xfrm>
            <a:off x="446567" y="357409"/>
            <a:ext cx="10295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Origin countries, destination countries, and development actors must invest in 3 key areas:</a:t>
            </a:r>
          </a:p>
          <a:p>
            <a:pPr>
              <a:buClrTx/>
              <a:defRPr/>
            </a:pPr>
            <a:endParaRPr lang="en-US" sz="2400" kern="1200">
              <a:ln>
                <a:solidFill>
                  <a:srgbClr val="42D9C8"/>
                </a:solidFill>
              </a:ln>
              <a:solidFill>
                <a:srgbClr val="42D9C8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E290AD-465D-5038-328F-54308F7C32D0}"/>
              </a:ext>
            </a:extLst>
          </p:cNvPr>
          <p:cNvCxnSpPr>
            <a:cxnSpLocks/>
          </p:cNvCxnSpPr>
          <p:nvPr/>
        </p:nvCxnSpPr>
        <p:spPr>
          <a:xfrm flipH="1">
            <a:off x="80" y="1467296"/>
            <a:ext cx="121919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05ADEE-19C6-0EBA-E5C6-C873314F3169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1527BC5-B2CF-78D3-380F-3B58B5AE3B64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1E05CD2-BBBD-9FEC-C495-4507C6DD153D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6DA1E24-92FE-4C4F-4EFE-13FCCF5C8DD4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F431505-20D8-C5BB-A6ED-C5AD2421309E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6501837-DF64-9C2A-6F06-5D1D5E7968AF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8EA931F-2EE1-3B35-CA52-9EDD14CBDB64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72DF4E1-BA44-E4FF-F3AD-916EEC98C74E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472DBA-0BAD-2F6D-4717-EA1C5429A422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67DA4C2-783B-6F9E-126F-0B7E9BF0D799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3ACF468-7769-AC62-57CB-D6E1592AE2EC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E787538-438A-E835-8EE4-7CB005B38EDA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701B92-973A-4D74-72B1-962A31CC8CDE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3D57B6A-62A5-70B1-CB8B-8C6B09EEDDB6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6537D3F-728C-1295-56A5-44C4BB8772B6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D108E2F-D33A-AF81-8A8D-CCBCD3154F9B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35C40E7-3636-7ED0-84F2-00947BFE3786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55A3618-5A48-BAC7-DDCF-FBAD2A5E3306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37F2D69-77B0-864D-CCDF-CD54DAF12DF2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99EB544-585F-7B8D-8997-A6774A2587DC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BCFB670-4679-BCCB-4E43-0240BAE08752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ACB8DD4-92A8-D74D-92AC-E2D770CFE6AC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D32196-8F6E-A557-D858-8EE20C28BDC5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C8B8855-9241-EFFD-591A-91C1C4A368D1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3692444-8410-22FE-C386-9FEECD06B35D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96CC27B-A33A-121C-C1C7-FA1772C18199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F767FF6-5CE3-C171-1760-2A4EA320003E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019B4DD-642E-E8E3-70A0-4C238332CB1A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721F7CB-B691-AF98-8CA2-5E022156D6AB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C0C1174-7247-AF06-6571-C2707769C8B9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F54597D-16ED-D67A-FFD7-AB3BEA486252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E8CC0B6-449A-12EB-C9B3-FA575EB4C6F7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905A43F-7A74-EE58-B39C-5431424E048B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C7623B5-69B8-0C6E-D5F4-AE2970DF9698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4606B3E-7953-DAA4-CAC7-E7A9D518D2B9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BC4C02A-9D81-607B-5AD8-FB25E17A51BE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F980C1B-4D88-ADEF-FF0B-C19F9EED00C2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1707D2-7085-D251-D02E-634C564B2C90}"/>
              </a:ext>
            </a:extLst>
          </p:cNvPr>
          <p:cNvSpPr txBox="1"/>
          <p:nvPr/>
        </p:nvSpPr>
        <p:spPr>
          <a:xfrm>
            <a:off x="4519994" y="3506362"/>
            <a:ext cx="29923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000">
                <a:latin typeface="Aptos" panose="020B0004020202020204" pitchFamily="34" charset="0"/>
              </a:rPr>
              <a:t>To regulate and support labor mobility to ensure it is safe, orderly, and maximizes the gains for everyone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27830-8330-14EB-C407-C843476A000F}"/>
              </a:ext>
            </a:extLst>
          </p:cNvPr>
          <p:cNvSpPr txBox="1"/>
          <p:nvPr/>
        </p:nvSpPr>
        <p:spPr>
          <a:xfrm>
            <a:off x="8124719" y="3506362"/>
            <a:ext cx="29923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000">
                <a:latin typeface="Aptos" panose="020B0004020202020204" pitchFamily="34" charset="0"/>
              </a:rPr>
              <a:t>To improve coordination and joint investment for mutually beneficial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E19CE-A46B-45CF-E4E3-229286AF5871}"/>
              </a:ext>
            </a:extLst>
          </p:cNvPr>
          <p:cNvSpPr txBox="1"/>
          <p:nvPr/>
        </p:nvSpPr>
        <p:spPr>
          <a:xfrm>
            <a:off x="1387881" y="3506362"/>
            <a:ext cx="25197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000" b="0" i="0" kern="1200" baseline="0">
                <a:latin typeface="Aptos" panose="020B0004020202020204" pitchFamily="34" charset="0"/>
              </a:rPr>
              <a:t>To addre</a:t>
            </a:r>
            <a:r>
              <a:rPr lang="en-US" sz="2000" b="0" i="0" kern="1200" baseline="0">
                <a:latin typeface="Aptos" panose="020B0004020202020204" pitchFamily="34" charset="0"/>
                <a:ea typeface="+mn-ea"/>
                <a:cs typeface="+mn-cs"/>
              </a:rPr>
              <a:t>ss global shortages of </a:t>
            </a:r>
          </a:p>
          <a:p>
            <a:pPr lvl="0" algn="ctr">
              <a:lnSpc>
                <a:spcPct val="100000"/>
              </a:lnSpc>
            </a:pPr>
            <a:r>
              <a:rPr lang="en-US" sz="2000" b="0" i="0" kern="1200" baseline="0">
                <a:latin typeface="Aptos" panose="020B0004020202020204" pitchFamily="34" charset="0"/>
                <a:ea typeface="+mn-ea"/>
                <a:cs typeface="+mn-cs"/>
              </a:rPr>
              <a:t>in-demand skills</a:t>
            </a:r>
            <a:endParaRPr lang="en-US" sz="2000" kern="120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EAD7E-DFBF-D842-A713-ED20DE243F46}"/>
              </a:ext>
            </a:extLst>
          </p:cNvPr>
          <p:cNvSpPr txBox="1"/>
          <p:nvPr/>
        </p:nvSpPr>
        <p:spPr>
          <a:xfrm>
            <a:off x="1627307" y="2538897"/>
            <a:ext cx="2040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defRPr b="1"/>
            </a:pPr>
            <a:r>
              <a:rPr lang="en-US" sz="1800" i="0" baseline="0"/>
              <a:t>Education &amp; Skills Training</a:t>
            </a: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96E9F-FD5E-671F-79F9-D0BE2B76D213}"/>
              </a:ext>
            </a:extLst>
          </p:cNvPr>
          <p:cNvSpPr txBox="1"/>
          <p:nvPr/>
        </p:nvSpPr>
        <p:spPr>
          <a:xfrm>
            <a:off x="4699263" y="2538897"/>
            <a:ext cx="2633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defRPr b="1"/>
            </a:pPr>
            <a:r>
              <a:rPr lang="en-US" sz="1800"/>
              <a:t>Labor Mobility Systems &amp; Labor Intermediation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A0E10-DE2E-1E92-C682-69B348C8FCF4}"/>
              </a:ext>
            </a:extLst>
          </p:cNvPr>
          <p:cNvSpPr txBox="1"/>
          <p:nvPr/>
        </p:nvSpPr>
        <p:spPr>
          <a:xfrm>
            <a:off x="8731738" y="2538897"/>
            <a:ext cx="1778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defRPr b="1"/>
            </a:pPr>
            <a:r>
              <a:rPr lang="en-US" sz="1800"/>
              <a:t>International Partnerships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04A522-CA61-03BA-AC19-90629CC02774}"/>
              </a:ext>
            </a:extLst>
          </p:cNvPr>
          <p:cNvSpPr/>
          <p:nvPr/>
        </p:nvSpPr>
        <p:spPr>
          <a:xfrm>
            <a:off x="9220051" y="1707907"/>
            <a:ext cx="801681" cy="79272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393099"/>
              <a:satOff val="-41319"/>
              <a:lumOff val="3565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 descr="Transfer">
            <a:extLst>
              <a:ext uri="{FF2B5EF4-FFF2-40B4-BE49-F238E27FC236}">
                <a16:creationId xmlns:a16="http://schemas.microsoft.com/office/drawing/2014/main" id="{378C331C-435C-2D85-60A1-CB53B82D46D7}"/>
              </a:ext>
            </a:extLst>
          </p:cNvPr>
          <p:cNvSpPr/>
          <p:nvPr/>
        </p:nvSpPr>
        <p:spPr>
          <a:xfrm>
            <a:off x="5615329" y="1707908"/>
            <a:ext cx="801681" cy="79272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393099"/>
              <a:satOff val="-41319"/>
              <a:lumOff val="3565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A59B7A-8F92-1596-69A5-B85F5AF850FB}"/>
              </a:ext>
            </a:extLst>
          </p:cNvPr>
          <p:cNvSpPr/>
          <p:nvPr/>
        </p:nvSpPr>
        <p:spPr>
          <a:xfrm>
            <a:off x="2246907" y="1707907"/>
            <a:ext cx="801681" cy="79272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C4E67E-EA72-D9E1-5991-EDE6B4FBD449}"/>
              </a:ext>
            </a:extLst>
          </p:cNvPr>
          <p:cNvSpPr/>
          <p:nvPr/>
        </p:nvSpPr>
        <p:spPr>
          <a:xfrm>
            <a:off x="1575015" y="5349168"/>
            <a:ext cx="9435096" cy="86788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All 3 pillars are critical to ensure lower-income origin countries benefit from the growing global competition for skilled workers.</a:t>
            </a:r>
          </a:p>
        </p:txBody>
      </p:sp>
    </p:spTree>
    <p:extLst>
      <p:ext uri="{BB962C8B-B14F-4D97-AF65-F5344CB8AC3E}">
        <p14:creationId xmlns:p14="http://schemas.microsoft.com/office/powerpoint/2010/main" val="376636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1983A-02AD-CB7E-0BA3-2C85BED26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DB9A73BE-9440-789F-4507-5634C299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3DF95-EAD5-F439-DA2E-3907F069EADE}"/>
              </a:ext>
            </a:extLst>
          </p:cNvPr>
          <p:cNvSpPr txBox="1"/>
          <p:nvPr/>
        </p:nvSpPr>
        <p:spPr>
          <a:xfrm>
            <a:off x="446567" y="357409"/>
            <a:ext cx="1029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Global Skill Partnerships (GSPs) are bilateral or multilateral agreements on training and labor mobility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131C29-F80E-52AB-6FDC-4BAA6D3FFF9B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BF9CCC-63D3-0767-EA04-1823293F7330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38BB88-3020-3906-CB6D-EE9E46B19EB9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F2FE0FE-D190-029B-07A6-FDC180DA2887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B7D7EA7-86C9-6044-8879-8E0BC6ACCD83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8E29337-5269-A99B-7FBC-69F2B0327AF0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968A6E1-CC0E-346E-EAA9-D0D652577B3F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10F68C1-65A6-97AB-3921-1A6D73DA6EA8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130E32-0698-EFFF-9877-74C4A878AB7C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E5CF55B-D914-E9C0-B5A5-68D937069534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3067DDE-3D73-A285-EA3F-D176E46352CC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05B978-9D5C-18CB-F4D6-DD5A64546CB0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F4FDED1-677A-2F56-E931-EFC65F47BE28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C5149D9-3F56-374F-AB23-2B979D8E421A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2872235-8FB8-FDE4-7E6D-B1C5EBA18410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D95C845-A510-90E9-D327-B3579A2DE8C5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1CB82D9-BEB6-6F6E-AE8A-2361A1B2EDD9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3968883-EC41-29A9-516C-5B2AF91ABEDD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7F0F74-776D-B1FE-3B1A-0D7449DDCCEA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1EA81D5-7817-F736-1BE4-A7C1F46B2CA1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913F4C6-8CD8-7102-5F45-7C72BE581287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719D2FF-B286-56E4-FA29-44764DC2808E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BC63591-CD36-2E99-B2E9-E68BAA75A258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DB94F63-737D-888C-2187-BC04CD0ED736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DC6D200-C1B2-F803-E341-2C16CC8B566D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4311726-9EC1-7B5B-8DC5-D08C50EDCDB7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47B44A5-8454-A4C0-79C2-D8CABD337F4B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1B00CDB-3897-12DE-77A9-4669F703EFA3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660E749-8C6B-8F63-20DD-34ED7990EC1B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2AD61B6-6C82-FE04-F36E-5A13A58130F6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D6C6185-3B2D-F5C7-50B4-2A8DB3C48312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8183E1A-AD71-01BB-D53F-D7E1CBEFBC31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B06F5F9-E15D-9756-C036-9E9067C106FF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D1B41A3-2E20-6E2C-9876-6E2F82793BB0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FFAED1D-DBD6-93D6-F367-3F04C558F471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0AE8F31-5B1C-FB59-2A11-EEA6A9E57C57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546A9D-B42E-F624-1A55-E8C866557F68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C8353E-B0F3-EF68-EC55-AC7049A58697}"/>
              </a:ext>
            </a:extLst>
          </p:cNvPr>
          <p:cNvSpPr/>
          <p:nvPr/>
        </p:nvSpPr>
        <p:spPr>
          <a:xfrm>
            <a:off x="716069" y="2092189"/>
            <a:ext cx="4068913" cy="565648"/>
          </a:xfrm>
          <a:prstGeom prst="roundRect">
            <a:avLst/>
          </a:prstGeom>
          <a:solidFill>
            <a:schemeClr val="bg1"/>
          </a:solidFill>
          <a:ln>
            <a:solidFill>
              <a:srgbClr val="8560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304F"/>
                </a:solidFill>
                <a:latin typeface="Corbel"/>
                <a:cs typeface="Calibri"/>
              </a:rPr>
              <a:t>Training occurs in the country of origin </a:t>
            </a:r>
            <a:endParaRPr lang="en-US" sz="2400" i="0" u="none" strike="noStrike" kern="1200" cap="none" spc="0" normalizeH="0" baseline="0" noProof="0">
              <a:ln>
                <a:noFill/>
              </a:ln>
              <a:solidFill>
                <a:srgbClr val="00304F"/>
              </a:solidFill>
              <a:effectLst/>
              <a:uLnTx/>
              <a:uFillTx/>
              <a:latin typeface="Corbel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FC7BD-D0A7-40CA-1AA2-EC052B1B7151}"/>
              </a:ext>
            </a:extLst>
          </p:cNvPr>
          <p:cNvSpPr/>
          <p:nvPr/>
        </p:nvSpPr>
        <p:spPr>
          <a:xfrm>
            <a:off x="6043901" y="1748811"/>
            <a:ext cx="5377682" cy="529073"/>
          </a:xfrm>
          <a:prstGeom prst="roundRect">
            <a:avLst/>
          </a:prstGeom>
          <a:solidFill>
            <a:schemeClr val="bg1"/>
          </a:solidFill>
          <a:ln>
            <a:solidFill>
              <a:srgbClr val="8560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304F"/>
                </a:solidFill>
                <a:effectLst/>
                <a:uLnTx/>
                <a:uFillTx/>
                <a:latin typeface="Corbel"/>
                <a:cs typeface="Calibri"/>
              </a:rPr>
              <a:t>Home track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04F"/>
                </a:solidFill>
                <a:effectLst/>
                <a:uLnTx/>
                <a:uFillTx/>
                <a:latin typeface="Corbel"/>
                <a:cs typeface="Calibri"/>
              </a:rPr>
              <a:t> – Enter origin country labor market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04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F1622F-C861-BEF2-E1D3-1E9D303EC2E3}"/>
              </a:ext>
            </a:extLst>
          </p:cNvPr>
          <p:cNvSpPr/>
          <p:nvPr/>
        </p:nvSpPr>
        <p:spPr>
          <a:xfrm>
            <a:off x="6043901" y="2564567"/>
            <a:ext cx="5377682" cy="529073"/>
          </a:xfrm>
          <a:prstGeom prst="roundRect">
            <a:avLst/>
          </a:prstGeom>
          <a:solidFill>
            <a:schemeClr val="bg1"/>
          </a:solidFill>
          <a:ln>
            <a:solidFill>
              <a:srgbClr val="8560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304F"/>
                </a:solidFill>
                <a:effectLst/>
                <a:uLnTx/>
                <a:uFillTx/>
                <a:latin typeface="Corbel"/>
                <a:cs typeface="Calibri"/>
              </a:rPr>
              <a:t>Away track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04F"/>
                </a:solidFill>
                <a:effectLst/>
                <a:uLnTx/>
                <a:uFillTx/>
                <a:latin typeface="Corbel"/>
                <a:cs typeface="Calibri"/>
              </a:rPr>
              <a:t> – Migrate to work in destination country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304F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0639B8-F37A-F1C0-145C-6216983F2F8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784982" y="2013348"/>
            <a:ext cx="1258919" cy="361665"/>
          </a:xfrm>
          <a:prstGeom prst="straightConnector1">
            <a:avLst/>
          </a:prstGeom>
          <a:ln w="57150">
            <a:solidFill>
              <a:srgbClr val="856058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92D915-0454-7C64-B5AF-0D387E83BF67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784982" y="2375013"/>
            <a:ext cx="1258919" cy="454091"/>
          </a:xfrm>
          <a:prstGeom prst="straightConnector1">
            <a:avLst/>
          </a:prstGeom>
          <a:ln w="57150">
            <a:solidFill>
              <a:srgbClr val="856058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A96DBE8-6FE1-055C-36AF-E808A9B67E09}"/>
              </a:ext>
            </a:extLst>
          </p:cNvPr>
          <p:cNvSpPr/>
          <p:nvPr/>
        </p:nvSpPr>
        <p:spPr>
          <a:xfrm>
            <a:off x="716069" y="3277676"/>
            <a:ext cx="10705514" cy="2072892"/>
          </a:xfrm>
          <a:prstGeom prst="rect">
            <a:avLst/>
          </a:prstGeom>
          <a:solidFill>
            <a:srgbClr val="CAB8AA"/>
          </a:solidFill>
          <a:ln>
            <a:solidFill>
              <a:srgbClr val="8560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endParaRPr lang="en-US" sz="200">
              <a:solidFill>
                <a:schemeClr val="tx1"/>
              </a:solidFill>
            </a:endParaRPr>
          </a:p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chemeClr val="tx1"/>
                </a:solidFill>
              </a:rPr>
              <a:t>3 essential components of a GSP: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ABBCF-A0D2-1F72-4F97-9487C72B0052}"/>
              </a:ext>
            </a:extLst>
          </p:cNvPr>
          <p:cNvSpPr txBox="1"/>
          <p:nvPr/>
        </p:nvSpPr>
        <p:spPr>
          <a:xfrm>
            <a:off x="4529774" y="4393624"/>
            <a:ext cx="3122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800" b="0" i="0" u="none">
                <a:latin typeface="+mj-lt"/>
              </a:rPr>
              <a:t>Skill development is shaped by </a:t>
            </a:r>
            <a:r>
              <a:rPr lang="en-US" sz="1800" b="1" i="0" u="none">
                <a:latin typeface="+mj-lt"/>
              </a:rPr>
              <a:t>demand in both origin and destination</a:t>
            </a:r>
            <a:endParaRPr lang="en-US" sz="1800" b="0">
              <a:solidFill>
                <a:srgbClr val="002E68"/>
              </a:solidFill>
              <a:latin typeface="Aptos" panose="020B0004020202020204" pitchFamily="34" charset="0"/>
              <a:ea typeface="+mj-lt"/>
              <a:cs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9A726-DF44-EC35-86B4-BF5B81B1C519}"/>
              </a:ext>
            </a:extLst>
          </p:cNvPr>
          <p:cNvSpPr/>
          <p:nvPr/>
        </p:nvSpPr>
        <p:spPr>
          <a:xfrm>
            <a:off x="5816452" y="3712364"/>
            <a:ext cx="787060" cy="787060"/>
          </a:xfrm>
          <a:prstGeom prst="rect">
            <a:avLst/>
          </a:prstGeom>
          <a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49FD0-5169-0290-F0CF-8082AA2C105E}"/>
              </a:ext>
            </a:extLst>
          </p:cNvPr>
          <p:cNvSpPr txBox="1"/>
          <p:nvPr/>
        </p:nvSpPr>
        <p:spPr>
          <a:xfrm>
            <a:off x="8361293" y="4361780"/>
            <a:ext cx="2613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800" b="0" i="0" u="none">
                <a:latin typeface="+mj-lt"/>
              </a:rPr>
              <a:t>Labor mobility is facilitated through </a:t>
            </a:r>
            <a:r>
              <a:rPr lang="en-US" sz="1800" b="1" i="0" u="none">
                <a:latin typeface="+mj-lt"/>
              </a:rPr>
              <a:t>legal pathways</a:t>
            </a:r>
            <a:endParaRPr lang="en-US" sz="1800">
              <a:solidFill>
                <a:srgbClr val="002E68"/>
              </a:solidFill>
              <a:latin typeface="Aptos" panose="020B0004020202020204" pitchFamily="34" charset="0"/>
              <a:ea typeface="+mj-lt"/>
              <a:cs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EF328-0BB4-A15A-B682-B92C302A13FE}"/>
              </a:ext>
            </a:extLst>
          </p:cNvPr>
          <p:cNvSpPr txBox="1"/>
          <p:nvPr/>
        </p:nvSpPr>
        <p:spPr>
          <a:xfrm>
            <a:off x="1144750" y="4375868"/>
            <a:ext cx="29698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u="none" kern="1200">
                <a:latin typeface="+mj-lt"/>
              </a:rPr>
              <a:t>Financing is a </a:t>
            </a:r>
            <a:r>
              <a:rPr lang="en-US" sz="1800" b="1" i="0" u="none" kern="1200">
                <a:latin typeface="+mj-lt"/>
              </a:rPr>
              <a:t>shared responsibility </a:t>
            </a:r>
            <a:r>
              <a:rPr lang="en-US" sz="1800" b="0" i="0" u="none" kern="1200">
                <a:latin typeface="+mj-lt"/>
              </a:rPr>
              <a:t>of both countries</a:t>
            </a:r>
            <a:endParaRPr lang="en-US" sz="1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Aptos Display" panose="02110004020202020204"/>
              <a:cs typeface="Aptos Display" panose="0211000402020202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5EAD1F-4F25-9429-B3AA-ABFDD1E93D17}"/>
              </a:ext>
            </a:extLst>
          </p:cNvPr>
          <p:cNvSpPr/>
          <p:nvPr/>
        </p:nvSpPr>
        <p:spPr>
          <a:xfrm>
            <a:off x="2181901" y="3702693"/>
            <a:ext cx="787060" cy="787060"/>
          </a:xfrm>
          <a:prstGeom prst="rect">
            <a:avLst/>
          </a:prstGeom>
          <a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393099"/>
              <a:satOff val="-41319"/>
              <a:lumOff val="3565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 descr="Route (Two Pins With A Path) outline">
            <a:extLst>
              <a:ext uri="{FF2B5EF4-FFF2-40B4-BE49-F238E27FC236}">
                <a16:creationId xmlns:a16="http://schemas.microsoft.com/office/drawing/2014/main" id="{6E9FE709-03BD-E8BC-F5A7-5CFE149E079B}"/>
              </a:ext>
            </a:extLst>
          </p:cNvPr>
          <p:cNvSpPr/>
          <p:nvPr/>
        </p:nvSpPr>
        <p:spPr>
          <a:xfrm>
            <a:off x="9274505" y="3662109"/>
            <a:ext cx="787060" cy="787060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393099"/>
              <a:satOff val="-41319"/>
              <a:lumOff val="3565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F174E75-6791-E125-FF99-265B37894C0B}"/>
              </a:ext>
            </a:extLst>
          </p:cNvPr>
          <p:cNvSpPr txBox="1">
            <a:spLocks/>
          </p:cNvSpPr>
          <p:nvPr/>
        </p:nvSpPr>
        <p:spPr>
          <a:xfrm>
            <a:off x="726656" y="5540558"/>
            <a:ext cx="1568130" cy="1026836"/>
          </a:xfrm>
          <a:prstGeom prst="rect">
            <a:avLst/>
          </a:prstGeom>
          <a:solidFill>
            <a:srgbClr val="76B5BF"/>
          </a:solidFill>
          <a:ln w="12700">
            <a:solidFill>
              <a:srgbClr val="004072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Who benefits?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599F5D3-8029-049F-7410-B27218DF436C}"/>
              </a:ext>
            </a:extLst>
          </p:cNvPr>
          <p:cNvSpPr txBox="1">
            <a:spLocks/>
          </p:cNvSpPr>
          <p:nvPr/>
        </p:nvSpPr>
        <p:spPr>
          <a:xfrm>
            <a:off x="2479652" y="5539181"/>
            <a:ext cx="2876127" cy="1026836"/>
          </a:xfrm>
          <a:prstGeom prst="rect">
            <a:avLst/>
          </a:prstGeom>
          <a:solidFill>
            <a:srgbClr val="6B7A81"/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</a:rPr>
              <a:t>Origin Countries</a:t>
            </a:r>
          </a:p>
          <a:p>
            <a:pPr algn="ctr">
              <a:spcAft>
                <a:spcPts val="600"/>
              </a:spcAft>
            </a:pPr>
            <a:r>
              <a:rPr lang="en-US" sz="1800">
                <a:solidFill>
                  <a:schemeClr val="bg1"/>
                </a:solidFill>
              </a:rPr>
              <a:t>Investment in training and benefits of skilled migration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C7CED06-1758-D6D4-D168-43E92848EEAC}"/>
              </a:ext>
            </a:extLst>
          </p:cNvPr>
          <p:cNvSpPr txBox="1">
            <a:spLocks/>
          </p:cNvSpPr>
          <p:nvPr/>
        </p:nvSpPr>
        <p:spPr>
          <a:xfrm>
            <a:off x="5507260" y="5539181"/>
            <a:ext cx="2876127" cy="1026836"/>
          </a:xfrm>
          <a:prstGeom prst="rect">
            <a:avLst/>
          </a:prstGeom>
          <a:solidFill>
            <a:srgbClr val="6B7A8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</a:rPr>
              <a:t>Destination Countries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Increased availability of trained and ready workers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BE8EF22-116D-01AF-F145-584C460EF400}"/>
              </a:ext>
            </a:extLst>
          </p:cNvPr>
          <p:cNvSpPr txBox="1">
            <a:spLocks/>
          </p:cNvSpPr>
          <p:nvPr/>
        </p:nvSpPr>
        <p:spPr>
          <a:xfrm>
            <a:off x="8534868" y="5539181"/>
            <a:ext cx="2876127" cy="1026836"/>
          </a:xfrm>
          <a:prstGeom prst="rect">
            <a:avLst/>
          </a:prstGeom>
          <a:solidFill>
            <a:srgbClr val="6B7A8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</a:rPr>
              <a:t>Trainees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Training and migration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20731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3E89D-960F-C754-7898-CBE43FFF6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378DA564-0419-82FC-3AF5-061BB3CAF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D2651-0942-B01F-440F-2914B0951DD0}"/>
              </a:ext>
            </a:extLst>
          </p:cNvPr>
          <p:cNvSpPr txBox="1"/>
          <p:nvPr/>
        </p:nvSpPr>
        <p:spPr>
          <a:xfrm>
            <a:off x="446567" y="357409"/>
            <a:ext cx="1029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Example: GSP in Nursing between Germany and the Philippines</a:t>
            </a:r>
          </a:p>
          <a:p>
            <a:endParaRPr lang="en-US" sz="2400" kern="1200">
              <a:ln>
                <a:solidFill>
                  <a:srgbClr val="42D9C8"/>
                </a:solidFill>
              </a:ln>
              <a:solidFill>
                <a:srgbClr val="42D9C8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3AB6F9-F3BE-A870-7463-5E095702A626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5974A1-77B8-372C-A8B9-E47F41FDD4C6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4DDD6B-ED29-3019-6713-3EF2893122DD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85BBBAA-4A2F-27F5-7039-79CD8706637A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DD91165-B71C-9068-FAF2-9FA69A11B301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94AC9E-5576-EDB7-381D-87F1EDF5F4F7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A79DF92-0848-C9BE-EC25-B2DF45FF34C9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4BC7895-7F46-2060-F376-791959234FCA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CFA48AE-84FF-6562-B0A0-1C7F6695FBFD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0039D42-18DE-7A28-15C3-41FE72B6CBC6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1973F46-DEB1-8FEE-9127-185EF3FB1454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339F1E-7B96-AA8D-AFD5-B0722D5D0589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EE21460-5A52-0417-DC6B-324F92AE5CC5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B91F942-C314-D753-CFF1-3921E452BB9C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2EA3459-C8B6-0B19-26A3-A6AA899FD42F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71879AC-B1B2-2F35-D618-A00711687A06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2258F18-7618-DFA8-C1B7-254218D5D4D4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0949869-5A0E-3141-EAD2-3C963A98DDAD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9FBF26B-9502-FBA5-C6C5-FA8E7CB7DC86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6A66683-D4A1-59DD-1D45-5DEE7521FA9C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6DDAF36-3E9B-0040-7C2B-B7AFB2D3E1BF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6C0EC5E-63E4-DA20-59CB-ACE3D5A221E7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483B601-4256-7ED3-7A24-DF96FD93A1BB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1187CAE-D330-8E92-C502-B94BBFE2676E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D00528-11D0-2DC7-388C-9654E1C2832E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C77B98B-2A2E-94DF-B4B5-06F6F0EEA53F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AC19E07-DBFF-1DA8-3451-D53535958B65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E6B2B95-6B44-C8E6-DBDB-D2D4E7FF4568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31C46D-0441-5EB5-C2CA-BF0AD6380634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FA6A401-BF6D-9452-6453-BB5F7318DA8A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96468A-D4EC-17ED-C49B-B5FB66BBB25D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14A8BFD-42AB-7B37-E1C9-EBB318B5B6B8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B8E8993-1918-14DE-1DA8-02B5268D213E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56FC464-75F1-0245-7850-972EE4FD567E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DBDF337-B39E-B3B3-DEB8-998516CDE3DD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1940457-5D54-E95B-35A8-263E7715F733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10A927F-D1BB-C41F-AF92-700C9FF7AA7C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BB78EE-4BAE-E2B8-51BE-F2CCCE03072B}"/>
              </a:ext>
            </a:extLst>
          </p:cNvPr>
          <p:cNvSpPr/>
          <p:nvPr/>
        </p:nvSpPr>
        <p:spPr>
          <a:xfrm>
            <a:off x="748863" y="2175317"/>
            <a:ext cx="6033677" cy="869531"/>
          </a:xfrm>
          <a:prstGeom prst="roundRect">
            <a:avLst/>
          </a:prstGeom>
          <a:solidFill>
            <a:srgbClr val="6B7A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German universities partner with universities in the Philippines to strengthen nurse training curriculum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3C9CD-0616-24EA-ABDD-41D7AB1E107F}"/>
              </a:ext>
            </a:extLst>
          </p:cNvPr>
          <p:cNvSpPr/>
          <p:nvPr/>
        </p:nvSpPr>
        <p:spPr>
          <a:xfrm>
            <a:off x="748863" y="3936141"/>
            <a:ext cx="2491379" cy="781698"/>
          </a:xfrm>
          <a:prstGeom prst="roundRect">
            <a:avLst/>
          </a:prstGeom>
          <a:solidFill>
            <a:srgbClr val="AFCA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+mn-lt"/>
              </a:rPr>
              <a:t>2 years </a:t>
            </a:r>
            <a:r>
              <a:rPr lang="en-US" sz="1800" b="0">
                <a:solidFill>
                  <a:schemeClr val="tx1"/>
                </a:solidFill>
                <a:latin typeface="+mn-lt"/>
              </a:rPr>
              <a:t>of common nursing training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B2AAA9-1ADE-3BC2-00BA-D6F568211784}"/>
              </a:ext>
            </a:extLst>
          </p:cNvPr>
          <p:cNvSpPr/>
          <p:nvPr/>
        </p:nvSpPr>
        <p:spPr>
          <a:xfrm>
            <a:off x="4048879" y="3407424"/>
            <a:ext cx="4770436" cy="869531"/>
          </a:xfrm>
          <a:prstGeom prst="roundRect">
            <a:avLst/>
          </a:prstGeom>
          <a:solidFill>
            <a:srgbClr val="AFCA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+mn-lt"/>
              </a:rPr>
              <a:t>2 years of “home” track</a:t>
            </a:r>
            <a:r>
              <a:rPr lang="en-US" sz="1800" b="0">
                <a:solidFill>
                  <a:schemeClr val="tx1"/>
                </a:solidFill>
                <a:latin typeface="+mn-lt"/>
              </a:rPr>
              <a:t> with access to enhanced modules and lab equipment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EB7CE2-5D15-6605-E398-F9F4DD39016F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240242" y="3842190"/>
            <a:ext cx="808637" cy="484800"/>
          </a:xfrm>
          <a:prstGeom prst="straightConnector1">
            <a:avLst/>
          </a:prstGeom>
          <a:ln w="38100">
            <a:solidFill>
              <a:srgbClr val="85605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2FB5A7-30BC-B11E-349B-EA564F2B513F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3240242" y="4326990"/>
            <a:ext cx="808637" cy="652243"/>
          </a:xfrm>
          <a:prstGeom prst="straightConnector1">
            <a:avLst/>
          </a:prstGeom>
          <a:ln w="38100">
            <a:solidFill>
              <a:srgbClr val="85605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DD6AB1-ADEF-111F-55AD-220CBBE6871C}"/>
              </a:ext>
            </a:extLst>
          </p:cNvPr>
          <p:cNvSpPr/>
          <p:nvPr/>
        </p:nvSpPr>
        <p:spPr>
          <a:xfrm>
            <a:off x="4048879" y="4544467"/>
            <a:ext cx="4770436" cy="869531"/>
          </a:xfrm>
          <a:prstGeom prst="roundRect">
            <a:avLst/>
          </a:prstGeom>
          <a:solidFill>
            <a:srgbClr val="AFCA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+mn-lt"/>
              </a:rPr>
              <a:t>2 years of “away” track </a:t>
            </a:r>
            <a:r>
              <a:rPr lang="en-US" sz="1800" b="0">
                <a:solidFill>
                  <a:schemeClr val="tx1"/>
                </a:solidFill>
                <a:latin typeface="+mn-lt"/>
              </a:rPr>
              <a:t>specialized for Germany, with new modules such as elderly care</a:t>
            </a:r>
            <a:r>
              <a:rPr lang="en-US" sz="1800">
                <a:solidFill>
                  <a:schemeClr val="tx1"/>
                </a:solidFill>
              </a:rPr>
              <a:t> + language training</a:t>
            </a: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A69AAF-76E7-784C-D3EA-4DBC66B37E56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8819315" y="3842190"/>
            <a:ext cx="372290" cy="4439"/>
          </a:xfrm>
          <a:prstGeom prst="straightConnector1">
            <a:avLst/>
          </a:prstGeom>
          <a:ln w="38100">
            <a:solidFill>
              <a:srgbClr val="85605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75CE0C-DBB3-BF08-EB9C-A2DA7E359939}"/>
              </a:ext>
            </a:extLst>
          </p:cNvPr>
          <p:cNvSpPr/>
          <p:nvPr/>
        </p:nvSpPr>
        <p:spPr>
          <a:xfrm>
            <a:off x="9191605" y="3434059"/>
            <a:ext cx="2119299" cy="825140"/>
          </a:xfrm>
          <a:prstGeom prst="roundRect">
            <a:avLst/>
          </a:prstGeom>
          <a:solidFill>
            <a:srgbClr val="AFCA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+mn-lt"/>
              </a:rPr>
              <a:t>Enter domestic labor market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CE2787-4BA6-CA14-04F8-B7B9771D2C18}"/>
              </a:ext>
            </a:extLst>
          </p:cNvPr>
          <p:cNvCxnSpPr>
            <a:cxnSpLocks/>
          </p:cNvCxnSpPr>
          <p:nvPr/>
        </p:nvCxnSpPr>
        <p:spPr>
          <a:xfrm>
            <a:off x="8819315" y="4865151"/>
            <a:ext cx="365298" cy="0"/>
          </a:xfrm>
          <a:prstGeom prst="straightConnector1">
            <a:avLst/>
          </a:prstGeom>
          <a:ln w="38100">
            <a:solidFill>
              <a:srgbClr val="85605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2B3B40-0032-1C65-99CE-4CAEE8BC87B0}"/>
              </a:ext>
            </a:extLst>
          </p:cNvPr>
          <p:cNvSpPr/>
          <p:nvPr/>
        </p:nvSpPr>
        <p:spPr>
          <a:xfrm>
            <a:off x="9191605" y="4554203"/>
            <a:ext cx="2119299" cy="1274191"/>
          </a:xfrm>
          <a:prstGeom prst="roundRect">
            <a:avLst/>
          </a:prstGeom>
          <a:solidFill>
            <a:srgbClr val="AFCA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+mn-lt"/>
              </a:rPr>
              <a:t>Migration to Germany with fast-track skills recognition</a:t>
            </a:r>
          </a:p>
        </p:txBody>
      </p:sp>
      <p:pic>
        <p:nvPicPr>
          <p:cNvPr id="17" name="Picture 4" descr="Bertelsmann Stiftung | World Economic Forum">
            <a:extLst>
              <a:ext uri="{FF2B5EF4-FFF2-40B4-BE49-F238E27FC236}">
                <a16:creationId xmlns:a16="http://schemas.microsoft.com/office/drawing/2014/main" id="{FDFFD8AF-8201-C30B-109C-87048B2D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02" y="1832915"/>
            <a:ext cx="2367170" cy="9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IZ - German Corporation for International Cooperation - SARECO">
            <a:extLst>
              <a:ext uri="{FF2B5EF4-FFF2-40B4-BE49-F238E27FC236}">
                <a16:creationId xmlns:a16="http://schemas.microsoft.com/office/drawing/2014/main" id="{88CC1760-E2FB-3CD5-2884-8AEC5AB8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17" y="1895504"/>
            <a:ext cx="637954" cy="6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22FF41-4D78-3D73-D45F-0301207BD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048" y="1830455"/>
            <a:ext cx="1544862" cy="869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EB2ED1-02F0-594A-AF9A-7A409D5353C9}"/>
              </a:ext>
            </a:extLst>
          </p:cNvPr>
          <p:cNvSpPr txBox="1"/>
          <p:nvPr/>
        </p:nvSpPr>
        <p:spPr>
          <a:xfrm>
            <a:off x="624670" y="5748228"/>
            <a:ext cx="8497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Status (Oct 2025):</a:t>
            </a:r>
            <a:r>
              <a:rPr lang="en-US" sz="1600"/>
              <a:t> Over 250 have enrolled, with around 50% in the “away track”, and 45 already working in Germany. The program is recruiting new cohorts and extending to Kerala (India) and Uzbekistan.</a:t>
            </a:r>
          </a:p>
        </p:txBody>
      </p:sp>
    </p:spTree>
    <p:extLst>
      <p:ext uri="{BB962C8B-B14F-4D97-AF65-F5344CB8AC3E}">
        <p14:creationId xmlns:p14="http://schemas.microsoft.com/office/powerpoint/2010/main" val="121352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52643-2710-6ACC-A6F0-60E1CBEA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95A2FB78-C33A-625D-9E26-5E0B4095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A827F0-DD39-D113-D1F0-E448FD8F8A7A}"/>
              </a:ext>
            </a:extLst>
          </p:cNvPr>
          <p:cNvSpPr txBox="1"/>
          <p:nvPr/>
        </p:nvSpPr>
        <p:spPr>
          <a:xfrm>
            <a:off x="446567" y="357409"/>
            <a:ext cx="1029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 dirty="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 many cases, GSPs may be best targeted to </a:t>
            </a:r>
            <a:r>
              <a:rPr lang="en-US" sz="2400" u="sng" kern="1200" dirty="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mid-skill sectors</a:t>
            </a:r>
            <a:r>
              <a:rPr lang="en-US" sz="2400" kern="1200" dirty="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with moderate training requirements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59103F-0880-D1F0-EF9E-A95BFFBD771B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933F84D-1E93-8F2D-19D7-4F11F5E1A21D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983E7F4-0026-C163-8C95-BFEF9C121A6B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B6F377-4358-2446-1970-BCF01EE7278A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87F47A9-9B64-A117-F2D0-FD79A90E139B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A12847-5BAC-0A04-43ED-0A5A73B1EA12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AD9DABB-E988-2F6B-1818-7A02FC636DAC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A8C43DD-BA01-6A9A-0DC8-CCF4F4362512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BDB6014-CCBB-7853-EC81-D28EA3CE5A20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9F6D926-8A3F-5F8D-A7BF-D44B8D537BAB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AD48BB-3B68-F85B-DD87-537A2987F539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FFE4048-319A-9D59-C1B1-4E18121D64E1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212CF54-C713-DA1C-CFFA-191676497D9F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BE9503-AFA0-152C-4D99-C659DCA97E7F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E19059A-D301-DF3F-CBA2-5B359816C82F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7F014B8-0F8D-27ED-28F2-828E80E37D8F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23FADD1-D732-03FB-F805-BD3AB2F95E3B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FFBDE4D-3E3E-E1EE-3C9A-FAA3B46198D0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1593A2F-7CBC-DE0B-284F-4CEFFAF9B4C4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6C54AF8-6676-144D-F94E-AF3384229C78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6111FE4-5757-BE05-C5A0-CAD7FD7DE698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F03BBAE-A77B-9462-F8A8-4E0ECBA4C588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256E30C-C291-1614-4624-497420A9A299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CC99963-4119-3537-CD78-A77635F7E356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CB12994-3436-000E-465A-492F1792E8CB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48CFE9-E2E0-BA09-4B16-B514F58B0E14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2B25622-25F9-6E8F-BE61-B1A5EC844E7F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75BCC45-95B3-EA9B-54E4-43D15FB95D81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AC61331-FB2A-0911-A6B1-D6377512375A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E84D976-B346-3621-CA96-856EC630CD71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F87486B-61A2-9423-401E-50E320A4BD5A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A1F7A8C-8DEB-130C-B189-70A9E2693CBF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21BA451-7B80-D6FD-B938-EED232B4D264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7140E11-0D81-BE70-2451-4A9170B19A4F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4537AFA-4209-D34F-4B35-2DC46BACE7AA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6451C62-B64F-6145-B976-B88D862017DC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CF3BD6D-FCB1-5A2A-D403-F4AC9A7326D5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50FE1614-22D7-91DC-4E4E-EFF6BF17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50" y="1846215"/>
            <a:ext cx="4139679" cy="1267504"/>
          </a:xfrm>
          <a:prstGeom prst="homePlate">
            <a:avLst>
              <a:gd name="adj" fmla="val 27116"/>
            </a:avLst>
          </a:prstGeom>
          <a:solidFill>
            <a:srgbClr val="B38F74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marL="274320" indent="-114297" defTabSz="914377" eaLnBrk="0" fontAlgn="auto" hangingPunct="0"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defRPr/>
            </a:pPr>
            <a:r>
              <a:rPr lang="en-GB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Lower-skill workers</a:t>
            </a:r>
          </a:p>
          <a:p>
            <a:pPr marL="274320" indent="-114297" defTabSz="914377" eaLnBrk="0" fontAlgn="auto" hangingPunct="0"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defRPr/>
            </a:pPr>
            <a:r>
              <a:rPr lang="en-GB" sz="2000" kern="0" dirty="0">
                <a:solidFill>
                  <a:prstClr val="white"/>
                </a:solidFill>
                <a:latin typeface="+mj-lt"/>
                <a:ea typeface="+mn-ea"/>
                <a:cs typeface="Arial" charset="0"/>
              </a:rPr>
              <a:t>Example sector: Agriculture</a:t>
            </a:r>
          </a:p>
          <a:p>
            <a:pPr marL="274320" indent="-114297" defTabSz="914377" eaLnBrk="0" fontAlgn="auto" hangingPunct="0"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defRPr/>
            </a:pPr>
            <a:r>
              <a:rPr lang="en-GB" sz="2000" kern="0" dirty="0">
                <a:latin typeface="+mj-lt"/>
                <a:ea typeface="+mn-ea"/>
                <a:cs typeface="Arial" charset="0"/>
              </a:rPr>
              <a:t>Seasonal Worker Programs</a:t>
            </a: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3E363FB1-B793-E8B3-6AF3-BC45B9DA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50" y="3440664"/>
            <a:ext cx="4139679" cy="1267504"/>
          </a:xfrm>
          <a:prstGeom prst="homePlate">
            <a:avLst>
              <a:gd name="adj" fmla="val 27116"/>
            </a:avLst>
          </a:prstGeom>
          <a:solidFill>
            <a:srgbClr val="B38F74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marL="274320" indent="-114297" defTabSz="914377" eaLnBrk="0" hangingPunct="0"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defRPr/>
            </a:pPr>
            <a:r>
              <a:rPr lang="en-GB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Middle-skill workers</a:t>
            </a:r>
          </a:p>
          <a:p>
            <a:pPr marL="274320" indent="-114297" defTabSz="914377" eaLnBrk="0" fontAlgn="auto" hangingPunct="0"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defRPr/>
            </a:pPr>
            <a:r>
              <a:rPr lang="en-GB" sz="2000" kern="0" dirty="0">
                <a:solidFill>
                  <a:prstClr val="white"/>
                </a:solidFill>
                <a:latin typeface="+mj-lt"/>
                <a:ea typeface="+mn-ea"/>
                <a:cs typeface="Arial" charset="0"/>
              </a:rPr>
              <a:t>Example: </a:t>
            </a:r>
            <a:r>
              <a:rPr lang="en-GB" sz="2000" kern="0" dirty="0">
                <a:solidFill>
                  <a:prstClr val="white"/>
                </a:solidFill>
                <a:latin typeface="+mj-lt"/>
                <a:cs typeface="Arial" charset="0"/>
              </a:rPr>
              <a:t>Construction</a:t>
            </a:r>
            <a:endParaRPr lang="en-US" sz="2000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marL="274320" indent="-114297" defTabSz="914377" eaLnBrk="0" fontAlgn="auto" hangingPunct="0"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defRPr/>
            </a:pPr>
            <a:r>
              <a:rPr lang="en-US" sz="2000" kern="0" dirty="0">
                <a:latin typeface="+mj-lt"/>
                <a:ea typeface="+mn-ea"/>
              </a:rPr>
              <a:t>Global Skills Partnerships</a:t>
            </a:r>
            <a:endParaRPr lang="en-GB" sz="2000" kern="0" dirty="0">
              <a:latin typeface="+mj-lt"/>
              <a:ea typeface="+mn-ea"/>
              <a:cs typeface="Arial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1D438D8B-9403-A51A-C0B1-78E3B602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50" y="5054165"/>
            <a:ext cx="4139679" cy="1267504"/>
          </a:xfrm>
          <a:prstGeom prst="homePlate">
            <a:avLst>
              <a:gd name="adj" fmla="val 27116"/>
            </a:avLst>
          </a:prstGeom>
          <a:solidFill>
            <a:srgbClr val="B38F74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marL="274320" indent="-114297" defTabSz="914377" eaLnBrk="0" fontAlgn="auto" hangingPunct="0"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defRPr/>
            </a:pPr>
            <a:r>
              <a:rPr lang="en-GB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Higher-skill workers</a:t>
            </a:r>
          </a:p>
          <a:p>
            <a:pPr marL="274320" indent="-114297" defTabSz="914377" eaLnBrk="0" fontAlgn="auto" hangingPunct="0"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defRPr/>
            </a:pPr>
            <a:r>
              <a:rPr lang="en-GB" sz="2000" kern="0" dirty="0">
                <a:solidFill>
                  <a:prstClr val="white"/>
                </a:solidFill>
                <a:latin typeface="+mj-lt"/>
                <a:ea typeface="+mn-ea"/>
                <a:cs typeface="Arial" charset="0"/>
              </a:rPr>
              <a:t>Examples: Physicians</a:t>
            </a:r>
          </a:p>
          <a:p>
            <a:pPr marL="274320" indent="-114297" defTabSz="914377" eaLnBrk="0" fontAlgn="auto" hangingPunct="0"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defRPr/>
            </a:pPr>
            <a:r>
              <a:rPr lang="en-GB" sz="2000" kern="0" dirty="0">
                <a:latin typeface="+mj-lt"/>
                <a:ea typeface="+mn-ea"/>
                <a:cs typeface="Arial" charset="0"/>
              </a:rPr>
              <a:t>Skilled Worker Recruitment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9598D-50FB-8994-53E0-76F803AA2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650" y="2099783"/>
            <a:ext cx="2085975" cy="7810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0C1526-CF4D-8198-724C-3987D7344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914" y="5054109"/>
            <a:ext cx="1628775" cy="8572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FE29FD-208E-C832-14B8-91BCD3D2E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078" y="5964630"/>
            <a:ext cx="1750823" cy="233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544E11-97CF-6659-2C80-B63A03282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387" y="2156204"/>
            <a:ext cx="2380863" cy="647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03F3D7-696A-36F0-D28F-114528635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825" y="5797004"/>
            <a:ext cx="1362075" cy="4095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E9F086-38BE-D186-BF3F-68AC1A3E0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120" y="5205111"/>
            <a:ext cx="663483" cy="544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E0A9A5-28FA-E4EE-D231-BD1E771FC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2286" y="3628715"/>
            <a:ext cx="1709739" cy="944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5CE76-2C7E-DB27-05AB-FF4EEE9757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9795" y="3434533"/>
            <a:ext cx="1904319" cy="13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6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55BBE-4620-CD08-0E2E-69E932828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B8DE3D79-14B7-234E-89BE-B03EE0654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9C0691-7121-9F0E-B6B4-C0881D816DE6}"/>
              </a:ext>
            </a:extLst>
          </p:cNvPr>
          <p:cNvSpPr txBox="1"/>
          <p:nvPr/>
        </p:nvSpPr>
        <p:spPr>
          <a:xfrm>
            <a:off x="446567" y="357409"/>
            <a:ext cx="1029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Various GSPs have been implemented around the world by both public and private actors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416924-06ED-D3D4-A0EF-0B66AC614DC0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859E10F-977F-345F-4F57-B0F09910514F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D54B0A5-440C-172C-BF68-B1AA1A921B65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37E7203-5DC2-1B38-6F49-EF94D8780C51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D82F81F-0A44-6AF4-8409-2465C6CACF97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77663B-C9F9-DF0D-A4BC-BF3D6605099C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53E1B63-385B-689F-D3E1-96CC28D3C073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665F861-A829-0B2B-3EED-CA0701B96500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8E588BF-8B17-0BAB-06B6-96B8A8188C80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11BC3D5-D5EE-0471-A625-B117B1664348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10E8245-FE07-E883-42EA-4496CF1E796D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6A87775-8CB4-4911-EAD7-D786C0DF02DD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6865B6-E5CE-F88F-75C7-29F222596F0C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A25405C-7821-BE41-96C2-48A498E0F21A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D57FC68-DB9B-FE8D-21E4-DA55D9757D1F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4B7AF14-2857-9183-75EE-6D439870D330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587EC44-EF4E-62D4-D1DD-0670846A2708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1B490B-ED2B-5084-1480-A4DBC6C61A5F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7AB8FB-AC6F-DF51-1DC2-8F81658315B5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E11419A-A579-B146-F075-F686E6497D62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B938494-FD32-602D-3AB9-A569F06EB6A9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A5206A6-7A7F-F9D8-CDD6-C449FD1A083F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E3DC814-A7CE-3A60-C186-98CAE146ABF2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027058C-1211-6F8A-7E86-8C8E9947EDA7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1113968-D124-DB20-2843-9A70401806BA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EDD5572-393D-9588-C04F-90DBD2373586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E30EF6A-FA58-AE27-864B-1769B82D2DCA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6B269F6-9D4A-3E24-FE69-349656BFA1E2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42F40E3-6A17-A5AD-022D-F8CB2686B3F2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C2209DA-7662-8CB3-8ADD-9C401914A213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385260-7ADB-0819-FCB5-5CBAA1433FDF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8371E4F-CDE1-B5DC-F8E8-3B87627B1C76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35FE7C6-DD65-AD62-A31A-EEDD7F6E061D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38904FC-373A-D43C-E64B-B168AAE316D7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E6D306D-0C85-85FD-2CD8-A5CCCAE63444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8E4EBCC-947E-5EAD-C932-7C403DDB95BD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31D4255-7F78-ED2B-5293-0FF92FE6D4EE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F4842E6-BB90-D4AE-4398-504DB0EC763C}"/>
              </a:ext>
            </a:extLst>
          </p:cNvPr>
          <p:cNvSpPr/>
          <p:nvPr/>
        </p:nvSpPr>
        <p:spPr>
          <a:xfrm>
            <a:off x="1338468" y="1674547"/>
            <a:ext cx="4703586" cy="2059342"/>
          </a:xfrm>
          <a:prstGeom prst="rect">
            <a:avLst/>
          </a:prstGeom>
          <a:solidFill>
            <a:srgbClr val="76B5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Australia Pacific Training Coalition (APTC) 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Pacific island countries in various sectors including tourism, engineering, construction, agriculture, aged care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E49430-C822-0D82-C92A-0D995BE971D1}"/>
              </a:ext>
            </a:extLst>
          </p:cNvPr>
          <p:cNvSpPr/>
          <p:nvPr/>
        </p:nvSpPr>
        <p:spPr>
          <a:xfrm>
            <a:off x="6316699" y="1674547"/>
            <a:ext cx="4703586" cy="2059342"/>
          </a:xfrm>
          <a:prstGeom prst="rect">
            <a:avLst/>
          </a:prstGeom>
          <a:solidFill>
            <a:srgbClr val="CAB8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PALIM pilot program 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 </a:t>
            </a: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Belgium and Morocco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information and communication technology (ICT)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7A173-4F8B-29DE-2329-C8BDB2D57B94}"/>
              </a:ext>
            </a:extLst>
          </p:cNvPr>
          <p:cNvSpPr/>
          <p:nvPr/>
        </p:nvSpPr>
        <p:spPr>
          <a:xfrm>
            <a:off x="1338468" y="3903397"/>
            <a:ext cx="4703586" cy="2059342"/>
          </a:xfrm>
          <a:prstGeom prst="rect">
            <a:avLst/>
          </a:prstGeom>
          <a:solidFill>
            <a:srgbClr val="85605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GSP in nursing between Germany and the Philippines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78AF4-807D-5D5D-4E9F-4602B732C689}"/>
              </a:ext>
            </a:extLst>
          </p:cNvPr>
          <p:cNvSpPr/>
          <p:nvPr/>
        </p:nvSpPr>
        <p:spPr>
          <a:xfrm>
            <a:off x="6316699" y="3903397"/>
            <a:ext cx="4703586" cy="2059342"/>
          </a:xfrm>
          <a:prstGeom prst="rect">
            <a:avLst/>
          </a:prstGeom>
          <a:solidFill>
            <a:srgbClr val="76B5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4320">
              <a:spcAft>
                <a:spcPts val="600"/>
              </a:spcAft>
            </a:pP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 from </a:t>
            </a: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companies 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subsidiaries </a:t>
            </a:r>
            <a:b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(ex. Tata training centers in Singapore)</a:t>
            </a:r>
          </a:p>
          <a:p>
            <a:pPr marL="274320">
              <a:spcAft>
                <a:spcPts val="600"/>
              </a:spcAft>
            </a:pP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 of </a:t>
            </a:r>
            <a: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diaspora investment </a:t>
            </a:r>
            <a:br>
              <a:rPr lang="en-US"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(ex. </a:t>
            </a:r>
            <a:r>
              <a:rPr lang="en-US" sz="18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Heimerer</a:t>
            </a:r>
            <a:r>
              <a:rPr lang="en-US"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Medical College in Kosovo founded by a German-Kosovar)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B1670-39F3-046F-741E-D0AA5809C322}"/>
              </a:ext>
            </a:extLst>
          </p:cNvPr>
          <p:cNvSpPr txBox="1"/>
          <p:nvPr/>
        </p:nvSpPr>
        <p:spPr>
          <a:xfrm>
            <a:off x="1823288" y="6224556"/>
            <a:ext cx="8538056" cy="28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Acosta et al. (2025) “Global Skill Partnerships for Migration: Preparing Tomorrow’s Workers for Home and Abroad”. World Bank.</a:t>
            </a:r>
          </a:p>
        </p:txBody>
      </p:sp>
    </p:spTree>
    <p:extLst>
      <p:ext uri="{BB962C8B-B14F-4D97-AF65-F5344CB8AC3E}">
        <p14:creationId xmlns:p14="http://schemas.microsoft.com/office/powerpoint/2010/main" val="211729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A1F5-E86B-21DC-0A12-903212D1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96CCA2-D64E-DD33-2F6A-FE2030E8E99C}"/>
              </a:ext>
            </a:extLst>
          </p:cNvPr>
          <p:cNvSpPr/>
          <p:nvPr/>
        </p:nvSpPr>
        <p:spPr>
          <a:xfrm>
            <a:off x="682065" y="2809510"/>
            <a:ext cx="10910386" cy="1076787"/>
          </a:xfrm>
          <a:prstGeom prst="roundRect">
            <a:avLst>
              <a:gd name="adj" fmla="val 10000"/>
            </a:avLst>
          </a:prstGeom>
          <a:solidFill>
            <a:srgbClr val="87974E"/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097280"/>
            <a:r>
              <a:rPr lang="en-US" sz="2200" b="1" kern="1200">
                <a:latin typeface="Aptos" panose="020B0004020202020204" pitchFamily="34" charset="0"/>
              </a:rPr>
              <a:t>Align training with legal pathways and engage with Australian employers </a:t>
            </a:r>
            <a:r>
              <a:rPr lang="en-US" sz="2200" kern="1200">
                <a:latin typeface="Aptos" panose="020B0004020202020204" pitchFamily="34" charset="0"/>
              </a:rPr>
              <a:t>to increase graduate migration from &lt;1% in 2014 to 8% today</a:t>
            </a:r>
            <a:endParaRPr lang="en-US" sz="2200" b="1" kern="1200">
              <a:latin typeface="Aptos" panose="020B0004020202020204" pitchFamily="34" charset="0"/>
            </a:endParaRPr>
          </a:p>
        </p:txBody>
      </p:sp>
      <p:sp>
        <p:nvSpPr>
          <p:cNvPr id="80" name="Freeform 2">
            <a:extLst>
              <a:ext uri="{FF2B5EF4-FFF2-40B4-BE49-F238E27FC236}">
                <a16:creationId xmlns:a16="http://schemas.microsoft.com/office/drawing/2014/main" id="{7C1277E5-7C52-5723-E7BC-A8BE640C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F6C91E-12E9-17D5-475C-A1184095E037}"/>
              </a:ext>
            </a:extLst>
          </p:cNvPr>
          <p:cNvSpPr txBox="1"/>
          <p:nvPr/>
        </p:nvSpPr>
        <p:spPr>
          <a:xfrm>
            <a:off x="446567" y="357409"/>
            <a:ext cx="1029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Example: The Australia Pacific Training Coalition (APTC) learned important lessons over 20 years of implementation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AD291A-ED9A-BE80-A644-2C561D700A49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DC972E7-0A89-BBF8-3415-98E443DA0C9E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271DA06-8852-6CFE-56B7-F7CD51000C33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D2847A1-FABF-B5FA-44F4-63C647BD0F08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AED22F7-441A-53B3-FA11-BDB47B6D6BDE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42A0E8D-21A9-5E35-94EF-7DF8E499CC47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7C7527F-6B17-5DC4-D281-B0E6B015C4B0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83A91C0-46CB-598B-FC9A-193823901EB3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850823-166D-85BD-149F-780E72487D14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60A62C9-C7DC-B5E3-6F80-5EF02331DE50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A65D6E7-22B9-53DC-6E51-8556B59CC0F6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2AD34A9-A120-825F-C921-D74D04A0F4BB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A9DBCE8-6143-8999-8243-75C051F24899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1C11FB1-0AEA-6E1F-3BD9-930BF64822D8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982D8F3-C04A-CB82-246C-484C0121641B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FFEDB9D-A7E6-F8CF-DDE1-A527FEBFB4DB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599085C-D8FD-295E-B431-24ABAC25D121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C6FB5F7-1994-583B-D197-55957EF8C15E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4F544A5-7BD4-A48A-A755-0BC95DA81943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F8E5F8D-93C7-FCD7-C94A-0A78B0C0DD80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021467C-90CF-5726-7974-1B5F6211010F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BAB2461-631C-24E9-B6D9-77C910CB65A4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E9198DB-8154-2BFA-2964-B2026F4B4051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D88767B-DCE6-F3D8-253C-175F5BBCF1E2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5B2EEAB-6FCA-1F9F-5D5F-404EB42E14D2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8682B00-D176-3012-DE9C-1F0BCD198D75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226B74D-155D-BF2D-4154-D85399E47884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FDA711-027A-FD0C-971D-36C7FD577E40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177E364-0F3F-FBC5-8936-FD1A5E03EC0F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66DDF0E-E2F2-9F84-C336-C5F4EE643112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F72B751-7811-BFBD-D43E-BBEDD3B8C993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7180A6-C3BE-6437-602B-8D7A9830382A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30E9607-DEEB-F71E-CC84-E468881AFE41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4A0E871-0EE0-D32F-A2B6-6B3C24ADAB12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3F715B5-A4B2-1005-B8DA-6A1F2B5D6CBF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3193884-A3E3-5AE0-65F8-664D68D6FB87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574CF14-04AE-5A4A-BFFA-5FCF9F0C0839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13BC833F-20E9-1EBB-2475-3E7203B8A135}"/>
              </a:ext>
            </a:extLst>
          </p:cNvPr>
          <p:cNvSpPr/>
          <p:nvPr/>
        </p:nvSpPr>
        <p:spPr>
          <a:xfrm>
            <a:off x="918679" y="2979648"/>
            <a:ext cx="711364" cy="6849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ptos" panose="020B0004020202020204" pitchFamily="34" charset="0"/>
              </a:rPr>
              <a:t>1</a:t>
            </a:r>
            <a:endParaRPr lang="en-US" sz="240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5AD868-F378-E140-7B3D-E85828E52AC4}"/>
              </a:ext>
            </a:extLst>
          </p:cNvPr>
          <p:cNvSpPr/>
          <p:nvPr/>
        </p:nvSpPr>
        <p:spPr>
          <a:xfrm>
            <a:off x="659608" y="4066917"/>
            <a:ext cx="10910386" cy="1076787"/>
          </a:xfrm>
          <a:prstGeom prst="roundRect">
            <a:avLst>
              <a:gd name="adj" fmla="val 10000"/>
            </a:avLst>
          </a:prstGeom>
          <a:solidFill>
            <a:srgbClr val="5BB6C1"/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097280" lvl="0">
              <a:lnSpc>
                <a:spcPct val="100000"/>
              </a:lnSpc>
            </a:pPr>
            <a:r>
              <a:rPr lang="en-US" sz="2200" b="1" kern="1200">
                <a:solidFill>
                  <a:srgbClr val="000000"/>
                </a:solidFill>
                <a:latin typeface="Aptos" panose="020B0004020202020204" pitchFamily="34" charset="0"/>
              </a:rPr>
              <a:t>Move from “enclave model” to TVET strengthening </a:t>
            </a:r>
            <a:r>
              <a:rPr lang="en-US" sz="2200" kern="1200">
                <a:solidFill>
                  <a:srgbClr val="000000"/>
                </a:solidFill>
                <a:latin typeface="Aptos" panose="020B0004020202020204" pitchFamily="34" charset="0"/>
              </a:rPr>
              <a:t>through partnerships with local trainers, increasing cost-effectiveness and development impact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2E35F3-3C05-D6E6-25E4-E4CCA308EB5C}"/>
              </a:ext>
            </a:extLst>
          </p:cNvPr>
          <p:cNvSpPr/>
          <p:nvPr/>
        </p:nvSpPr>
        <p:spPr>
          <a:xfrm>
            <a:off x="896222" y="4219637"/>
            <a:ext cx="711364" cy="6849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5F94E11-4930-321C-F25C-1BABDBFA5E92}"/>
              </a:ext>
            </a:extLst>
          </p:cNvPr>
          <p:cNvSpPr/>
          <p:nvPr/>
        </p:nvSpPr>
        <p:spPr>
          <a:xfrm>
            <a:off x="659608" y="5359156"/>
            <a:ext cx="10910386" cy="107678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097280">
              <a:spcAft>
                <a:spcPts val="600"/>
              </a:spcAft>
            </a:pPr>
            <a:r>
              <a:rPr lang="en-US" sz="2200" b="1" kern="1200">
                <a:solidFill>
                  <a:srgbClr val="000000"/>
                </a:solidFill>
                <a:latin typeface="Aptos" panose="020B0004020202020204" pitchFamily="34" charset="0"/>
              </a:rPr>
              <a:t>Increase financial sustainability </a:t>
            </a:r>
            <a:r>
              <a:rPr lang="en-US" sz="2200" kern="1200">
                <a:solidFill>
                  <a:srgbClr val="000000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through </a:t>
            </a:r>
            <a:r>
              <a:rPr lang="en-US" sz="2200" b="1" kern="1200">
                <a:solidFill>
                  <a:srgbClr val="000000"/>
                </a:solidFill>
                <a:latin typeface="Aptos" panose="020B0004020202020204" pitchFamily="34" charset="0"/>
              </a:rPr>
              <a:t>economies of scale</a:t>
            </a:r>
            <a:r>
              <a:rPr lang="en-US" sz="2200" kern="120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sz="2200" b="1" kern="1200">
                <a:solidFill>
                  <a:srgbClr val="000000"/>
                </a:solidFill>
                <a:latin typeface="Aptos" panose="020B0004020202020204" pitchFamily="34" charset="0"/>
              </a:rPr>
              <a:t>employer contributions</a:t>
            </a:r>
            <a:r>
              <a:rPr lang="en-US" sz="2200" kern="1200">
                <a:solidFill>
                  <a:srgbClr val="000000"/>
                </a:solidFill>
                <a:latin typeface="Aptos" panose="020B0004020202020204" pitchFamily="34" charset="0"/>
              </a:rPr>
              <a:t>, and </a:t>
            </a:r>
            <a:r>
              <a:rPr lang="en-US" sz="2200" b="1" kern="1200">
                <a:solidFill>
                  <a:srgbClr val="000000"/>
                </a:solidFill>
                <a:latin typeface="Aptos" panose="020B0004020202020204" pitchFamily="34" charset="0"/>
              </a:rPr>
              <a:t>embedding in local training institutions </a:t>
            </a:r>
            <a:r>
              <a:rPr lang="en-US" sz="2200" kern="1200">
                <a:solidFill>
                  <a:srgbClr val="000000"/>
                </a:solidFill>
                <a:latin typeface="Aptos" panose="020B0004020202020204" pitchFamily="34" charset="0"/>
              </a:rPr>
              <a:t>to bring down the cost-per-graduate from &gt; AUD 25,000 in 2011 to around 15,000 in 2022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1F6B42-4E57-79CD-2080-ECDE81C66EF7}"/>
              </a:ext>
            </a:extLst>
          </p:cNvPr>
          <p:cNvSpPr/>
          <p:nvPr/>
        </p:nvSpPr>
        <p:spPr>
          <a:xfrm>
            <a:off x="896222" y="5511877"/>
            <a:ext cx="711364" cy="6849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ptos" panose="020B0004020202020204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DCAF6-C4DF-8975-0095-70236A923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558" y="1551000"/>
            <a:ext cx="2094136" cy="11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0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571B7-2224-6675-9239-3E1081113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16FC4A9C-5E40-DAC5-DF78-3B770A19F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EC3DEA-81C5-6AA8-FE9C-A87B087FAE42}"/>
              </a:ext>
            </a:extLst>
          </p:cNvPr>
          <p:cNvSpPr txBox="1"/>
          <p:nvPr/>
        </p:nvSpPr>
        <p:spPr>
          <a:xfrm>
            <a:off x="446567" y="357409"/>
            <a:ext cx="1029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These examples demonstrate the </a:t>
            </a:r>
            <a:r>
              <a:rPr lang="en-US" sz="2400" u="sng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building blocks for sustainability and scalability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4F4CBB-5B6B-02AE-5FB1-C4DDA243EE95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09699A2-F2C7-FB22-0F7D-6F49F41FDA6F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98960C-71B0-7343-AC5E-24927E313E97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9E90092-6427-9AFB-48C7-F6B07A893B0B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8CC5318-08AF-2918-ADCE-045D1F1C4304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9DEF7F2-6545-95C6-4C9D-1E5F6EDC6835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2BDFC3B-C6FA-C19C-355B-0ABEAE47400A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8A4F074-8017-A84E-389B-FC8231E90922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B769D48-A7DF-474D-2311-68175E452767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F85C3FB-E940-FA69-9DA5-67A6ED7601CE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B930979-0652-02C0-BFC4-1590F4C6FEC5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C916-E4F5-9B02-4D6E-37885751BE23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4657369-1B00-4D4D-1006-C98D993FC69A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8995BD9-1794-A9F3-50AD-010A15661414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6434D18-B92A-E244-B25A-6894194650F6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A847765-0884-C8C9-5EAD-CC65F9E1A7EA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1768590-4FE5-5C2D-3D58-C28D9B3E8116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467D3-5875-45A7-1DEE-4E478F856143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6E9C062-C52B-5991-73DF-D0F31E2E7D88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2F96170-6DF2-D305-2413-8C2585D9BF79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0B15A47-C1B5-F881-57B6-9D3AAF1CDA3D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40AB329-DAD2-46A4-79F8-CDD2FAB709FE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1773D2F-4587-607F-AFED-FB29FE982EA5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4AB0242-DDED-5EBE-8640-11EDACAFA48E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8B7DF11-4CB9-27B8-F6BE-EACDFF59E4A5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58AC07E-4581-C50F-5813-20A31DD67583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B0DC81E-A579-B5E2-40A1-8F19BF9FCF35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FA6EDD6-7442-6035-1B23-9ED2C0F15096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EAF63CA-0C15-9E2E-97FB-8E6282AD29DF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01AA9AA-E31A-2EC4-DF69-4D136BD363E5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8FEE0CE-B9D4-BB5C-2690-4087C2270718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342D05B-2788-7557-1137-9371466062E0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9401A5-2FAC-5E8D-1C69-C064B7FC0FC8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2618BC4-51D0-C0AB-F858-DF68E9A095BC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2768E38-257B-3360-F36B-CCE51400DA1B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94175DB-F90C-E1E7-C686-3CE71A50EEE1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6D57CC-A1C6-836E-9111-C466ADDBA574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9EC7AD-8A8A-05AF-8BD1-26ACA9B6C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112675"/>
              </p:ext>
            </p:extLst>
          </p:nvPr>
        </p:nvGraphicFramePr>
        <p:xfrm>
          <a:off x="-133350" y="2387600"/>
          <a:ext cx="1016635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D4F641-AE1F-0563-139B-2F4D5A525F4B}"/>
              </a:ext>
            </a:extLst>
          </p:cNvPr>
          <p:cNvSpPr/>
          <p:nvPr/>
        </p:nvSpPr>
        <p:spPr>
          <a:xfrm>
            <a:off x="8907782" y="1705985"/>
            <a:ext cx="2978703" cy="496918"/>
          </a:xfrm>
          <a:prstGeom prst="roundRect">
            <a:avLst/>
          </a:prstGeom>
          <a:solidFill>
            <a:srgbClr val="AFCACA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ptos" panose="020B0004020202020204" pitchFamily="34" charset="0"/>
              </a:rPr>
              <a:t>Role of MDBs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85E09F-44A9-3D70-CE6C-69EA51F66E3C}"/>
              </a:ext>
            </a:extLst>
          </p:cNvPr>
          <p:cNvSpPr/>
          <p:nvPr/>
        </p:nvSpPr>
        <p:spPr>
          <a:xfrm>
            <a:off x="8907781" y="2373390"/>
            <a:ext cx="2978703" cy="852410"/>
          </a:xfrm>
          <a:prstGeom prst="roundRect">
            <a:avLst/>
          </a:prstGeom>
          <a:solidFill>
            <a:srgbClr val="AFCACA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ptos" panose="020B0004020202020204" pitchFamily="34" charset="0"/>
              </a:rPr>
              <a:t>Convening power </a:t>
            </a: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</a:rPr>
              <a:t>to avoid coordination failures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36C3E7-58BC-FB04-1C74-FC89FD7D0673}"/>
              </a:ext>
            </a:extLst>
          </p:cNvPr>
          <p:cNvSpPr/>
          <p:nvPr/>
        </p:nvSpPr>
        <p:spPr>
          <a:xfrm>
            <a:off x="8907780" y="3451110"/>
            <a:ext cx="2978703" cy="852410"/>
          </a:xfrm>
          <a:prstGeom prst="roundRect">
            <a:avLst/>
          </a:prstGeom>
          <a:solidFill>
            <a:srgbClr val="AFCACA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ptos" panose="020B0004020202020204" pitchFamily="34" charset="0"/>
              </a:rPr>
              <a:t>Technical support </a:t>
            </a: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</a:rPr>
              <a:t>with GSP program design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7E1288-0F8F-C598-6791-68C997CAB738}"/>
              </a:ext>
            </a:extLst>
          </p:cNvPr>
          <p:cNvSpPr/>
          <p:nvPr/>
        </p:nvSpPr>
        <p:spPr>
          <a:xfrm>
            <a:off x="8907780" y="4530820"/>
            <a:ext cx="2978702" cy="852410"/>
          </a:xfrm>
          <a:prstGeom prst="roundRect">
            <a:avLst/>
          </a:prstGeom>
          <a:solidFill>
            <a:srgbClr val="AFCACA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ptos" panose="020B0004020202020204" pitchFamily="34" charset="0"/>
              </a:rPr>
              <a:t>Early-stage financing</a:t>
            </a: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</a:rPr>
              <a:t> to cover high fixed costs and demonstrate results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DB2003-941F-0750-5A54-093A0B831BE6}"/>
              </a:ext>
            </a:extLst>
          </p:cNvPr>
          <p:cNvSpPr/>
          <p:nvPr/>
        </p:nvSpPr>
        <p:spPr>
          <a:xfrm>
            <a:off x="8907780" y="5610530"/>
            <a:ext cx="2978702" cy="811399"/>
          </a:xfrm>
          <a:prstGeom prst="roundRect">
            <a:avLst/>
          </a:prstGeom>
          <a:solidFill>
            <a:srgbClr val="AFCACA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ptos" panose="020B0004020202020204" pitchFamily="34" charset="0"/>
              </a:rPr>
              <a:t>Support holistic system-building </a:t>
            </a:r>
            <a:r>
              <a:rPr lang="en-US" sz="1800">
                <a:solidFill>
                  <a:schemeClr val="tx1"/>
                </a:solidFill>
                <a:latin typeface="Aptos" panose="020B0004020202020204" pitchFamily="34" charset="0"/>
              </a:rPr>
              <a:t>and streamlining into national systems</a:t>
            </a:r>
            <a:endParaRPr lang="en-US" sz="1800" b="1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0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8C8C0-0245-3CDB-481A-7943E3E47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10B9F267-0179-97D7-6BD1-AD5A643B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977241-F884-39B9-174E-2E803C8B3668}"/>
              </a:ext>
            </a:extLst>
          </p:cNvPr>
          <p:cNvSpPr txBox="1"/>
          <p:nvPr/>
        </p:nvSpPr>
        <p:spPr>
          <a:xfrm>
            <a:off x="502557" y="555451"/>
            <a:ext cx="10416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Examples of WBG engagements on skills, worker mobility, and GSPs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FF88A1-6F57-00B4-43D1-FE97E1A79F1C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E1FAEF3-CBE2-9F13-772D-095E74708259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FFE0D5-F7F6-9793-84EE-14AA631ADB98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B6CF07F-A5DF-CFF2-4504-12F71EF7CE61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B780BC-72D5-A3B7-3D83-E7412DD9D504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33B012E-3228-E259-D324-D4EA72C473AE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950CAE6-6C9C-B992-ABF2-7B9D0726CC55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87BA31A-039C-CEE6-B4E5-D1ECFF13CF90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476651B-7F4E-4B8E-331C-7DDB7BB49ECC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4A72FDA-D48F-701A-8690-93BCCFB21607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AD6E28D-6AAC-4152-EE7C-1416BDED0F71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88115C0-F8B4-C5B1-E345-6A25C1955176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3FA2706-4684-8091-CAB8-F9FD809B2ECC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E17C5A-21CA-A0E2-B251-1DD786465500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B08BECC-99B0-EE2A-E05F-4AC285372B84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9F61015-2F90-9FEA-416B-21E2A0A45B09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965ECD1-227F-9075-1EFA-01AD7BAB125B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CA83638-6149-8DBA-D1CA-F41BBDDCAEAF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8B01767-FF64-9CB5-8F6F-09918BAE461D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21B45C4-5594-2BE2-E0E6-6483727ED13F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76E7EEC-5AFC-4D3C-C813-E41AB8512034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F4A8B9E-6B79-1E8F-D73D-BC4F7A603C3C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5804EDE-E7D7-9384-8282-B19E7C10F96B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086E961-E847-B648-69BA-4D525309D4C2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7E18256-ADD6-F305-A861-F3124DA0BE17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771DDB1-C01E-1FA2-C96E-597837192B1F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FDE3A19-EB11-9DC1-B9A4-570EBC1D3B6A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59DEA93-490A-AAFC-A44F-EA0643B67458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09B2A00-DF3D-7858-3FE8-60DFF587EC60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C73429F-3C07-8D3E-0DDF-D88030FEC778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37D568-4B7D-1554-BEEA-A89E498AC93B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EC6B64A-EE6D-2827-C361-4C03C2D6DD43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6668DFA-0F32-3A09-123C-10C42C05FFAF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42DAB7A-71B7-982C-C21D-6656FD6A69E5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5519945-D609-E33D-E1A3-37B8C76B822A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EA0E2F6-5858-89FB-9D8F-7FC6A3E9B5B7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0C2A2F-4AB8-60DC-224C-67E51D6CFCB7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D21DF1-7C82-C3D5-5C61-C29473421BC6}"/>
              </a:ext>
            </a:extLst>
          </p:cNvPr>
          <p:cNvSpPr/>
          <p:nvPr/>
        </p:nvSpPr>
        <p:spPr>
          <a:xfrm>
            <a:off x="1060932" y="3469543"/>
            <a:ext cx="1959834" cy="875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Colombia</a:t>
            </a:r>
            <a:r>
              <a:rPr lang="en-US" sz="1400">
                <a:solidFill>
                  <a:schemeClr val="bg1"/>
                </a:solidFill>
                <a:latin typeface="Aptos" panose="020B0004020202020204" pitchFamily="34" charset="0"/>
              </a:rPr>
              <a:t>,</a:t>
            </a:r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 Ecuador</a:t>
            </a:r>
            <a:r>
              <a:rPr lang="en-US" sz="1400">
                <a:solidFill>
                  <a:schemeClr val="bg1"/>
                </a:solidFill>
                <a:latin typeface="Aptos" panose="020B0004020202020204" pitchFamily="34" charset="0"/>
              </a:rPr>
              <a:t>, and the </a:t>
            </a:r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Dominican Republic </a:t>
            </a:r>
            <a:r>
              <a:rPr lang="en-US" sz="1400">
                <a:solidFill>
                  <a:schemeClr val="bg1"/>
                </a:solidFill>
                <a:latin typeface="Aptos" panose="020B0004020202020204" pitchFamily="34" charset="0"/>
              </a:rPr>
              <a:t>with Spain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CCEB1-D4AB-74B7-4D4C-7AC7B8287146}"/>
              </a:ext>
            </a:extLst>
          </p:cNvPr>
          <p:cNvSpPr/>
          <p:nvPr/>
        </p:nvSpPr>
        <p:spPr>
          <a:xfrm>
            <a:off x="3286580" y="3469543"/>
            <a:ext cx="1959834" cy="875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Tunisia </a:t>
            </a:r>
            <a:r>
              <a:rPr lang="en-US" sz="1400">
                <a:solidFill>
                  <a:schemeClr val="bg1"/>
                </a:solidFill>
                <a:latin typeface="Aptos" panose="020B0004020202020204" pitchFamily="34" charset="0"/>
              </a:rPr>
              <a:t>with Italy</a:t>
            </a:r>
          </a:p>
        </p:txBody>
      </p:sp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686260A9-B793-B1AD-F606-FB8467E6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3" y="2818011"/>
            <a:ext cx="4790216" cy="2243743"/>
          </a:xfrm>
          <a:prstGeom prst="rect">
            <a:avLst/>
          </a:prstGeom>
          <a:solidFill>
            <a:srgbClr val="6B7A81"/>
          </a:solidFill>
          <a:ln w="38100" cap="sq">
            <a:solidFill>
              <a:srgbClr val="76B5B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D6B767-8B3A-9130-DD59-0C80A1AF0F5E}"/>
              </a:ext>
            </a:extLst>
          </p:cNvPr>
          <p:cNvSpPr txBox="1"/>
          <p:nvPr/>
        </p:nvSpPr>
        <p:spPr>
          <a:xfrm>
            <a:off x="6494357" y="5128870"/>
            <a:ext cx="45807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>
                <a:latin typeface="Aptos" panose="020B0004020202020204" pitchFamily="34" charset="0"/>
              </a:rPr>
              <a:t>Source: </a:t>
            </a:r>
            <a:r>
              <a:rPr lang="en-US" sz="1100">
                <a:latin typeface="Aptos" panose="020B0004020202020204" pitchFamily="34" charset="0"/>
              </a:rPr>
              <a:t>World Bank Education Portfolio Database (2023 active projects)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E8EEF-E22E-A7C6-BD19-81616CC358AB}"/>
              </a:ext>
            </a:extLst>
          </p:cNvPr>
          <p:cNvSpPr/>
          <p:nvPr/>
        </p:nvSpPr>
        <p:spPr>
          <a:xfrm>
            <a:off x="6445251" y="5508396"/>
            <a:ext cx="2241550" cy="898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Leveraging </a:t>
            </a:r>
            <a:r>
              <a:rPr lang="en-US" b="1">
                <a:solidFill>
                  <a:schemeClr val="bg1"/>
                </a:solidFill>
                <a:latin typeface="Aptos" panose="020B0004020202020204" pitchFamily="34" charset="0"/>
              </a:rPr>
              <a:t>Kenya youth employment operation </a:t>
            </a:r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to support work pathways to Canada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01F579-F131-2A6E-D85E-0768207E3923}"/>
              </a:ext>
            </a:extLst>
          </p:cNvPr>
          <p:cNvSpPr/>
          <p:nvPr/>
        </p:nvSpPr>
        <p:spPr>
          <a:xfrm>
            <a:off x="8793141" y="5508396"/>
            <a:ext cx="2179659" cy="898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Leveraging</a:t>
            </a:r>
            <a:r>
              <a:rPr lang="en-US" b="1">
                <a:solidFill>
                  <a:schemeClr val="bg1"/>
                </a:solidFill>
                <a:latin typeface="Aptos" panose="020B0004020202020204" pitchFamily="34" charset="0"/>
              </a:rPr>
              <a:t> youth skills and TVET operation in Tonga </a:t>
            </a:r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to support overseas work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756BDD-F1FB-B96A-71CF-06782E248F69}"/>
              </a:ext>
            </a:extLst>
          </p:cNvPr>
          <p:cNvGrpSpPr/>
          <p:nvPr/>
        </p:nvGrpSpPr>
        <p:grpSpPr>
          <a:xfrm>
            <a:off x="1060933" y="2908299"/>
            <a:ext cx="4185482" cy="454757"/>
            <a:chOff x="0" y="816279"/>
            <a:chExt cx="3465634" cy="2079380"/>
          </a:xfrm>
          <a:noFill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D9B1CF-E7E6-0AAD-D723-7A0B4BFA735B}"/>
                </a:ext>
              </a:extLst>
            </p:cNvPr>
            <p:cNvSpPr/>
            <p:nvPr/>
          </p:nvSpPr>
          <p:spPr>
            <a:xfrm>
              <a:off x="0" y="816279"/>
              <a:ext cx="3465634" cy="2079380"/>
            </a:xfrm>
            <a:prstGeom prst="rect">
              <a:avLst/>
            </a:prstGeom>
            <a:grpFill/>
            <a:ln w="19050">
              <a:solidFill>
                <a:srgbClr val="00407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871577-EA03-FF88-D8A4-912D615BDA38}"/>
                </a:ext>
              </a:extLst>
            </p:cNvPr>
            <p:cNvSpPr txBox="1"/>
            <p:nvPr/>
          </p:nvSpPr>
          <p:spPr>
            <a:xfrm>
              <a:off x="0" y="816279"/>
              <a:ext cx="3465634" cy="2079380"/>
            </a:xfrm>
            <a:prstGeom prst="rect">
              <a:avLst/>
            </a:prstGeom>
            <a:grpFill/>
            <a:ln w="19050">
              <a:solidFill>
                <a:srgbClr val="00407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/>
              <a:r>
                <a:rPr lang="en-US" sz="1800" b="1">
                  <a:solidFill>
                    <a:srgbClr val="004072"/>
                  </a:solidFill>
                  <a:latin typeface="Aptos" panose="020B0004020202020204" pitchFamily="34" charset="0"/>
                </a:rPr>
                <a:t>on GSP coordination and design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AF6697-6D71-8858-6ADB-4E6461FFB67B}"/>
              </a:ext>
            </a:extLst>
          </p:cNvPr>
          <p:cNvSpPr txBox="1"/>
          <p:nvPr/>
        </p:nvSpPr>
        <p:spPr>
          <a:xfrm>
            <a:off x="1060932" y="4656790"/>
            <a:ext cx="4185482" cy="454757"/>
          </a:xfrm>
          <a:prstGeom prst="rect">
            <a:avLst/>
          </a:prstGeom>
          <a:noFill/>
          <a:ln w="19050">
            <a:solidFill>
              <a:srgbClr val="00407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/>
            <a:r>
              <a:rPr lang="en-US" sz="1800" b="1">
                <a:solidFill>
                  <a:srgbClr val="004072"/>
                </a:solidFill>
                <a:latin typeface="Aptos" panose="020B0004020202020204" pitchFamily="34" charset="0"/>
              </a:rPr>
              <a:t>on national labor mobility systems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F680B4-7775-E109-6007-70AD89B5D974}"/>
              </a:ext>
            </a:extLst>
          </p:cNvPr>
          <p:cNvSpPr/>
          <p:nvPr/>
        </p:nvSpPr>
        <p:spPr>
          <a:xfrm>
            <a:off x="1060932" y="5215793"/>
            <a:ext cx="1292752" cy="372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Philippines</a:t>
            </a:r>
            <a:endParaRPr lang="en-US" sz="1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B13188-DA7C-C837-8F1A-E3983ADEEA10}"/>
              </a:ext>
            </a:extLst>
          </p:cNvPr>
          <p:cNvSpPr/>
          <p:nvPr/>
        </p:nvSpPr>
        <p:spPr>
          <a:xfrm>
            <a:off x="2498781" y="5215793"/>
            <a:ext cx="1292752" cy="372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Colombia</a:t>
            </a:r>
            <a:endParaRPr lang="en-US" sz="1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2076A-02DC-512B-3A9C-2B2741DF7A45}"/>
              </a:ext>
            </a:extLst>
          </p:cNvPr>
          <p:cNvSpPr/>
          <p:nvPr/>
        </p:nvSpPr>
        <p:spPr>
          <a:xfrm>
            <a:off x="3945146" y="5215793"/>
            <a:ext cx="1292752" cy="372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PNG</a:t>
            </a:r>
            <a:endParaRPr lang="en-US" sz="1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ACFCF9-69CB-039A-7B8C-19AAB7AEC5FC}"/>
              </a:ext>
            </a:extLst>
          </p:cNvPr>
          <p:cNvSpPr/>
          <p:nvPr/>
        </p:nvSpPr>
        <p:spPr>
          <a:xfrm>
            <a:off x="1069448" y="5692043"/>
            <a:ext cx="1292752" cy="372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Bangladesh</a:t>
            </a:r>
            <a:endParaRPr lang="en-US" sz="1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CD41BE-2F04-FCE9-1B8F-F9F567CF37FA}"/>
              </a:ext>
            </a:extLst>
          </p:cNvPr>
          <p:cNvSpPr/>
          <p:nvPr/>
        </p:nvSpPr>
        <p:spPr>
          <a:xfrm>
            <a:off x="2507297" y="5692043"/>
            <a:ext cx="1292752" cy="372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Myanmar</a:t>
            </a:r>
            <a:endParaRPr lang="en-US" sz="1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6381E7-EC69-F585-21AC-961F25B327F5}"/>
              </a:ext>
            </a:extLst>
          </p:cNvPr>
          <p:cNvSpPr/>
          <p:nvPr/>
        </p:nvSpPr>
        <p:spPr>
          <a:xfrm>
            <a:off x="3953662" y="5692043"/>
            <a:ext cx="1292752" cy="372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ptos" panose="020B0004020202020204" pitchFamily="34" charset="0"/>
              </a:rPr>
              <a:t>Morocco</a:t>
            </a:r>
            <a:endParaRPr lang="en-US" sz="1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04F3B6-FDAF-97DD-E457-44903BDB5606}"/>
              </a:ext>
            </a:extLst>
          </p:cNvPr>
          <p:cNvSpPr txBox="1"/>
          <p:nvPr/>
        </p:nvSpPr>
        <p:spPr>
          <a:xfrm>
            <a:off x="3271829" y="6160354"/>
            <a:ext cx="22294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4072"/>
                </a:solidFill>
              </a:rPr>
              <a:t>and many more…</a:t>
            </a:r>
            <a:endParaRPr lang="en-US" sz="1400">
              <a:solidFill>
                <a:srgbClr val="004072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27C789A-9C08-44D6-E2C0-7EE11CE42EBF}"/>
              </a:ext>
            </a:extLst>
          </p:cNvPr>
          <p:cNvSpPr/>
          <p:nvPr/>
        </p:nvSpPr>
        <p:spPr>
          <a:xfrm>
            <a:off x="1072086" y="1743595"/>
            <a:ext cx="4185482" cy="852842"/>
          </a:xfrm>
          <a:prstGeom prst="roundRect">
            <a:avLst/>
          </a:prstGeom>
          <a:solidFill>
            <a:srgbClr val="AFCACA"/>
          </a:solidFill>
          <a:ln w="28575">
            <a:solidFill>
              <a:srgbClr val="0040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  <a:buNone/>
            </a:pPr>
            <a:r>
              <a:rPr lang="en-US" sz="1800" b="1">
                <a:solidFill>
                  <a:srgbClr val="004072"/>
                </a:solidFill>
                <a:latin typeface="Aptos" panose="020B0004020202020204" pitchFamily="34" charset="0"/>
              </a:rPr>
              <a:t>Technical assistance and convening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23BF4C0-6391-CC25-E560-09754595E625}"/>
              </a:ext>
            </a:extLst>
          </p:cNvPr>
          <p:cNvSpPr/>
          <p:nvPr/>
        </p:nvSpPr>
        <p:spPr>
          <a:xfrm>
            <a:off x="6229350" y="1737618"/>
            <a:ext cx="4845758" cy="852842"/>
          </a:xfrm>
          <a:prstGeom prst="roundRect">
            <a:avLst/>
          </a:prstGeom>
          <a:solidFill>
            <a:srgbClr val="AFCACA"/>
          </a:solidFill>
          <a:ln w="28575">
            <a:solidFill>
              <a:srgbClr val="0040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b="1">
                <a:solidFill>
                  <a:srgbClr val="004072"/>
                </a:solidFill>
                <a:latin typeface="Aptos" panose="020B0004020202020204" pitchFamily="34" charset="0"/>
              </a:rPr>
              <a:t>Leveraging operations on training, intermediation, and youth employment</a:t>
            </a:r>
          </a:p>
        </p:txBody>
      </p:sp>
    </p:spTree>
    <p:extLst>
      <p:ext uri="{BB962C8B-B14F-4D97-AF65-F5344CB8AC3E}">
        <p14:creationId xmlns:p14="http://schemas.microsoft.com/office/powerpoint/2010/main" val="102969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99E92-B8F1-9FF9-F6AB-EBFE49091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inus Sign 22">
            <a:extLst>
              <a:ext uri="{FF2B5EF4-FFF2-40B4-BE49-F238E27FC236}">
                <a16:creationId xmlns:a16="http://schemas.microsoft.com/office/drawing/2014/main" id="{5BFD697E-88F9-6CD6-B381-A173610EF3BE}"/>
              </a:ext>
            </a:extLst>
          </p:cNvPr>
          <p:cNvSpPr/>
          <p:nvPr/>
        </p:nvSpPr>
        <p:spPr>
          <a:xfrm>
            <a:off x="2503863" y="1337590"/>
            <a:ext cx="7184274" cy="52581"/>
          </a:xfrm>
          <a:prstGeom prst="mathMinus">
            <a:avLst/>
          </a:prstGeom>
          <a:solidFill>
            <a:srgbClr val="F2BE83"/>
          </a:solidFill>
          <a:ln>
            <a:solidFill>
              <a:srgbClr val="F2BE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F4139-787D-D2AC-00FB-8A5D9ACF3DD6}"/>
              </a:ext>
            </a:extLst>
          </p:cNvPr>
          <p:cNvSpPr txBox="1"/>
          <p:nvPr/>
        </p:nvSpPr>
        <p:spPr>
          <a:xfrm>
            <a:off x="3685366" y="110416"/>
            <a:ext cx="5283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856058"/>
                </a:solidFill>
              </a:rPr>
              <a:t>Suggested Reading</a:t>
            </a:r>
            <a:endParaRPr lang="en-US" sz="4000">
              <a:solidFill>
                <a:srgbClr val="CE644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37501-898F-4FBF-406E-402A0CD80BCF}"/>
              </a:ext>
            </a:extLst>
          </p:cNvPr>
          <p:cNvSpPr txBox="1"/>
          <p:nvPr/>
        </p:nvSpPr>
        <p:spPr>
          <a:xfrm>
            <a:off x="3326325" y="886820"/>
            <a:ext cx="566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https://www.worldbank.org/en/topic/migration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A1B96-8E6D-3591-7715-F4658AFF7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20" y="1539569"/>
            <a:ext cx="3844160" cy="4983564"/>
          </a:xfrm>
          <a:prstGeom prst="rect">
            <a:avLst/>
          </a:prstGeom>
        </p:spPr>
      </p:pic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6EA461C-B5B4-A1E5-9601-49A792432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746" y="2915960"/>
            <a:ext cx="2230782" cy="22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1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88741-94BC-3D58-4B87-9BDDC44F0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2AEEAF3A-DC42-6E30-1062-D228A7007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6B644E-AB2E-305E-58D6-9E3E169C7511}"/>
              </a:ext>
            </a:extLst>
          </p:cNvPr>
          <p:cNvSpPr txBox="1"/>
          <p:nvPr/>
        </p:nvSpPr>
        <p:spPr>
          <a:xfrm>
            <a:off x="446567" y="335638"/>
            <a:ext cx="10295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demographic dividend presents a great challenge, but also a great opportunity for L/MICs</a:t>
            </a:r>
          </a:p>
          <a:p>
            <a:pPr>
              <a:buClrTx/>
              <a:defRPr/>
            </a:pPr>
            <a:endParaRPr lang="en-US" sz="2400" kern="1200">
              <a:ln>
                <a:solidFill>
                  <a:srgbClr val="42D9C8"/>
                </a:solidFill>
              </a:ln>
              <a:solidFill>
                <a:srgbClr val="42D9C8"/>
              </a:solidFill>
              <a:latin typeface="Kermit Semibold" panose="020F0502020204030204" pitchFamily="34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604049-1B97-CE68-189F-632F6A6B58D9}"/>
              </a:ext>
            </a:extLst>
          </p:cNvPr>
          <p:cNvCxnSpPr>
            <a:cxnSpLocks/>
          </p:cNvCxnSpPr>
          <p:nvPr/>
        </p:nvCxnSpPr>
        <p:spPr>
          <a:xfrm flipH="1">
            <a:off x="80" y="1467296"/>
            <a:ext cx="121919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9A2845-60B0-BF58-BFBF-CA989CD457DF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8D98B6-0D1E-B7E3-F162-05836B779DB2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843A143-683C-7245-7E8F-83A3451E31DD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779599F-A0EE-AEA2-4036-C454A75B4FFC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4911EEE-2837-989F-5EA7-2F068833489B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D4DEDF3-51A5-9CA5-E1EA-476CB12F86CD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33C27C-40CC-B7AB-A29D-2BAFC475B700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3C794B9-F44B-0967-1866-E1DA9887D98D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8B31258-DDC1-9B3E-438A-B8AE2C9A62EC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41385E3-9457-716A-D7E9-0BBE19B70243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8B336AE-D687-BF90-39B0-4865F59B021B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802AE10-8BB6-3676-7075-FAE04047CFD6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A8567BF-A828-4BE3-F3F5-0588C8D9B171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6F1A3B7-2F62-813F-B8DD-2B317B59B740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AA04B35-026E-6AB8-F1E6-F99B43AA445F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A4DD061-70FD-5380-C0C3-AC7E914ABB06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F78C653-01CF-87E3-4AF2-37DD9A1D0650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C4CB95A-2A37-0DA8-8442-FCA422CCD04D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1A7CBCA-6832-82F3-8167-A348A3DE86BC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7A13B85-9DD2-0636-1690-45CBA4B85CFA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B59D330-5C29-57F0-F796-8E3EC22BFE4D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9DFB396-78DA-9DFC-466B-6BBDF9B32ED2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5429870-0081-4E19-01FB-66C0CAC7D251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AA14F5-8C36-BE18-8881-5FA3DA6F41DE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E6533A4-02A8-9FB3-8028-5A8B88DDD6F0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E51D5A8-2C9B-20B8-077F-4F99DF2B2B15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F03D7CA-19A6-6A0D-ED9C-B270173B83CE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3B3B4C7-C84C-2D0A-34F6-A792AD9651F1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4231968-9AB9-E781-A94E-A1AFB8A1152F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68D05AF-0F0F-C934-01F9-335A13EB8FD4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861CDEB-DBE7-9442-09B0-D881D24DB6C8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AA8B415-7CE8-73B7-B41B-A6D48CABFB00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3E5F85E-DB0E-B0B2-C4BE-66DE6394951A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EC8DC45-4D92-D410-205D-FBCD93FDBD89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838410F-A52B-5CAA-B763-04715B0B37E6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26697A4-1E97-C7E0-ABD1-9D64FF7E1FF1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5F99CA9-196D-5280-6598-4C4CFED336A4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B7178B-59EC-7704-2008-206164776500}"/>
              </a:ext>
            </a:extLst>
          </p:cNvPr>
          <p:cNvSpPr txBox="1"/>
          <p:nvPr/>
        </p:nvSpPr>
        <p:spPr>
          <a:xfrm>
            <a:off x="4662935" y="6222167"/>
            <a:ext cx="6527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/>
              <a:t>Source: </a:t>
            </a:r>
            <a:r>
              <a:rPr lang="en-US" sz="1200"/>
              <a:t>Authors’ calculations based on the UN Population Division median variant projections (no migration scenario) and labor force participation rates from ILO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AB809-634C-5724-AB81-9F74A3F2677B}"/>
              </a:ext>
            </a:extLst>
          </p:cNvPr>
          <p:cNvSpPr txBox="1"/>
          <p:nvPr/>
        </p:nvSpPr>
        <p:spPr>
          <a:xfrm>
            <a:off x="4662935" y="1614894"/>
            <a:ext cx="6175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Labor force (millions) needed to maintain 2.5 workers per elder (65+) by 2050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160FB-2F96-355A-3C7E-4C44019D095D}"/>
              </a:ext>
            </a:extLst>
          </p:cNvPr>
          <p:cNvSpPr txBox="1"/>
          <p:nvPr/>
        </p:nvSpPr>
        <p:spPr>
          <a:xfrm>
            <a:off x="517306" y="2192152"/>
            <a:ext cx="3107890" cy="360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US" sz="2000" kern="12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By 2050, HICs/UMICs will need to grow their labor force by over 700 million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US" sz="2000" kern="12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A </a:t>
            </a:r>
            <a:r>
              <a:rPr lang="en-US" sz="2000" b="1" kern="12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combination of policies </a:t>
            </a:r>
            <a:r>
              <a:rPr lang="en-US" sz="2000" kern="12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will be needed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US" sz="2000" kern="12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Meanwhile, LICs/LMICs can lose up to 600 million before facing labor shortages, </a:t>
            </a:r>
            <a:r>
              <a:rPr lang="en-US" sz="2000" b="1" kern="12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but they lack needed education &amp; skills</a:t>
            </a:r>
          </a:p>
        </p:txBody>
      </p:sp>
      <p:pic>
        <p:nvPicPr>
          <p:cNvPr id="6" name="Picture 5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AD5C5197-899A-3C35-478C-B072A9CCB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196" y="2291268"/>
            <a:ext cx="8294914" cy="39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989EF-FD23-FEB7-945A-773C6818B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2C8302FA-3651-4F97-79E0-8ABE1836E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76" y="2286335"/>
            <a:ext cx="6713804" cy="40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Freeform 2">
            <a:extLst>
              <a:ext uri="{FF2B5EF4-FFF2-40B4-BE49-F238E27FC236}">
                <a16:creationId xmlns:a16="http://schemas.microsoft.com/office/drawing/2014/main" id="{F9164379-46FD-69E3-EE13-E4F2E2FC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61A2EF-71F1-1958-0400-AF0F21297758}"/>
              </a:ext>
            </a:extLst>
          </p:cNvPr>
          <p:cNvSpPr txBox="1"/>
          <p:nvPr/>
        </p:nvSpPr>
        <p:spPr>
          <a:xfrm>
            <a:off x="446567" y="335638"/>
            <a:ext cx="1029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400" kern="1200" dirty="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demographic imbalance is strong across Abu Dhabi Dialogue member countries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E634C7-F23E-D1F8-46AD-702C703F4475}"/>
              </a:ext>
            </a:extLst>
          </p:cNvPr>
          <p:cNvCxnSpPr>
            <a:cxnSpLocks/>
          </p:cNvCxnSpPr>
          <p:nvPr/>
        </p:nvCxnSpPr>
        <p:spPr>
          <a:xfrm flipH="1">
            <a:off x="80" y="1467296"/>
            <a:ext cx="121919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4C9E21-0339-B14B-B4CD-FB2AB61923F0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C699DEC-40AD-821F-73DF-D208D43E5045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95269F-5BDE-0D22-2553-2829E229E4D4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E2CC5BD-6B6A-A824-DC60-9FC98A95DBAA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17DA4EE-1AB6-6B03-1CCA-B5912A6D8F23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B27C88-0FED-0ED7-418E-B921419815D9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058FA6-48D5-6404-F341-9F681FBFC0AB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6BADDBE-1CF9-43C3-BAAC-B5F94523828E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CBCC339-2C9A-6E5B-9DD0-F39A29A77292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B8C9C88-5FA5-51A9-D8D3-033A55DCDAE3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9EA3ED8-61A3-8674-B8E5-62CF21749A1C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59D6A0D-865A-C9E1-C42F-85274BA95BFD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BB61C14-9291-19B0-D162-25AF76C5EAC6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D6DD24-EB00-512B-BD75-CF9930B78604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0F64397-C4D1-8106-9482-43BC58226979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FD2BE01-187D-2D49-D55E-4FA6869BFD31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76B8B75-B8B1-CDF7-AFF3-FB72224F8FE9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CE81E55-728E-DAF9-BC8B-81971266A8DF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450E751-20C5-275D-2731-684390AD8CD7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56AD3B6-6DC2-55C7-1E60-0A4DDACFB1FE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CF48D73-2F63-EB01-D686-83ADACA10FE1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194C9B2-7D11-4A94-52CD-2A176A27F61B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703D92A-CE12-F575-A63C-185BB5EEE98F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D1FBFEB-A7AF-5581-C44C-0ED09624B2BC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2862F3E-3823-1862-78C2-AC5ED059E20E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8C41595-4172-791B-99B3-0E766636ED11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40406A6-0B89-3B63-AD93-C68661B56B02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C065879-D8A3-B575-ED9A-20C6D7891BB9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279FD8A-C6D0-E13C-FBBB-28684C946B37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D6371F3-3BDA-34C8-F692-F7E7CB77D542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1DD8B98-5F27-FC96-9B9C-FACA203C5EBF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9EC4A22-D168-51A3-7A23-960764DE4560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8D086B-C23B-4E1D-FBA7-FCB7959008A3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2DC25DF-0482-E2BF-1E4F-A56CF6231E88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287D14A-12C2-E6B0-9FDE-6C8EEF279905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F9D40B3-EE8A-AF75-DF5F-258AA9300A00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96B7AE-F15F-D9A6-64C0-8F35EBB349C8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8EF065-CEC7-5889-D178-D5FCC48AB9DA}"/>
              </a:ext>
            </a:extLst>
          </p:cNvPr>
          <p:cNvSpPr txBox="1"/>
          <p:nvPr/>
        </p:nvSpPr>
        <p:spPr>
          <a:xfrm>
            <a:off x="1484306" y="1597172"/>
            <a:ext cx="6175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Labor force (millions) needed to maintain 2.5 workers per elder (65+) by 2050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2E2E7-0AAC-3287-8132-D3D1524F5120}"/>
              </a:ext>
            </a:extLst>
          </p:cNvPr>
          <p:cNvSpPr txBox="1"/>
          <p:nvPr/>
        </p:nvSpPr>
        <p:spPr>
          <a:xfrm>
            <a:off x="1549620" y="6291529"/>
            <a:ext cx="6527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/>
              <a:t>Source: </a:t>
            </a:r>
            <a:r>
              <a:rPr lang="en-US" sz="1200"/>
              <a:t>Authors’ calculations based on the UN Population Division median variant projections (no migration scenario) and labor force participation rates from ILO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C56F0-82CB-3080-0F58-5EBEF5139E92}"/>
              </a:ext>
            </a:extLst>
          </p:cNvPr>
          <p:cNvSpPr txBox="1"/>
          <p:nvPr/>
        </p:nvSpPr>
        <p:spPr>
          <a:xfrm>
            <a:off x="8404374" y="2107311"/>
            <a:ext cx="3204281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US" sz="2000" kern="12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Large surpluses in traditional origin countries on scale of 15-25 million (46 million in Pakistan)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5A0CB-8B46-D98E-733B-A178D878BD75}"/>
              </a:ext>
            </a:extLst>
          </p:cNvPr>
          <p:cNvSpPr txBox="1"/>
          <p:nvPr/>
        </p:nvSpPr>
        <p:spPr>
          <a:xfrm>
            <a:off x="8450477" y="3547153"/>
            <a:ext cx="3204281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US" sz="2000" kern="12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India, Vietnam, and Sri Lanka have aging on the horizon, with below-replacement fertility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F92A3-B634-6947-7C3B-94CD19BD03BE}"/>
              </a:ext>
            </a:extLst>
          </p:cNvPr>
          <p:cNvSpPr txBox="1"/>
          <p:nvPr/>
        </p:nvSpPr>
        <p:spPr>
          <a:xfrm>
            <a:off x="8450477" y="4986995"/>
            <a:ext cx="3204281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US" sz="2000" kern="12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Large and persistent need for workers in Thailand and GCC countries</a:t>
            </a:r>
          </a:p>
        </p:txBody>
      </p:sp>
    </p:spTree>
    <p:extLst>
      <p:ext uri="{BB962C8B-B14F-4D97-AF65-F5344CB8AC3E}">
        <p14:creationId xmlns:p14="http://schemas.microsoft.com/office/powerpoint/2010/main" val="70098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65817-8E5B-BC77-70F6-FA7603CF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367C0548-FBB3-E9A2-8BDB-17443E96E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5E9F5E-68A2-3B58-9A45-935CC7B06C71}"/>
              </a:ext>
            </a:extLst>
          </p:cNvPr>
          <p:cNvSpPr txBox="1"/>
          <p:nvPr/>
        </p:nvSpPr>
        <p:spPr>
          <a:xfrm>
            <a:off x="446566" y="335638"/>
            <a:ext cx="10562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Shortages are especially prevalent in </a:t>
            </a:r>
            <a:r>
              <a:rPr lang="en-US" sz="2400" u="sng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mid-skill occupations</a:t>
            </a: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across many sectors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670971-B519-339B-1E4A-3101EE8D2F72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71F65A-11B1-490D-4E83-D50FE6C0610A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DE1C01B-80C9-9B80-5AE7-C412DDBAE6B0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BD3E0BA-0E1E-D513-8FF8-3FE8D43494C5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B7F49C4-481C-30BA-B202-C2C3B309D798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694CEDB-3633-D78D-1CAD-2E65AB13D87F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3F92218-7ACD-FFB4-D705-8A19754A3B4F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7045CF8-32BD-9DB8-CF4C-EEFCCF26976F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5120C46-9F95-CFEB-D904-A93953AA5663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9F3C14-E330-D26B-9D57-C1934D7B2181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D436926-A273-D437-0024-6E8FC1E2A81E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6FA58C-8F22-1C58-B32E-A22797EDB203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819ADD3-B632-2B22-4F30-581E4C0E8F97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E5FDA98-CF17-204E-6BB5-5DD9937673DF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F8D922F-B926-125F-9D11-96586857FD44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EF26251-0DB4-3704-BC6A-EDACC82B45F4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116CFBE-2B46-FA91-991B-0874249BAD03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B2CFC04-0CFC-877A-99DD-FFF3862BFB11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757ADA7-ECD4-CB16-02B9-4858D5F76FE1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3DB56F6-7618-C4EC-6B09-57DE53845C43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A186A3-6A46-D82F-FB52-F4E5F6CC3893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AF6F70F-8B68-BC5D-715C-BF3B6420C240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11E3A31-D97C-D81B-C385-24C624B345DF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0D6C382-C63A-5A88-675F-BF438E01479E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94B355D-E8FD-B0FA-38A5-74D88D97B848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A633A-F474-018C-E817-7A18D4605E1F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DAEBAC6-D40D-A5E7-9C0B-18D54B8B69B2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555A65E-CAB0-DD90-2346-88E768053E5C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0407228-220D-9004-F30F-166DD7DC4E91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F99F3C5-55EC-628E-49B9-4033D802CE98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75BEDFE-72CA-8526-52AB-BD1594431A6A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39BEF0E-08E5-59A3-33AA-7BBA01CFB53D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36FB89C-0025-0D7A-8AB8-F910DB9C119C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8575C09-A46C-CD84-FC3E-9C6963D0226B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C212D4E-19B1-44E5-DB16-AFF6DDBB76D0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68229A-ECB6-C897-421D-C66B3629DA08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FC06769-06A7-B1B5-8D68-A910E81C6584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1B301270-5890-A843-72EA-CB27E7514794}"/>
              </a:ext>
            </a:extLst>
          </p:cNvPr>
          <p:cNvSpPr/>
          <p:nvPr/>
        </p:nvSpPr>
        <p:spPr>
          <a:xfrm>
            <a:off x="3123971" y="3914773"/>
            <a:ext cx="1847246" cy="1847246"/>
          </a:xfrm>
          <a:custGeom>
            <a:avLst/>
            <a:gdLst/>
            <a:ahLst/>
            <a:cxnLst/>
            <a:rect l="l" t="t" r="r" b="b"/>
            <a:pathLst>
              <a:path w="2770869" h="2770869">
                <a:moveTo>
                  <a:pt x="0" y="0"/>
                </a:moveTo>
                <a:lnTo>
                  <a:pt x="2770869" y="0"/>
                </a:lnTo>
                <a:lnTo>
                  <a:pt x="2770869" y="2770869"/>
                </a:lnTo>
                <a:lnTo>
                  <a:pt x="0" y="2770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93E9968-A5C8-9540-B289-DC0046C30D3A}"/>
              </a:ext>
            </a:extLst>
          </p:cNvPr>
          <p:cNvGrpSpPr/>
          <p:nvPr/>
        </p:nvGrpSpPr>
        <p:grpSpPr>
          <a:xfrm>
            <a:off x="2086872" y="3386566"/>
            <a:ext cx="1730597" cy="433067"/>
            <a:chOff x="0" y="0"/>
            <a:chExt cx="1624031" cy="4064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3F04A7-9A0C-ADAD-FAB8-AB97B812BB7D}"/>
                </a:ext>
              </a:extLst>
            </p:cNvPr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76C8F"/>
            </a:solidFill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D859A2-10AA-786C-3688-AA02CBA68558}"/>
                </a:ext>
              </a:extLst>
            </p:cNvPr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8A148D-BD50-D707-1709-C67EF8D3C349}"/>
              </a:ext>
            </a:extLst>
          </p:cNvPr>
          <p:cNvGrpSpPr/>
          <p:nvPr/>
        </p:nvGrpSpPr>
        <p:grpSpPr>
          <a:xfrm>
            <a:off x="2276191" y="1826409"/>
            <a:ext cx="1351961" cy="1351961"/>
            <a:chOff x="0" y="0"/>
            <a:chExt cx="812800" cy="8128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664D30-8110-564E-70E3-ADA67CAED4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6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50D093-D036-22F9-7F01-12689C6D450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6C0A13-EC01-EDBC-1557-179947AA41CA}"/>
              </a:ext>
            </a:extLst>
          </p:cNvPr>
          <p:cNvGrpSpPr/>
          <p:nvPr/>
        </p:nvGrpSpPr>
        <p:grpSpPr>
          <a:xfrm>
            <a:off x="3182296" y="5710777"/>
            <a:ext cx="1730597" cy="433067"/>
            <a:chOff x="0" y="0"/>
            <a:chExt cx="1624031" cy="4064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2B9D6E-AFB8-CBCB-2975-C1D6366482E6}"/>
                </a:ext>
              </a:extLst>
            </p:cNvPr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0C8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027BE6-7188-BAE4-54AD-58237639849F}"/>
                </a:ext>
              </a:extLst>
            </p:cNvPr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06FDEB-D750-B883-E2E7-DEF7256D7816}"/>
              </a:ext>
            </a:extLst>
          </p:cNvPr>
          <p:cNvGrpSpPr/>
          <p:nvPr/>
        </p:nvGrpSpPr>
        <p:grpSpPr>
          <a:xfrm>
            <a:off x="3371614" y="4162416"/>
            <a:ext cx="1351961" cy="1351961"/>
            <a:chOff x="0" y="0"/>
            <a:chExt cx="812800" cy="8128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EAEBB5C-59EE-22A8-72C6-7B5AD1E46A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0C8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F2353E-58D2-0602-DE58-F82B43476090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AB0E16-0F11-BE91-D3CD-FDE008F49054}"/>
              </a:ext>
            </a:extLst>
          </p:cNvPr>
          <p:cNvGrpSpPr/>
          <p:nvPr/>
        </p:nvGrpSpPr>
        <p:grpSpPr>
          <a:xfrm>
            <a:off x="4440955" y="3394600"/>
            <a:ext cx="1730597" cy="451526"/>
            <a:chOff x="0" y="0"/>
            <a:chExt cx="1624031" cy="406400"/>
          </a:xfrm>
          <a:solidFill>
            <a:srgbClr val="856058"/>
          </a:solidFill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D58468B-628A-1BB9-F5A8-870DE61DE03C}"/>
                </a:ext>
              </a:extLst>
            </p:cNvPr>
            <p:cNvSpPr/>
            <p:nvPr/>
          </p:nvSpPr>
          <p:spPr>
            <a:xfrm>
              <a:off x="0" y="0"/>
              <a:ext cx="1624031" cy="406400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4E0936-125C-82BE-801A-9AF6BA7C3184}"/>
                </a:ext>
              </a:extLst>
            </p:cNvPr>
            <p:cNvSpPr txBox="1"/>
            <p:nvPr/>
          </p:nvSpPr>
          <p:spPr>
            <a:xfrm>
              <a:off x="0" y="-57150"/>
              <a:ext cx="1624031" cy="463550"/>
            </a:xfrm>
            <a:prstGeom prst="roundRect">
              <a:avLst/>
            </a:prstGeom>
            <a:grpFill/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92D2A4-724E-3895-DB44-D2E4FE4C3695}"/>
              </a:ext>
            </a:extLst>
          </p:cNvPr>
          <p:cNvGrpSpPr/>
          <p:nvPr/>
        </p:nvGrpSpPr>
        <p:grpSpPr>
          <a:xfrm>
            <a:off x="4583285" y="1796058"/>
            <a:ext cx="1351961" cy="1351961"/>
            <a:chOff x="5897" y="5000"/>
            <a:chExt cx="812800" cy="81280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8061A0C-5E10-4DF2-7704-D6489DD5FE36}"/>
                </a:ext>
              </a:extLst>
            </p:cNvPr>
            <p:cNvSpPr/>
            <p:nvPr/>
          </p:nvSpPr>
          <p:spPr>
            <a:xfrm>
              <a:off x="5897" y="500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60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7BE971-C5C9-9348-A752-91371B0A916E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00294B-C266-BF87-F8B6-E654B137367E}"/>
              </a:ext>
            </a:extLst>
          </p:cNvPr>
          <p:cNvGrpSpPr/>
          <p:nvPr/>
        </p:nvGrpSpPr>
        <p:grpSpPr>
          <a:xfrm>
            <a:off x="8885634" y="3377155"/>
            <a:ext cx="1730597" cy="433067"/>
            <a:chOff x="0" y="0"/>
            <a:chExt cx="1624031" cy="406400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EEA708D-58C7-94A0-94E8-01F410084303}"/>
                </a:ext>
              </a:extLst>
            </p:cNvPr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76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6319A6-00BF-60AD-70F2-48EE0033D46C}"/>
                </a:ext>
              </a:extLst>
            </p:cNvPr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8499A0-275C-1EEE-7459-950AB247DC74}"/>
              </a:ext>
            </a:extLst>
          </p:cNvPr>
          <p:cNvGrpSpPr/>
          <p:nvPr/>
        </p:nvGrpSpPr>
        <p:grpSpPr>
          <a:xfrm>
            <a:off x="9098625" y="1805471"/>
            <a:ext cx="1351961" cy="1351961"/>
            <a:chOff x="0" y="0"/>
            <a:chExt cx="812800" cy="812800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76D052B-C77C-C4D3-AF2F-8A23A183A5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6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4FE168-2A30-6937-5DA9-80F75F4AF0D3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41ED08BB-7FD8-4A27-AA85-97327616FB81}"/>
              </a:ext>
            </a:extLst>
          </p:cNvPr>
          <p:cNvSpPr/>
          <p:nvPr/>
        </p:nvSpPr>
        <p:spPr>
          <a:xfrm>
            <a:off x="7835920" y="3900106"/>
            <a:ext cx="1847246" cy="1847246"/>
          </a:xfrm>
          <a:custGeom>
            <a:avLst/>
            <a:gdLst/>
            <a:ahLst/>
            <a:cxnLst/>
            <a:rect l="l" t="t" r="r" b="b"/>
            <a:pathLst>
              <a:path w="2770869" h="2770869">
                <a:moveTo>
                  <a:pt x="0" y="0"/>
                </a:moveTo>
                <a:lnTo>
                  <a:pt x="2770869" y="0"/>
                </a:lnTo>
                <a:lnTo>
                  <a:pt x="2770869" y="2770869"/>
                </a:lnTo>
                <a:lnTo>
                  <a:pt x="0" y="2770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5">
            <a:extLst>
              <a:ext uri="{FF2B5EF4-FFF2-40B4-BE49-F238E27FC236}">
                <a16:creationId xmlns:a16="http://schemas.microsoft.com/office/drawing/2014/main" id="{4E3E4BC1-A84C-E297-D248-43B27FF41ABE}"/>
              </a:ext>
            </a:extLst>
          </p:cNvPr>
          <p:cNvGrpSpPr/>
          <p:nvPr/>
        </p:nvGrpSpPr>
        <p:grpSpPr>
          <a:xfrm>
            <a:off x="7996786" y="4166417"/>
            <a:ext cx="1351961" cy="1351961"/>
            <a:chOff x="0" y="0"/>
            <a:chExt cx="812800" cy="812800"/>
          </a:xfrm>
          <a:solidFill>
            <a:srgbClr val="856058"/>
          </a:solidFill>
        </p:grpSpPr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8576D8BB-A872-AA50-EECA-6504320D7A4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64364B14-C3CA-8622-D01F-BA199AB9F5BE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36" name="Group 38">
            <a:extLst>
              <a:ext uri="{FF2B5EF4-FFF2-40B4-BE49-F238E27FC236}">
                <a16:creationId xmlns:a16="http://schemas.microsoft.com/office/drawing/2014/main" id="{CBBF9690-431C-381C-5308-722104BF890B}"/>
              </a:ext>
            </a:extLst>
          </p:cNvPr>
          <p:cNvGrpSpPr/>
          <p:nvPr/>
        </p:nvGrpSpPr>
        <p:grpSpPr>
          <a:xfrm>
            <a:off x="6668866" y="3390140"/>
            <a:ext cx="1730597" cy="433067"/>
            <a:chOff x="0" y="0"/>
            <a:chExt cx="1624031" cy="406400"/>
          </a:xfrm>
        </p:grpSpPr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3EAF4615-EBAD-2207-4B76-AAE5FDB4343F}"/>
                </a:ext>
              </a:extLst>
            </p:cNvPr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0C890"/>
            </a:solidFill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" name="TextBox 40">
              <a:extLst>
                <a:ext uri="{FF2B5EF4-FFF2-40B4-BE49-F238E27FC236}">
                  <a16:creationId xmlns:a16="http://schemas.microsoft.com/office/drawing/2014/main" id="{CF824F15-44CD-792C-2221-C2E0007AACC2}"/>
                </a:ext>
              </a:extLst>
            </p:cNvPr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39" name="Group 41">
            <a:extLst>
              <a:ext uri="{FF2B5EF4-FFF2-40B4-BE49-F238E27FC236}">
                <a16:creationId xmlns:a16="http://schemas.microsoft.com/office/drawing/2014/main" id="{FFD6CB79-6106-D2CF-1778-74788CD05024}"/>
              </a:ext>
            </a:extLst>
          </p:cNvPr>
          <p:cNvGrpSpPr/>
          <p:nvPr/>
        </p:nvGrpSpPr>
        <p:grpSpPr>
          <a:xfrm>
            <a:off x="6858184" y="1796059"/>
            <a:ext cx="1351961" cy="1351961"/>
            <a:chOff x="0" y="0"/>
            <a:chExt cx="812800" cy="812800"/>
          </a:xfrm>
        </p:grpSpPr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440C48B2-3FFD-B817-7AEC-59707AE4114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0C8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3">
              <a:extLst>
                <a:ext uri="{FF2B5EF4-FFF2-40B4-BE49-F238E27FC236}">
                  <a16:creationId xmlns:a16="http://schemas.microsoft.com/office/drawing/2014/main" id="{1893506C-CEBF-7F64-63C5-B4ED2F1BC655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81" name="Group 44">
            <a:extLst>
              <a:ext uri="{FF2B5EF4-FFF2-40B4-BE49-F238E27FC236}">
                <a16:creationId xmlns:a16="http://schemas.microsoft.com/office/drawing/2014/main" id="{B201BDAC-5CE2-F333-B9F0-96DD9A27BD02}"/>
              </a:ext>
            </a:extLst>
          </p:cNvPr>
          <p:cNvGrpSpPr/>
          <p:nvPr/>
        </p:nvGrpSpPr>
        <p:grpSpPr>
          <a:xfrm>
            <a:off x="5580033" y="5719508"/>
            <a:ext cx="1730597" cy="433067"/>
            <a:chOff x="0" y="0"/>
            <a:chExt cx="1624031" cy="406400"/>
          </a:xfrm>
        </p:grpSpPr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id="{037A910D-1EE0-BBC3-D86A-25E0F599C4D2}"/>
                </a:ext>
              </a:extLst>
            </p:cNvPr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76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46">
              <a:extLst>
                <a:ext uri="{FF2B5EF4-FFF2-40B4-BE49-F238E27FC236}">
                  <a16:creationId xmlns:a16="http://schemas.microsoft.com/office/drawing/2014/main" id="{623F79A7-4D0C-1BB9-D933-BAF95910EC39}"/>
                </a:ext>
              </a:extLst>
            </p:cNvPr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grpSp>
        <p:nvGrpSpPr>
          <p:cNvPr id="84" name="Group 47">
            <a:extLst>
              <a:ext uri="{FF2B5EF4-FFF2-40B4-BE49-F238E27FC236}">
                <a16:creationId xmlns:a16="http://schemas.microsoft.com/office/drawing/2014/main" id="{481C8010-D85B-E838-04B0-B29916B23AFE}"/>
              </a:ext>
            </a:extLst>
          </p:cNvPr>
          <p:cNvGrpSpPr/>
          <p:nvPr/>
        </p:nvGrpSpPr>
        <p:grpSpPr>
          <a:xfrm>
            <a:off x="5743596" y="4162416"/>
            <a:ext cx="1351961" cy="1351961"/>
            <a:chOff x="0" y="0"/>
            <a:chExt cx="812800" cy="812800"/>
          </a:xfrm>
        </p:grpSpPr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98AAB912-0AFC-09BF-B1BD-87AE9841B3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6C8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6" name="TextBox 49">
              <a:extLst>
                <a:ext uri="{FF2B5EF4-FFF2-40B4-BE49-F238E27FC236}">
                  <a16:creationId xmlns:a16="http://schemas.microsoft.com/office/drawing/2014/main" id="{1F90E192-F739-4FE6-53D6-3117F67BB2F5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sp>
        <p:nvSpPr>
          <p:cNvPr id="87" name="Freeform 50">
            <a:extLst>
              <a:ext uri="{FF2B5EF4-FFF2-40B4-BE49-F238E27FC236}">
                <a16:creationId xmlns:a16="http://schemas.microsoft.com/office/drawing/2014/main" id="{E767A753-4F4C-961E-D185-C3DA884CFAF7}"/>
              </a:ext>
            </a:extLst>
          </p:cNvPr>
          <p:cNvSpPr/>
          <p:nvPr/>
        </p:nvSpPr>
        <p:spPr>
          <a:xfrm>
            <a:off x="2469539" y="2019571"/>
            <a:ext cx="965265" cy="904936"/>
          </a:xfrm>
          <a:custGeom>
            <a:avLst/>
            <a:gdLst/>
            <a:ahLst/>
            <a:cxnLst/>
            <a:rect l="l" t="t" r="r" b="b"/>
            <a:pathLst>
              <a:path w="1447897" h="1357404">
                <a:moveTo>
                  <a:pt x="0" y="0"/>
                </a:moveTo>
                <a:lnTo>
                  <a:pt x="1447897" y="0"/>
                </a:lnTo>
                <a:lnTo>
                  <a:pt x="1447897" y="1357404"/>
                </a:lnTo>
                <a:lnTo>
                  <a:pt x="0" y="1357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51">
            <a:extLst>
              <a:ext uri="{FF2B5EF4-FFF2-40B4-BE49-F238E27FC236}">
                <a16:creationId xmlns:a16="http://schemas.microsoft.com/office/drawing/2014/main" id="{3C926B75-B021-CA75-37D7-4DC11D3196A5}"/>
              </a:ext>
            </a:extLst>
          </p:cNvPr>
          <p:cNvSpPr/>
          <p:nvPr/>
        </p:nvSpPr>
        <p:spPr>
          <a:xfrm>
            <a:off x="4766526" y="1946235"/>
            <a:ext cx="1020021" cy="1003446"/>
          </a:xfrm>
          <a:custGeom>
            <a:avLst/>
            <a:gdLst/>
            <a:ahLst/>
            <a:cxnLst/>
            <a:rect l="l" t="t" r="r" b="b"/>
            <a:pathLst>
              <a:path w="1530032" h="1505169">
                <a:moveTo>
                  <a:pt x="0" y="0"/>
                </a:moveTo>
                <a:lnTo>
                  <a:pt x="1530032" y="0"/>
                </a:lnTo>
                <a:lnTo>
                  <a:pt x="1530032" y="1505170"/>
                </a:lnTo>
                <a:lnTo>
                  <a:pt x="0" y="15051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Freeform 52">
            <a:extLst>
              <a:ext uri="{FF2B5EF4-FFF2-40B4-BE49-F238E27FC236}">
                <a16:creationId xmlns:a16="http://schemas.microsoft.com/office/drawing/2014/main" id="{BC4692E3-CAEF-1050-204D-A02EDA616A22}"/>
              </a:ext>
            </a:extLst>
          </p:cNvPr>
          <p:cNvSpPr/>
          <p:nvPr/>
        </p:nvSpPr>
        <p:spPr>
          <a:xfrm>
            <a:off x="7118921" y="1986577"/>
            <a:ext cx="954636" cy="937929"/>
          </a:xfrm>
          <a:custGeom>
            <a:avLst/>
            <a:gdLst/>
            <a:ahLst/>
            <a:cxnLst/>
            <a:rect l="l" t="t" r="r" b="b"/>
            <a:pathLst>
              <a:path w="1431954" h="1406894">
                <a:moveTo>
                  <a:pt x="0" y="0"/>
                </a:moveTo>
                <a:lnTo>
                  <a:pt x="1431954" y="0"/>
                </a:lnTo>
                <a:lnTo>
                  <a:pt x="1431954" y="1406895"/>
                </a:lnTo>
                <a:lnTo>
                  <a:pt x="0" y="14068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53">
            <a:extLst>
              <a:ext uri="{FF2B5EF4-FFF2-40B4-BE49-F238E27FC236}">
                <a16:creationId xmlns:a16="http://schemas.microsoft.com/office/drawing/2014/main" id="{8E3D8524-25F0-C0A2-87AA-D680F1B9DA6E}"/>
              </a:ext>
            </a:extLst>
          </p:cNvPr>
          <p:cNvSpPr/>
          <p:nvPr/>
        </p:nvSpPr>
        <p:spPr>
          <a:xfrm>
            <a:off x="9316215" y="1986577"/>
            <a:ext cx="904339" cy="872687"/>
          </a:xfrm>
          <a:custGeom>
            <a:avLst/>
            <a:gdLst/>
            <a:ahLst/>
            <a:cxnLst/>
            <a:rect l="l" t="t" r="r" b="b"/>
            <a:pathLst>
              <a:path w="1356508" h="1309030">
                <a:moveTo>
                  <a:pt x="0" y="0"/>
                </a:moveTo>
                <a:lnTo>
                  <a:pt x="1356508" y="0"/>
                </a:lnTo>
                <a:lnTo>
                  <a:pt x="1356508" y="1309031"/>
                </a:lnTo>
                <a:lnTo>
                  <a:pt x="0" y="1309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1" name="Freeform 54">
            <a:extLst>
              <a:ext uri="{FF2B5EF4-FFF2-40B4-BE49-F238E27FC236}">
                <a16:creationId xmlns:a16="http://schemas.microsoft.com/office/drawing/2014/main" id="{BD19E49C-D627-C0A0-77A1-0040AAC91B8D}"/>
              </a:ext>
            </a:extLst>
          </p:cNvPr>
          <p:cNvSpPr/>
          <p:nvPr/>
        </p:nvSpPr>
        <p:spPr>
          <a:xfrm>
            <a:off x="3714890" y="4359646"/>
            <a:ext cx="902493" cy="984985"/>
          </a:xfrm>
          <a:custGeom>
            <a:avLst/>
            <a:gdLst/>
            <a:ahLst/>
            <a:cxnLst/>
            <a:rect l="l" t="t" r="r" b="b"/>
            <a:pathLst>
              <a:path w="1353739" h="1477478">
                <a:moveTo>
                  <a:pt x="0" y="0"/>
                </a:moveTo>
                <a:lnTo>
                  <a:pt x="1353739" y="0"/>
                </a:lnTo>
                <a:lnTo>
                  <a:pt x="1353739" y="1477478"/>
                </a:lnTo>
                <a:lnTo>
                  <a:pt x="0" y="14774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2" name="Freeform 55">
            <a:extLst>
              <a:ext uri="{FF2B5EF4-FFF2-40B4-BE49-F238E27FC236}">
                <a16:creationId xmlns:a16="http://schemas.microsoft.com/office/drawing/2014/main" id="{34709912-13CF-FB6C-8752-E3FF6CA89BDC}"/>
              </a:ext>
            </a:extLst>
          </p:cNvPr>
          <p:cNvSpPr/>
          <p:nvPr/>
        </p:nvSpPr>
        <p:spPr>
          <a:xfrm>
            <a:off x="5951316" y="4347604"/>
            <a:ext cx="1067669" cy="860808"/>
          </a:xfrm>
          <a:custGeom>
            <a:avLst/>
            <a:gdLst/>
            <a:ahLst/>
            <a:cxnLst/>
            <a:rect l="l" t="t" r="r" b="b"/>
            <a:pathLst>
              <a:path w="1601503" h="1291212">
                <a:moveTo>
                  <a:pt x="0" y="0"/>
                </a:moveTo>
                <a:lnTo>
                  <a:pt x="1601504" y="0"/>
                </a:lnTo>
                <a:lnTo>
                  <a:pt x="1601504" y="1291212"/>
                </a:lnTo>
                <a:lnTo>
                  <a:pt x="0" y="129121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TextBox 57">
            <a:extLst>
              <a:ext uri="{FF2B5EF4-FFF2-40B4-BE49-F238E27FC236}">
                <a16:creationId xmlns:a16="http://schemas.microsoft.com/office/drawing/2014/main" id="{B713FC8C-43C9-D89A-E322-1CCA934AEB5F}"/>
              </a:ext>
            </a:extLst>
          </p:cNvPr>
          <p:cNvSpPr txBox="1"/>
          <p:nvPr/>
        </p:nvSpPr>
        <p:spPr>
          <a:xfrm>
            <a:off x="2039978" y="3473282"/>
            <a:ext cx="1732269" cy="21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6"/>
              </a:lnSpc>
            </a:pPr>
            <a:r>
              <a:rPr lang="en-US" sz="1269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Manufacturing</a:t>
            </a:r>
          </a:p>
        </p:txBody>
      </p:sp>
      <p:sp>
        <p:nvSpPr>
          <p:cNvPr id="94" name="TextBox 58">
            <a:extLst>
              <a:ext uri="{FF2B5EF4-FFF2-40B4-BE49-F238E27FC236}">
                <a16:creationId xmlns:a16="http://schemas.microsoft.com/office/drawing/2014/main" id="{1E39A482-9683-7C53-EE66-3033BBC154ED}"/>
              </a:ext>
            </a:extLst>
          </p:cNvPr>
          <p:cNvSpPr txBox="1"/>
          <p:nvPr/>
        </p:nvSpPr>
        <p:spPr>
          <a:xfrm>
            <a:off x="4519083" y="3482740"/>
            <a:ext cx="1623994" cy="19306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21"/>
              </a:lnSpc>
            </a:pPr>
            <a:r>
              <a:rPr lang="en-US" sz="1158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Mechanics &amp; Technicians</a:t>
            </a:r>
          </a:p>
        </p:txBody>
      </p:sp>
      <p:sp>
        <p:nvSpPr>
          <p:cNvPr id="95" name="TextBox 59">
            <a:extLst>
              <a:ext uri="{FF2B5EF4-FFF2-40B4-BE49-F238E27FC236}">
                <a16:creationId xmlns:a16="http://schemas.microsoft.com/office/drawing/2014/main" id="{F978033E-AD39-D600-9A98-0CD01CFBD437}"/>
              </a:ext>
            </a:extLst>
          </p:cNvPr>
          <p:cNvSpPr txBox="1"/>
          <p:nvPr/>
        </p:nvSpPr>
        <p:spPr>
          <a:xfrm>
            <a:off x="8902250" y="3478555"/>
            <a:ext cx="1732269" cy="392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1"/>
              </a:lnSpc>
            </a:pPr>
            <a:r>
              <a:rPr lang="en-US" sz="1158">
                <a:solidFill>
                  <a:srgbClr val="FDFDF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Healthcare &amp; Elderly Care</a:t>
            </a:r>
          </a:p>
        </p:txBody>
      </p:sp>
      <p:sp>
        <p:nvSpPr>
          <p:cNvPr id="96" name="TextBox 60">
            <a:extLst>
              <a:ext uri="{FF2B5EF4-FFF2-40B4-BE49-F238E27FC236}">
                <a16:creationId xmlns:a16="http://schemas.microsoft.com/office/drawing/2014/main" id="{CFEA1B0D-5D37-106C-7D3D-827E8EB3B4E6}"/>
              </a:ext>
            </a:extLst>
          </p:cNvPr>
          <p:cNvSpPr txBox="1"/>
          <p:nvPr/>
        </p:nvSpPr>
        <p:spPr>
          <a:xfrm>
            <a:off x="6650578" y="3487928"/>
            <a:ext cx="1732269" cy="21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6"/>
              </a:lnSpc>
            </a:pPr>
            <a:r>
              <a:rPr lang="en-US" sz="1269">
                <a:solidFill>
                  <a:srgbClr val="FDFDF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Construction</a:t>
            </a:r>
          </a:p>
        </p:txBody>
      </p:sp>
      <p:sp>
        <p:nvSpPr>
          <p:cNvPr id="97" name="TextBox 61">
            <a:extLst>
              <a:ext uri="{FF2B5EF4-FFF2-40B4-BE49-F238E27FC236}">
                <a16:creationId xmlns:a16="http://schemas.microsoft.com/office/drawing/2014/main" id="{0ACB9B65-611A-A26D-E6A2-D712B1BFEFE6}"/>
              </a:ext>
            </a:extLst>
          </p:cNvPr>
          <p:cNvSpPr txBox="1"/>
          <p:nvPr/>
        </p:nvSpPr>
        <p:spPr>
          <a:xfrm>
            <a:off x="5420694" y="5774325"/>
            <a:ext cx="2093537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200">
                <a:solidFill>
                  <a:srgbClr val="FDFDF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Renewable Energy</a:t>
            </a:r>
          </a:p>
        </p:txBody>
      </p:sp>
      <p:sp>
        <p:nvSpPr>
          <p:cNvPr id="98" name="TextBox 58">
            <a:extLst>
              <a:ext uri="{FF2B5EF4-FFF2-40B4-BE49-F238E27FC236}">
                <a16:creationId xmlns:a16="http://schemas.microsoft.com/office/drawing/2014/main" id="{D146570C-CCC1-5307-EFC9-2E6991E7DC29}"/>
              </a:ext>
            </a:extLst>
          </p:cNvPr>
          <p:cNvSpPr txBox="1"/>
          <p:nvPr/>
        </p:nvSpPr>
        <p:spPr>
          <a:xfrm>
            <a:off x="3203496" y="5826229"/>
            <a:ext cx="1732269" cy="1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1"/>
              </a:lnSpc>
            </a:pPr>
            <a:r>
              <a:rPr lang="en-US" sz="1158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Hospitality &amp; Services</a:t>
            </a:r>
          </a:p>
        </p:txBody>
      </p:sp>
      <p:pic>
        <p:nvPicPr>
          <p:cNvPr id="99" name="Graphic 98" descr="Internet with solid fill">
            <a:extLst>
              <a:ext uri="{FF2B5EF4-FFF2-40B4-BE49-F238E27FC236}">
                <a16:creationId xmlns:a16="http://schemas.microsoft.com/office/drawing/2014/main" id="{2C96E8FB-0380-A9D8-ED7E-BE60CCF236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26996" y="4367807"/>
            <a:ext cx="914400" cy="9144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E856E6A7-C625-D101-9BC8-BAF928C14DC0}"/>
              </a:ext>
            </a:extLst>
          </p:cNvPr>
          <p:cNvSpPr txBox="1"/>
          <p:nvPr/>
        </p:nvSpPr>
        <p:spPr>
          <a:xfrm>
            <a:off x="558772" y="6352818"/>
            <a:ext cx="42077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/>
            </a:lvl1pPr>
          </a:lstStyle>
          <a:p>
            <a:r>
              <a:rPr lang="en-US"/>
              <a:t>Source: </a:t>
            </a:r>
            <a:r>
              <a:rPr lang="en-US" b="0"/>
              <a:t>CEDEFOP 2023; World Economic Forum 2025</a:t>
            </a:r>
          </a:p>
        </p:txBody>
      </p:sp>
      <p:grpSp>
        <p:nvGrpSpPr>
          <p:cNvPr id="101" name="Group 19">
            <a:extLst>
              <a:ext uri="{FF2B5EF4-FFF2-40B4-BE49-F238E27FC236}">
                <a16:creationId xmlns:a16="http://schemas.microsoft.com/office/drawing/2014/main" id="{09F49CF7-06BC-9D24-5545-9FA39CFF64C1}"/>
              </a:ext>
            </a:extLst>
          </p:cNvPr>
          <p:cNvGrpSpPr/>
          <p:nvPr/>
        </p:nvGrpSpPr>
        <p:grpSpPr>
          <a:xfrm>
            <a:off x="7894244" y="5774325"/>
            <a:ext cx="1730597" cy="369519"/>
            <a:chOff x="0" y="0"/>
            <a:chExt cx="1624031" cy="406400"/>
          </a:xfrm>
          <a:solidFill>
            <a:srgbClr val="856058"/>
          </a:solidFill>
        </p:grpSpPr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7EB4827E-818B-1E60-1371-C2FD4E2E788B}"/>
                </a:ext>
              </a:extLst>
            </p:cNvPr>
            <p:cNvSpPr/>
            <p:nvPr/>
          </p:nvSpPr>
          <p:spPr>
            <a:xfrm>
              <a:off x="0" y="0"/>
              <a:ext cx="1624031" cy="406400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Box 21">
              <a:extLst>
                <a:ext uri="{FF2B5EF4-FFF2-40B4-BE49-F238E27FC236}">
                  <a16:creationId xmlns:a16="http://schemas.microsoft.com/office/drawing/2014/main" id="{42B9BEE6-240E-4F0F-7205-A04853F57723}"/>
                </a:ext>
              </a:extLst>
            </p:cNvPr>
            <p:cNvSpPr txBox="1"/>
            <p:nvPr/>
          </p:nvSpPr>
          <p:spPr>
            <a:xfrm>
              <a:off x="0" y="-57150"/>
              <a:ext cx="1624031" cy="463550"/>
            </a:xfrm>
            <a:prstGeom prst="roundRect">
              <a:avLst/>
            </a:prstGeom>
            <a:grpFill/>
          </p:spPr>
          <p:txBody>
            <a:bodyPr lIns="28023" tIns="28023" rIns="28023" bIns="28023" rtlCol="0" anchor="ctr"/>
            <a:lstStyle/>
            <a:p>
              <a:pPr algn="ctr">
                <a:lnSpc>
                  <a:spcPts val="2239"/>
                </a:lnSpc>
              </a:pPr>
              <a:endParaRPr sz="1422"/>
            </a:p>
          </p:txBody>
        </p:sp>
      </p:grpSp>
      <p:sp>
        <p:nvSpPr>
          <p:cNvPr id="104" name="TextBox 61">
            <a:extLst>
              <a:ext uri="{FF2B5EF4-FFF2-40B4-BE49-F238E27FC236}">
                <a16:creationId xmlns:a16="http://schemas.microsoft.com/office/drawing/2014/main" id="{52CC26EA-CF1F-2CC4-2E29-AA9062052FE4}"/>
              </a:ext>
            </a:extLst>
          </p:cNvPr>
          <p:cNvSpPr txBox="1"/>
          <p:nvPr/>
        </p:nvSpPr>
        <p:spPr>
          <a:xfrm>
            <a:off x="7691788" y="5787404"/>
            <a:ext cx="2093537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200">
                <a:solidFill>
                  <a:srgbClr val="FDFDF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ICT</a:t>
            </a:r>
          </a:p>
        </p:txBody>
      </p:sp>
    </p:spTree>
    <p:extLst>
      <p:ext uri="{BB962C8B-B14F-4D97-AF65-F5344CB8AC3E}">
        <p14:creationId xmlns:p14="http://schemas.microsoft.com/office/powerpoint/2010/main" val="132941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7BCA-8707-CFA5-AAA3-E5F893180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">
            <a:extLst>
              <a:ext uri="{FF2B5EF4-FFF2-40B4-BE49-F238E27FC236}">
                <a16:creationId xmlns:a16="http://schemas.microsoft.com/office/drawing/2014/main" id="{5C870A75-FDF9-964B-73E5-698B40685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80459E-F25C-42D0-58C8-10A98C5D4D55}"/>
              </a:ext>
            </a:extLst>
          </p:cNvPr>
          <p:cNvSpPr txBox="1"/>
          <p:nvPr/>
        </p:nvSpPr>
        <p:spPr>
          <a:xfrm>
            <a:off x="446566" y="335638"/>
            <a:ext cx="10562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are the </a:t>
            </a:r>
            <a:r>
              <a:rPr lang="en-US" sz="2400" u="sng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benefits</a:t>
            </a: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of skilled and semi-skilled emigration for origin countries?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8F8003-A0C9-3F51-62CF-FF7F14BCB6EA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BC10A8-8113-1A64-C062-6A92D2EDC1D0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7D997CA-C9AB-6A3E-DDF9-60131CB5B678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58532D8-0D7F-8FE4-9A0C-1A240B96442F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E5BE36F-EA04-A335-EBCA-7BDD45D1D18F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79D5349-5BE7-9A38-034F-865B73C5793D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C3270F7-3D2D-5758-102F-1F271925753B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F4F2596-A637-49E9-137A-5F9E029757AF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AAACA07-E538-0758-6716-28959347CD22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D03A0C7-FE1D-8E6F-1119-EC7A14C75E4D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8326072-9734-0D6C-56C0-B78379796E31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697847F-AAE9-C9AD-428E-FB45A60C0EC9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26F72E4-0D9C-EE2E-D977-61850545FC12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280DA4A-8BCF-0955-91F3-CB048B710C8D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FFA3D81-CCE7-0FB6-F75B-59879306E2E1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664531A-9E11-91A2-9A44-DE81D2FC5A05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EEB4928-73DB-FEB5-18A4-05B6ED42B178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0B69480-9EBF-2DD8-7FE3-671DA29CA0CD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88055CF-1E31-EC42-CBE5-48D6B178B476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186EC0E-0EC5-A1FB-7949-6F09D7C21230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F5D5C05-2C68-E121-DF86-414761D3B25B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C93F63F-4382-BC52-B843-AFBDB0C71A85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92A76E6-B34A-C81B-641B-FE21973E024E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C50E2C-DD17-88A2-6E91-1573A1C1D3B8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A36737B-F7BF-213E-CAFD-8BA0D5CC393E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1AEC629-BCE5-E883-3B3E-A2A5FDC6B0A5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04F52EB-9ACB-B34B-22A1-D19F65160BF5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0021E29-753F-9ADB-C0CD-64B089866F1B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0FB870-D5CA-EDBF-ECB6-6EC8F850BC1D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C90B98-916C-A31D-A18E-2EB02048A588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63FE213-A252-6CB3-A8D0-F360B9DC9379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47EBBF0-C8BC-64FF-FF5F-E7F0873CEC09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477C0D9-57F2-25A7-5C85-54CB7902A7B1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59C0DC0-6E66-A7E5-479B-606418045D96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D7DA7A-DFF0-5E26-5238-39CFA5169F02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1604F0B-FC1F-D158-62EE-686A9FEFD0F7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87CA6DE-3E4D-9377-F34B-029F342974DA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E06A88-4633-977A-8558-5CE9D391A8BE}"/>
              </a:ext>
            </a:extLst>
          </p:cNvPr>
          <p:cNvCxnSpPr>
            <a:cxnSpLocks/>
          </p:cNvCxnSpPr>
          <p:nvPr/>
        </p:nvCxnSpPr>
        <p:spPr bwMode="auto">
          <a:xfrm>
            <a:off x="6095999" y="1560345"/>
            <a:ext cx="0" cy="531009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BF42D46E-B79A-00F2-7A1D-B2F8F5DC3B6D}"/>
              </a:ext>
            </a:extLst>
          </p:cNvPr>
          <p:cNvSpPr txBox="1"/>
          <p:nvPr/>
        </p:nvSpPr>
        <p:spPr>
          <a:xfrm>
            <a:off x="381765" y="2190476"/>
            <a:ext cx="5420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Migration is more effective than any known anti-poverty program 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with typical income gains of 200-600%, especially for higher-skill </a:t>
            </a:r>
            <a:r>
              <a:rPr lang="en-US" sz="1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(Clemens 2013)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AEA5AEB-1317-321F-EFB1-AA4B1E4F0E80}"/>
              </a:ext>
            </a:extLst>
          </p:cNvPr>
          <p:cNvSpPr/>
          <p:nvPr/>
        </p:nvSpPr>
        <p:spPr>
          <a:xfrm>
            <a:off x="7558015" y="4791298"/>
            <a:ext cx="2883726" cy="188973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ClrTx/>
              <a:defRPr/>
            </a:pPr>
            <a:r>
              <a:rPr lang="en-US" sz="1000" kern="1200">
                <a:solidFill>
                  <a:srgbClr val="000000"/>
                </a:solidFill>
              </a:rPr>
              <a:t>Source: Parsons &amp; </a:t>
            </a:r>
            <a:r>
              <a:rPr lang="en-US" sz="1000" kern="1200" err="1">
                <a:solidFill>
                  <a:srgbClr val="000000"/>
                </a:solidFill>
              </a:rPr>
              <a:t>Vézina</a:t>
            </a:r>
            <a:r>
              <a:rPr lang="en-US" sz="1000" kern="1200">
                <a:solidFill>
                  <a:srgbClr val="000000"/>
                </a:solidFill>
              </a:rPr>
              <a:t> (2018)</a:t>
            </a:r>
          </a:p>
        </p:txBody>
      </p:sp>
      <p:sp>
        <p:nvSpPr>
          <p:cNvPr id="125" name="Text Placeholder 16">
            <a:extLst>
              <a:ext uri="{FF2B5EF4-FFF2-40B4-BE49-F238E27FC236}">
                <a16:creationId xmlns:a16="http://schemas.microsoft.com/office/drawing/2014/main" id="{A023F3C2-FC5E-3CF6-C678-2CE6BDA6F204}"/>
              </a:ext>
            </a:extLst>
          </p:cNvPr>
          <p:cNvSpPr txBox="1">
            <a:spLocks/>
          </p:cNvSpPr>
          <p:nvPr/>
        </p:nvSpPr>
        <p:spPr>
          <a:xfrm>
            <a:off x="196830" y="1733330"/>
            <a:ext cx="5601547" cy="284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76B5BF"/>
                </a:solidFill>
                <a:latin typeface="+mj-lt"/>
                <a:ea typeface="+mj-ea"/>
                <a:cs typeface="+mj-cs"/>
              </a:rPr>
              <a:t>Poverty reduction and remittances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84BE77B-38FA-B806-71EE-85F32A0C8B65}"/>
              </a:ext>
            </a:extLst>
          </p:cNvPr>
          <p:cNvSpPr txBox="1"/>
          <p:nvPr/>
        </p:nvSpPr>
        <p:spPr>
          <a:xfrm>
            <a:off x="292102" y="4496445"/>
            <a:ext cx="550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Remittances increase human development, household resilience, </a:t>
            </a:r>
            <a:r>
              <a:rPr lang="en-US" sz="2000" b="1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and eventually growth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55F102A-7A23-0625-6EAA-7987E65E20CF}"/>
              </a:ext>
            </a:extLst>
          </p:cNvPr>
          <p:cNvSpPr/>
          <p:nvPr/>
        </p:nvSpPr>
        <p:spPr>
          <a:xfrm>
            <a:off x="498922" y="5219994"/>
            <a:ext cx="5192537" cy="919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800"/>
              <a:t>Filipino provinces which (randomly) receive more remittances have better education, domestic wages, and productivity 2 decades later</a:t>
            </a:r>
          </a:p>
        </p:txBody>
      </p:sp>
      <p:sp>
        <p:nvSpPr>
          <p:cNvPr id="136" name="Text Placeholder 16">
            <a:extLst>
              <a:ext uri="{FF2B5EF4-FFF2-40B4-BE49-F238E27FC236}">
                <a16:creationId xmlns:a16="http://schemas.microsoft.com/office/drawing/2014/main" id="{3D3D5AED-3F7A-A761-67F0-8C543F27518D}"/>
              </a:ext>
            </a:extLst>
          </p:cNvPr>
          <p:cNvSpPr txBox="1">
            <a:spLocks/>
          </p:cNvSpPr>
          <p:nvPr/>
        </p:nvSpPr>
        <p:spPr>
          <a:xfrm>
            <a:off x="6287724" y="1733330"/>
            <a:ext cx="5601547" cy="284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76B5BF"/>
                </a:solidFill>
                <a:latin typeface="+mj-lt"/>
                <a:ea typeface="+mj-ea"/>
                <a:cs typeface="+mj-cs"/>
              </a:rPr>
              <a:t>Knowledge and investment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C667120-ADC4-1756-2E2C-58F1A06D9434}"/>
              </a:ext>
            </a:extLst>
          </p:cNvPr>
          <p:cNvSpPr txBox="1"/>
          <p:nvPr/>
        </p:nvSpPr>
        <p:spPr>
          <a:xfrm>
            <a:off x="6263440" y="3390937"/>
            <a:ext cx="5805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Skilled migration </a:t>
            </a:r>
            <a:r>
              <a:rPr lang="en-US" sz="2000" b="1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increases business networks, investment, &amp; trade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 with advanced economies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2EEE50F-F814-F8B0-5F65-7E469841CAD2}"/>
              </a:ext>
            </a:extLst>
          </p:cNvPr>
          <p:cNvSpPr/>
          <p:nvPr/>
        </p:nvSpPr>
        <p:spPr>
          <a:xfrm>
            <a:off x="6818032" y="4085081"/>
            <a:ext cx="4540930" cy="6689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800"/>
              <a:t>US exports to Vietnam increased in states with large Vietnamese populations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AE3DAE0-8386-0414-0B4A-42334517FB29}"/>
              </a:ext>
            </a:extLst>
          </p:cNvPr>
          <p:cNvSpPr txBox="1"/>
          <p:nvPr/>
        </p:nvSpPr>
        <p:spPr>
          <a:xfrm>
            <a:off x="6239692" y="5068862"/>
            <a:ext cx="5886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Globally, </a:t>
            </a:r>
            <a:r>
              <a:rPr lang="en-US" sz="2000" b="1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~40% of skilled migrants return within 10 years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 with high productivity &amp; entrepreneurship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25986E9-4898-FC36-1810-1E8E28577F30}"/>
              </a:ext>
            </a:extLst>
          </p:cNvPr>
          <p:cNvSpPr/>
          <p:nvPr/>
        </p:nvSpPr>
        <p:spPr>
          <a:xfrm>
            <a:off x="7352048" y="6492518"/>
            <a:ext cx="3648619" cy="152707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ClrTx/>
              <a:defRPr/>
            </a:pPr>
            <a:r>
              <a:rPr lang="en-US" sz="1000" kern="1200">
                <a:solidFill>
                  <a:srgbClr val="000000"/>
                </a:solidFill>
              </a:rPr>
              <a:t>Source: Bahar et al. (2024), </a:t>
            </a:r>
            <a:r>
              <a:rPr lang="en-US" sz="1000" kern="1200" err="1">
                <a:solidFill>
                  <a:srgbClr val="000000"/>
                </a:solidFill>
              </a:rPr>
              <a:t>Amanzadeh</a:t>
            </a:r>
            <a:r>
              <a:rPr lang="en-US" sz="1000" kern="1200">
                <a:solidFill>
                  <a:srgbClr val="000000"/>
                </a:solidFill>
              </a:rPr>
              <a:t> et al. (2024)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7A2010B-B7F3-DF76-F6D2-8278396806C5}"/>
              </a:ext>
            </a:extLst>
          </p:cNvPr>
          <p:cNvSpPr/>
          <p:nvPr/>
        </p:nvSpPr>
        <p:spPr>
          <a:xfrm>
            <a:off x="6769627" y="5777703"/>
            <a:ext cx="4625055" cy="6689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/>
            <a:r>
              <a:rPr lang="en-US" sz="1800"/>
              <a:t>Yugoslavian return-migrants from Germany boosted industry output &amp; exports 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73C07C7-AD45-8004-D130-5984602E1E67}"/>
              </a:ext>
            </a:extLst>
          </p:cNvPr>
          <p:cNvSpPr/>
          <p:nvPr/>
        </p:nvSpPr>
        <p:spPr>
          <a:xfrm>
            <a:off x="1483786" y="6199275"/>
            <a:ext cx="2883726" cy="188973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ClrTx/>
              <a:defRPr/>
            </a:pPr>
            <a:r>
              <a:rPr lang="en-US" sz="1000" kern="1200">
                <a:solidFill>
                  <a:srgbClr val="000000"/>
                </a:solidFill>
              </a:rPr>
              <a:t>Source: Khanna et al. (2022)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3F852-F3B4-7879-9C51-D5FCBCE75E98}"/>
              </a:ext>
            </a:extLst>
          </p:cNvPr>
          <p:cNvSpPr/>
          <p:nvPr/>
        </p:nvSpPr>
        <p:spPr>
          <a:xfrm>
            <a:off x="1580841" y="4195730"/>
            <a:ext cx="2883726" cy="188973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ClrTx/>
              <a:defRPr/>
            </a:pPr>
            <a:r>
              <a:rPr lang="en-US" sz="1000" kern="1200">
                <a:solidFill>
                  <a:srgbClr val="000000"/>
                </a:solidFill>
              </a:rPr>
              <a:t>Source: Mobarak et al. (2023)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73DF5C-5064-35D1-96E2-350CB027074A}"/>
              </a:ext>
            </a:extLst>
          </p:cNvPr>
          <p:cNvSpPr/>
          <p:nvPr/>
        </p:nvSpPr>
        <p:spPr>
          <a:xfrm>
            <a:off x="498923" y="3202504"/>
            <a:ext cx="5192533" cy="9461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800"/>
              <a:t>Bangladesh-Malaysia visa lottery winners experienced a 3x wage increase, more than doubling their household income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56A52-442F-C691-AFB5-BD4904BC60CA}"/>
              </a:ext>
            </a:extLst>
          </p:cNvPr>
          <p:cNvSpPr txBox="1"/>
          <p:nvPr/>
        </p:nvSpPr>
        <p:spPr>
          <a:xfrm>
            <a:off x="6263441" y="2095199"/>
            <a:ext cx="5886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Migration opportunities </a:t>
            </a:r>
            <a:r>
              <a:rPr lang="en-US" sz="2000" b="1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increase incentive to study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A3755-E0C8-73CA-2E59-40F43E71F4D0}"/>
              </a:ext>
            </a:extLst>
          </p:cNvPr>
          <p:cNvSpPr/>
          <p:nvPr/>
        </p:nvSpPr>
        <p:spPr>
          <a:xfrm>
            <a:off x="7325203" y="3162013"/>
            <a:ext cx="3648619" cy="152707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ClrTx/>
              <a:defRPr/>
            </a:pPr>
            <a:r>
              <a:rPr lang="en-US" sz="1000" kern="1200">
                <a:solidFill>
                  <a:srgbClr val="000000"/>
                </a:solidFill>
              </a:rPr>
              <a:t>Source: </a:t>
            </a:r>
            <a:r>
              <a:rPr lang="en-US" sz="1000" kern="1200" err="1">
                <a:solidFill>
                  <a:srgbClr val="000000"/>
                </a:solidFill>
              </a:rPr>
              <a:t>Abarcar</a:t>
            </a:r>
            <a:r>
              <a:rPr lang="en-US" sz="1000" kern="1200">
                <a:solidFill>
                  <a:srgbClr val="000000"/>
                </a:solidFill>
              </a:rPr>
              <a:t> &amp; </a:t>
            </a:r>
            <a:r>
              <a:rPr lang="en-US" sz="1000" kern="1200" err="1">
                <a:solidFill>
                  <a:srgbClr val="000000"/>
                </a:solidFill>
              </a:rPr>
              <a:t>Theoharides</a:t>
            </a:r>
            <a:r>
              <a:rPr lang="en-US" sz="1000" kern="1200">
                <a:solidFill>
                  <a:srgbClr val="000000"/>
                </a:solidFill>
              </a:rPr>
              <a:t> (2024)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73A874-A6EC-542C-ED97-27F58DB5C12F}"/>
              </a:ext>
            </a:extLst>
          </p:cNvPr>
          <p:cNvSpPr/>
          <p:nvPr/>
        </p:nvSpPr>
        <p:spPr>
          <a:xfrm>
            <a:off x="6733907" y="2469330"/>
            <a:ext cx="4748717" cy="6689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800"/>
              <a:t>For every nurse graduates that receives a US visa, 9 more license to work domestically</a:t>
            </a:r>
          </a:p>
        </p:txBody>
      </p:sp>
    </p:spTree>
    <p:extLst>
      <p:ext uri="{BB962C8B-B14F-4D97-AF65-F5344CB8AC3E}">
        <p14:creationId xmlns:p14="http://schemas.microsoft.com/office/powerpoint/2010/main" val="107017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23851-BD68-6E42-53D1-73D9CE41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BCA026-ED6C-5A2D-6D9E-5EB01F2215A4}"/>
              </a:ext>
            </a:extLst>
          </p:cNvPr>
          <p:cNvSpPr/>
          <p:nvPr/>
        </p:nvSpPr>
        <p:spPr>
          <a:xfrm>
            <a:off x="7646915" y="6450058"/>
            <a:ext cx="2883726" cy="188973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ClrTx/>
              <a:defRPr/>
            </a:pPr>
            <a:r>
              <a:rPr lang="en-US" sz="1000" kern="1200">
                <a:solidFill>
                  <a:srgbClr val="000000"/>
                </a:solidFill>
              </a:rPr>
              <a:t>Source: Ang &amp; Tiongson (2023)</a:t>
            </a:r>
          </a:p>
        </p:txBody>
      </p:sp>
      <p:sp>
        <p:nvSpPr>
          <p:cNvPr id="80" name="Freeform 2">
            <a:extLst>
              <a:ext uri="{FF2B5EF4-FFF2-40B4-BE49-F238E27FC236}">
                <a16:creationId xmlns:a16="http://schemas.microsoft.com/office/drawing/2014/main" id="{40687381-1BF4-4181-B222-B153034AD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20EEF3-1C61-16EF-FD5E-5EE17C1CD38A}"/>
              </a:ext>
            </a:extLst>
          </p:cNvPr>
          <p:cNvSpPr txBox="1"/>
          <p:nvPr/>
        </p:nvSpPr>
        <p:spPr>
          <a:xfrm>
            <a:off x="446566" y="335638"/>
            <a:ext cx="10562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Risks and policy responses: Vulnerabilities preventing migrants from reaching their full potential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99BBAD-6F2D-5DD9-B7D9-A3A023FC3724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384CE0-E688-6C7A-C469-5CFA931D6660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B134A2-528C-8170-02AE-985594DF0550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1176BBF-656A-4B88-AA4E-D93054DCB4FE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403A157-D710-50FE-31F2-95B8E3DC686F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F510FD-1887-5228-0A83-C83CA4471A67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B463F0E-F8F1-DCC9-57C8-05410D675B0B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48EF96E-FEC2-D6FF-605D-96613CF22AC1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AE35B6C-2CFC-A7EE-2D56-6483A236BE66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9292D78-03B4-ECFD-04E7-4893EE0791F3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3B5755D-FB3B-D8FC-3725-867F93D0922D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4F08643-22F7-1550-B4B2-4AB711B54B98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2ECC614-8203-61C6-7B14-2E4CC70FD5DB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980121A-087C-CA94-57DB-41CA4402712B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BA544B3-12D9-2126-293B-30E285A16087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1DEFB94-8C3F-36CC-C912-E39E0D48412C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61EC17A-C1A8-3297-B1ED-3A87673D6AB7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BD654A4-4F15-1D7F-99F7-C61C88D5E4A7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76402EC-C141-3740-D808-0EB226102CE9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FF5DFAA-A9EA-BCD9-995B-1A014EFB0EA1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BB04F41-D507-C086-D9CF-68D66BDCC4BE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733AEEB-EC77-D0AF-36D5-C3A015BF0D23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5AEBB86-DD26-4DAF-91EA-673FFAC003D3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404D864-BAD4-A77C-9E84-18AE9D26E78D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B497202-3DE8-3B73-9707-8C5C82D86E40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491A742-F45A-0365-D5EC-BB2C03D2F92F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C22A911-A667-C95B-16EC-053E9B1B9297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D6FBFB7-CA37-864E-78B8-A117AD3319DA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08FBA87-F047-0343-54F0-F3006586A7DA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E24D59D-55F8-5619-52C2-633B2B3BA6A0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D9D0080-B101-E59E-845E-46FBEEDABFB1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5955133-A200-70B2-2173-2812B35CD7AC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DF1A890-555D-920F-D324-C044CF8568F5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7752142-4680-4047-3EE1-8FCDD5F2DF80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3AB59A-5786-9493-B5F1-0673107129FF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3CC4471-9E6D-B9AE-2895-E38DA25C5190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83E279-FF16-AD34-5709-E39BDBCB9AE9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187016-616C-F475-3BCE-E4533C641261}"/>
              </a:ext>
            </a:extLst>
          </p:cNvPr>
          <p:cNvCxnSpPr>
            <a:cxnSpLocks/>
          </p:cNvCxnSpPr>
          <p:nvPr/>
        </p:nvCxnSpPr>
        <p:spPr bwMode="auto">
          <a:xfrm>
            <a:off x="5949949" y="1560345"/>
            <a:ext cx="0" cy="531009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B20D666-5083-64D5-4E05-9E2CB8342ABA}"/>
              </a:ext>
            </a:extLst>
          </p:cNvPr>
          <p:cNvSpPr txBox="1"/>
          <p:nvPr/>
        </p:nvSpPr>
        <p:spPr>
          <a:xfrm>
            <a:off x="382503" y="2452735"/>
            <a:ext cx="5369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Lack of information &amp; unethical recruitment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Undocumented or dangerous pathways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Poor integration or under-employment in destination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Poor re-integration or social isolation after return</a:t>
            </a: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Lack of social protection</a:t>
            </a:r>
          </a:p>
        </p:txBody>
      </p:sp>
      <p:sp>
        <p:nvSpPr>
          <p:cNvPr id="125" name="Text Placeholder 16">
            <a:extLst>
              <a:ext uri="{FF2B5EF4-FFF2-40B4-BE49-F238E27FC236}">
                <a16:creationId xmlns:a16="http://schemas.microsoft.com/office/drawing/2014/main" id="{A8E81639-21B9-A27E-4F0F-5C7F304E8D15}"/>
              </a:ext>
            </a:extLst>
          </p:cNvPr>
          <p:cNvSpPr txBox="1">
            <a:spLocks/>
          </p:cNvSpPr>
          <p:nvPr/>
        </p:nvSpPr>
        <p:spPr>
          <a:xfrm>
            <a:off x="600322" y="1710085"/>
            <a:ext cx="4857770" cy="633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76B5BF"/>
                </a:solidFill>
                <a:latin typeface="+mj-lt"/>
                <a:ea typeface="+mj-ea"/>
                <a:cs typeface="+mj-cs"/>
              </a:rPr>
              <a:t>Challenge #1: Vulnerabilities at each stage of the migration 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A515D-9FC1-ACF4-09E7-E065D1D94368}"/>
              </a:ext>
            </a:extLst>
          </p:cNvPr>
          <p:cNvSpPr txBox="1"/>
          <p:nvPr/>
        </p:nvSpPr>
        <p:spPr>
          <a:xfrm>
            <a:off x="6389452" y="2194378"/>
            <a:ext cx="536946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Ensure access to information 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 reduced exploitation, smarter migration, and increased productivity </a:t>
            </a:r>
            <a:r>
              <a:rPr lang="en-US" sz="1200" kern="1200"/>
              <a:t>(Shrestha &amp; Yang 2019)</a:t>
            </a: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Provide a decent and timely visa process</a:t>
            </a:r>
            <a:endParaRPr lang="en-US" sz="2000" kern="1200">
              <a:solidFill>
                <a:schemeClr val="tx1"/>
              </a:solidFill>
              <a:latin typeface="Aptos" panose="02110004020202020204"/>
            </a:endParaRP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Support integration with proper language training, skill recognition, and job matching </a:t>
            </a:r>
            <a:r>
              <a:rPr lang="en-US" sz="1200" kern="1200"/>
              <a:t>(Foged et al. 2024; Batista et al. 2024)</a:t>
            </a: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Increase legal pathways and coordination through bilateral agreements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D69EE53-FBDB-73E5-EEF2-4110FF9078BD}"/>
              </a:ext>
            </a:extLst>
          </p:cNvPr>
          <p:cNvSpPr txBox="1">
            <a:spLocks/>
          </p:cNvSpPr>
          <p:nvPr/>
        </p:nvSpPr>
        <p:spPr>
          <a:xfrm>
            <a:off x="6383745" y="1413989"/>
            <a:ext cx="5554899" cy="633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76B5BF"/>
                </a:solidFill>
                <a:latin typeface="+mj-lt"/>
                <a:ea typeface="+mj-ea"/>
                <a:cs typeface="+mj-cs"/>
              </a:rPr>
              <a:t>Policy: Strengthen worker mobility systems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D01EDE-0736-D955-EA3C-4049C035A4C8}"/>
              </a:ext>
            </a:extLst>
          </p:cNvPr>
          <p:cNvSpPr/>
          <p:nvPr/>
        </p:nvSpPr>
        <p:spPr>
          <a:xfrm>
            <a:off x="6237083" y="5515722"/>
            <a:ext cx="5715399" cy="9158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800"/>
              <a:t>Filipino </a:t>
            </a:r>
            <a:r>
              <a:rPr lang="en-US" sz="1800" b="1"/>
              <a:t>Department of Migrant Workers </a:t>
            </a:r>
            <a:r>
              <a:rPr lang="en-US" sz="1800"/>
              <a:t>supports job search, skills upgrading, pre-departure training, legal aid, consular services, and reintegration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6305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8C90C-F72C-6EC7-F97C-F5CFC0289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64B8AA9-5BEA-D35D-13FC-5958326B34C1}"/>
              </a:ext>
            </a:extLst>
          </p:cNvPr>
          <p:cNvSpPr txBox="1"/>
          <p:nvPr/>
        </p:nvSpPr>
        <p:spPr>
          <a:xfrm>
            <a:off x="6727237" y="2037615"/>
            <a:ext cx="54647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</a:rPr>
              <a:t>1) Invest in education and training for critical sectors (including GSPs)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 to increase the total worker supply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</a:rPr>
              <a:t>2) Diaspora engagement 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including supporting remittances, investment, knowledge exchange, and return migration</a:t>
            </a:r>
          </a:p>
          <a:p>
            <a:pPr lvl="0">
              <a:spcAft>
                <a:spcPts val="1200"/>
              </a:spcAft>
              <a:buClrTx/>
              <a:defRPr/>
            </a:pPr>
            <a:endParaRPr lang="en-US" sz="2000" b="1" kern="1200">
              <a:solidFill>
                <a:schemeClr val="tx1"/>
              </a:solidFill>
              <a:latin typeface="Aptos" panose="02110004020202020204"/>
            </a:endParaRPr>
          </a:p>
          <a:p>
            <a:pPr lvl="0">
              <a:spcAft>
                <a:spcPts val="1200"/>
              </a:spcAft>
              <a:buClrTx/>
              <a:defRPr/>
            </a:pPr>
            <a:endParaRPr lang="en-US" sz="2000" b="1" kern="1200">
              <a:solidFill>
                <a:schemeClr val="tx1"/>
              </a:solidFill>
              <a:latin typeface="Aptos" panose="02110004020202020204"/>
            </a:endParaRPr>
          </a:p>
          <a:p>
            <a:pPr lvl="0">
              <a:spcAft>
                <a:spcPts val="1200"/>
              </a:spcAft>
              <a:buClrTx/>
              <a:defRPr/>
            </a:pPr>
            <a:endParaRPr lang="en-US" sz="2000" b="1" kern="1200">
              <a:solidFill>
                <a:schemeClr val="tx1"/>
              </a:solidFill>
              <a:latin typeface="Aptos" panose="02110004020202020204"/>
            </a:endParaRPr>
          </a:p>
          <a:p>
            <a:pPr lvl="0">
              <a:spcAft>
                <a:spcPts val="1200"/>
              </a:spcAft>
              <a:buClrTx/>
              <a:defRPr/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</a:rPr>
              <a:t>3) Link both to domestic industrial development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 </a:t>
            </a:r>
            <a:r>
              <a:rPr lang="en-US" sz="2000" b="1" kern="1200">
                <a:solidFill>
                  <a:schemeClr val="tx1"/>
                </a:solidFill>
                <a:latin typeface="Aptos" panose="02110004020202020204"/>
              </a:rPr>
              <a:t>strategies 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(example on next slide)</a:t>
            </a:r>
            <a:endParaRPr lang="en-US" sz="2000" b="1" kern="1200">
              <a:solidFill>
                <a:schemeClr val="tx1"/>
              </a:solidFill>
              <a:latin typeface="Aptos" panose="02110004020202020204"/>
            </a:endParaRPr>
          </a:p>
        </p:txBody>
      </p:sp>
      <p:sp>
        <p:nvSpPr>
          <p:cNvPr id="80" name="Freeform 2">
            <a:extLst>
              <a:ext uri="{FF2B5EF4-FFF2-40B4-BE49-F238E27FC236}">
                <a16:creationId xmlns:a16="http://schemas.microsoft.com/office/drawing/2014/main" id="{37184801-450D-E323-5F59-D29F5013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891A43-33A5-EC39-63B3-99224974E283}"/>
              </a:ext>
            </a:extLst>
          </p:cNvPr>
          <p:cNvSpPr txBox="1"/>
          <p:nvPr/>
        </p:nvSpPr>
        <p:spPr>
          <a:xfrm>
            <a:off x="446566" y="335638"/>
            <a:ext cx="10562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Risks and policy responses: Turning “Brain Drain” into “Brain Gain and Circulation”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0066B8-4859-21E0-99F5-2414EB4DB546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34435A4-8895-D72A-B8B3-106E61B8A5FE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56B668-8A20-0D85-8E02-78A1BD73B174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FD57998-659E-0F9C-9280-8C547E62BFCC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92070EE-695A-68B9-875B-1F4918013667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DCE7887-0020-4B6F-9C63-7448261CA08D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A84DA6B-6A70-61CB-3B2C-920017EEDBF6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C00794F-E1F0-B45F-B515-4D1E4D9415F0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996AD1D-C341-11AC-2FD1-756E8D1E8088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2998482-F298-93A4-82A1-559621C1A193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B291DAB-71C3-41DD-AAD1-F2E7257AB707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A32D2E-3343-3B73-12B2-3DD529233106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CEF5BFB-4953-51F3-8AC9-D2A146AE57C8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BB9862A-9F41-0253-3093-2114AF5A7D28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F9F2A00-B937-D720-EE36-F38F29A6497B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6F99B74-4085-A9AF-6767-50373AC2F169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6FB4F02-D44A-E8B6-B8F5-C93F23BC0049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EFA0177-8C0A-6559-9681-9AED08B03C60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85ED26A-6472-D2D2-84CB-1CE4E2CD17C5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D9C778C-678D-9313-5D28-D032B1EDA00A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BC4868C-06F8-36A8-12C2-6A7F5187803C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4C7A1B-6319-5810-4CBD-BA1B0CF4B781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7FCDCDE-4C37-679E-573B-5D01456EFBE7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E8EFB4C-A7A2-4757-6446-8E41241294CF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E6F55B1-7825-B6D7-497F-88266D82115A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3AE9A17-3BED-1D5A-9A37-AC98C0FADB47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33D8389-E8E8-617E-EB38-987679891E8F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7761830-B601-4F19-E771-D0C8DC57286D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F44C366-232F-A5E7-069A-A3CFCC9AA567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B92D468-B238-404B-50A4-003B2841B141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B7BDEA9-F2AA-15FA-7A7C-31A94A65006E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C564B54-AF20-7AAF-1B8C-E2FE2B0D62A5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91A4906-1542-B1C3-44A0-BA1411A0437F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F82B62A-D6C8-D436-3D42-8C2788F05545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2A12650-CC43-04A5-1E14-DD5B75F88185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26B5E9B-4192-6E91-0FF3-BEA40CC6B0E8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C0F442C-846B-4FC5-457F-10BC32DA5ACF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430C17-E859-F0BF-6AF0-B72D37F78544}"/>
              </a:ext>
            </a:extLst>
          </p:cNvPr>
          <p:cNvCxnSpPr>
            <a:cxnSpLocks/>
          </p:cNvCxnSpPr>
          <p:nvPr/>
        </p:nvCxnSpPr>
        <p:spPr bwMode="auto">
          <a:xfrm>
            <a:off x="6343654" y="1547904"/>
            <a:ext cx="0" cy="531009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F3C466-0B63-16D1-122E-381485BB7A5E}"/>
              </a:ext>
            </a:extLst>
          </p:cNvPr>
          <p:cNvSpPr txBox="1"/>
          <p:nvPr/>
        </p:nvSpPr>
        <p:spPr>
          <a:xfrm>
            <a:off x="692728" y="2417044"/>
            <a:ext cx="5490365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defRPr/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Brain drain is most concerning when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342900" lvl="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Lack of skilled workers/graduates at home</a:t>
            </a:r>
          </a:p>
          <a:p>
            <a:pPr marL="342900" lvl="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Low knowledge transfer &amp; investment from diaspora</a:t>
            </a:r>
          </a:p>
          <a:p>
            <a:pPr marL="342900" lvl="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Limited return migration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438A5-C6C9-C4E1-1981-4C57963DBBD4}"/>
              </a:ext>
            </a:extLst>
          </p:cNvPr>
          <p:cNvSpPr txBox="1"/>
          <p:nvPr/>
        </p:nvSpPr>
        <p:spPr>
          <a:xfrm>
            <a:off x="635578" y="4289708"/>
            <a:ext cx="5645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Often driven by </a:t>
            </a:r>
            <a:r>
              <a:rPr lang="en-US" sz="2000" b="1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lack of quality work or professional development opportunities 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at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B4E9C-42E7-5E55-AEE5-534547BA9E73}"/>
              </a:ext>
            </a:extLst>
          </p:cNvPr>
          <p:cNvSpPr txBox="1"/>
          <p:nvPr/>
        </p:nvSpPr>
        <p:spPr>
          <a:xfrm>
            <a:off x="641928" y="5340115"/>
            <a:ext cx="54903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Efforts to ban or restrict emigration outright usually increase undocumented migration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, which can be dangerous, unproductive, and reduce development gains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CBEA86A-6940-F4D4-5F54-FAE7F8041A64}"/>
              </a:ext>
            </a:extLst>
          </p:cNvPr>
          <p:cNvSpPr txBox="1">
            <a:spLocks/>
          </p:cNvSpPr>
          <p:nvPr/>
        </p:nvSpPr>
        <p:spPr>
          <a:xfrm>
            <a:off x="600322" y="1710085"/>
            <a:ext cx="4857770" cy="633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72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2000">
                <a:solidFill>
                  <a:srgbClr val="76B5BF"/>
                </a:solidFill>
                <a:latin typeface="+mj-lt"/>
                <a:ea typeface="+mj-ea"/>
                <a:cs typeface="+mj-cs"/>
              </a:rPr>
              <a:t>Challenge #2: </a:t>
            </a:r>
            <a:r>
              <a:rPr lang="en-US" sz="2000">
                <a:solidFill>
                  <a:srgbClr val="76B5BF"/>
                </a:solidFill>
              </a:rPr>
              <a:t>Brain drain (when loss of human capital outweighs benefit)</a:t>
            </a:r>
            <a:endParaRPr lang="en-US" sz="2000">
              <a:solidFill>
                <a:srgbClr val="76B5B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F0D1A1-2544-B2B3-88CA-BCFDDC8FD381}"/>
              </a:ext>
            </a:extLst>
          </p:cNvPr>
          <p:cNvSpPr/>
          <p:nvPr/>
        </p:nvSpPr>
        <p:spPr>
          <a:xfrm>
            <a:off x="7017614" y="4201755"/>
            <a:ext cx="4540930" cy="9847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800"/>
              <a:t>Malaysia’s </a:t>
            </a:r>
            <a:r>
              <a:rPr lang="en-US" sz="1800" err="1"/>
              <a:t>TalentCorp</a:t>
            </a:r>
            <a:r>
              <a:rPr lang="en-US" sz="1800"/>
              <a:t> initiative provided tax benefits and other incentives for return </a:t>
            </a:r>
            <a:r>
              <a:rPr lang="en-US" sz="1800">
                <a:sym typeface="Wingdings" panose="05000000000000000000" pitchFamily="2" charset="2"/>
              </a:rPr>
              <a:t> 10% increase in return, net fiscal gain</a:t>
            </a: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A38DDF-910E-154A-A66F-368370D718E3}"/>
              </a:ext>
            </a:extLst>
          </p:cNvPr>
          <p:cNvSpPr/>
          <p:nvPr/>
        </p:nvSpPr>
        <p:spPr>
          <a:xfrm>
            <a:off x="7828719" y="5253640"/>
            <a:ext cx="2883726" cy="188973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ClrTx/>
              <a:defRPr/>
            </a:pPr>
            <a:r>
              <a:rPr lang="en-US" sz="1000" kern="1200">
                <a:solidFill>
                  <a:srgbClr val="000000"/>
                </a:solidFill>
              </a:rPr>
              <a:t>Source: World Bank (2015)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4F34590-B67A-9889-E66B-27FB43D31D14}"/>
              </a:ext>
            </a:extLst>
          </p:cNvPr>
          <p:cNvSpPr txBox="1">
            <a:spLocks/>
          </p:cNvSpPr>
          <p:nvPr/>
        </p:nvSpPr>
        <p:spPr>
          <a:xfrm>
            <a:off x="6280780" y="1615227"/>
            <a:ext cx="5491198" cy="4213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76B5BF"/>
                </a:solidFill>
              </a:rPr>
              <a:t>Policy responses</a:t>
            </a:r>
          </a:p>
        </p:txBody>
      </p:sp>
    </p:spTree>
    <p:extLst>
      <p:ext uri="{BB962C8B-B14F-4D97-AF65-F5344CB8AC3E}">
        <p14:creationId xmlns:p14="http://schemas.microsoft.com/office/powerpoint/2010/main" val="327914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88A2C-F361-89A6-D773-3092D7470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9127D8-E87C-EA8A-8516-8D191E137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59" y="2593913"/>
            <a:ext cx="6218011" cy="3818411"/>
          </a:xfrm>
          <a:prstGeom prst="rect">
            <a:avLst/>
          </a:prstGeom>
        </p:spPr>
      </p:pic>
      <p:sp>
        <p:nvSpPr>
          <p:cNvPr id="80" name="Freeform 2">
            <a:extLst>
              <a:ext uri="{FF2B5EF4-FFF2-40B4-BE49-F238E27FC236}">
                <a16:creationId xmlns:a16="http://schemas.microsoft.com/office/drawing/2014/main" id="{54BC4F3F-429C-E7FE-A7A4-2687AED18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1F7FEE-FD5F-71F3-3502-26531BF04E3B}"/>
              </a:ext>
            </a:extLst>
          </p:cNvPr>
          <p:cNvSpPr txBox="1"/>
          <p:nvPr/>
        </p:nvSpPr>
        <p:spPr>
          <a:xfrm>
            <a:off x="446567" y="357409"/>
            <a:ext cx="1029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India’s IT Boom: </a:t>
            </a: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success story of migration, human capital, and growth</a:t>
            </a:r>
            <a:endParaRPr lang="en-US" sz="2400" kern="1200">
              <a:ln>
                <a:solidFill>
                  <a:srgbClr val="42D9C8"/>
                </a:solidFill>
              </a:ln>
              <a:solidFill>
                <a:srgbClr val="42D9C8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027956-1B48-DBCC-5E9F-D09352BF5F9A}"/>
              </a:ext>
            </a:extLst>
          </p:cNvPr>
          <p:cNvCxnSpPr>
            <a:cxnSpLocks/>
          </p:cNvCxnSpPr>
          <p:nvPr/>
        </p:nvCxnSpPr>
        <p:spPr>
          <a:xfrm flipH="1">
            <a:off x="80" y="1467296"/>
            <a:ext cx="121919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C25A9C-3B2C-932A-9680-1234F1A15714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B459C7-083F-8422-751C-71024D6A8890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2A58120-BAE5-D0F4-63B7-4CD27810C55D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36767FA-FF5C-0184-B153-7E5594998B84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FDB2D2-72AC-D468-746B-17A321412795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CE5B250-2DD5-8854-8818-536826D99A2F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1DD4116-7690-4E80-8380-56F0BAAAB961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0179D19-88D9-330C-EADA-662EACF0970D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2641C19-D38C-5B2B-5877-B26FBE52CC5D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14814E7-410C-D69B-46C9-6FC7F7CE4905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5D0B1F6-4848-6897-DBA8-07242E7D01EE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FA6078C-6C15-B903-A0D9-F0F09D4E8C0F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CC7C480-18DD-6910-4731-AC9244229F1E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9B5A0E3-2616-389E-6746-CC54C6B90ECE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AF4D0CE-3B39-C986-18CF-8978B63E27AD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77BCAB3-DED1-7DE2-A110-FE407B13C5AB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1B2695D-6E97-EB64-DAB8-092E8298370A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4BC1A-5DCA-AB59-A21C-96587672B044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866292C-840D-DBF8-E7A9-3093FBDA7B93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BED0D7C-EBB7-5510-E187-31EB7A7AE9A6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049580C-ECCA-1963-8619-A42FAE22D86F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6307B67-C6C4-E1C3-7ABE-4DE115FE81D5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D163B2F-0F0D-B05C-2253-B7111ABFE700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5222A48-70B4-7E58-3747-2C2858A9958A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8DC6F4-9ABE-1383-2440-B4B51E452127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EA17B1A-8FF3-A348-0AE2-A5BD250FC174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BF4A220-CB8B-079F-2DAA-96670D562AF0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868D61A-EB2F-E1A8-0CE9-6A3D78432036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2D5B43-EB2C-4C2C-14DE-04BB73957D11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D20E1BE-714F-ED22-08B5-8F1712CB8E0B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22565B1-D504-7E17-EBFB-0AB27D944AD1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2892BDD-FB8B-54AA-3020-00AC256BFE0F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6D713CE-A92D-CC7B-1387-965F68FEDDD5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81E3D1C-3670-56E2-7741-72A2E3D0CF42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8311EF0-F446-8141-16E4-AA2C07399A25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F9AA3D3-B139-3CF9-8BE3-A16F6F6F7337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1F6ED2A-8D23-9C52-2AF4-E03B1A90A4F6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151AE03-406C-B633-48DC-7BA4AAE4FA3E}"/>
              </a:ext>
            </a:extLst>
          </p:cNvPr>
          <p:cNvSpPr txBox="1"/>
          <p:nvPr/>
        </p:nvSpPr>
        <p:spPr>
          <a:xfrm>
            <a:off x="2552783" y="6478820"/>
            <a:ext cx="2839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/>
              <a:t>Source: </a:t>
            </a:r>
            <a:r>
              <a:rPr lang="en-US" sz="1200">
                <a:solidFill>
                  <a:srgbClr val="1A272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Khanna and Morales (2023) </a:t>
            </a:r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047F9-06B1-C148-5562-72624842D4A3}"/>
              </a:ext>
            </a:extLst>
          </p:cNvPr>
          <p:cNvSpPr txBox="1"/>
          <p:nvPr/>
        </p:nvSpPr>
        <p:spPr>
          <a:xfrm>
            <a:off x="1177338" y="1746186"/>
            <a:ext cx="6123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In the late 1990s, US skilled visa caps increased, 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and Indian enrollment in IT degrees surged:</a:t>
            </a:r>
            <a:endParaRPr lang="en-US" sz="2000" kern="1200">
              <a:solidFill>
                <a:schemeClr val="tx1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41ACC-7B9F-016D-7357-1B1B03A74A8C}"/>
              </a:ext>
            </a:extLst>
          </p:cNvPr>
          <p:cNvSpPr/>
          <p:nvPr/>
        </p:nvSpPr>
        <p:spPr>
          <a:xfrm>
            <a:off x="3476542" y="3766468"/>
            <a:ext cx="863229" cy="20377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949085-E3AE-6983-E70F-79441102FAD1}"/>
              </a:ext>
            </a:extLst>
          </p:cNvPr>
          <p:cNvSpPr txBox="1"/>
          <p:nvPr/>
        </p:nvSpPr>
        <p:spPr>
          <a:xfrm>
            <a:off x="4690094" y="5140983"/>
            <a:ext cx="1463962" cy="5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US visa cap increases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7E9DCF-EA92-8C0C-0BF2-746C5C9B2743}"/>
              </a:ext>
            </a:extLst>
          </p:cNvPr>
          <p:cNvCxnSpPr/>
          <p:nvPr/>
        </p:nvCxnSpPr>
        <p:spPr>
          <a:xfrm flipH="1">
            <a:off x="4381140" y="5294789"/>
            <a:ext cx="33895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9EB74D-F430-DBB0-A03B-979EFF960A04}"/>
              </a:ext>
            </a:extLst>
          </p:cNvPr>
          <p:cNvSpPr txBox="1"/>
          <p:nvPr/>
        </p:nvSpPr>
        <p:spPr>
          <a:xfrm>
            <a:off x="7644063" y="1919376"/>
            <a:ext cx="40748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</a:rPr>
              <a:t>What happened as a result?</a:t>
            </a:r>
            <a:endParaRPr lang="en-US" sz="2000" kern="1200">
              <a:solidFill>
                <a:schemeClr val="tx1"/>
              </a:solidFill>
              <a:latin typeface="Aptos" panose="02110004020202020204"/>
              <a:ea typeface="+mn-ea"/>
              <a:cs typeface="+mn-cs"/>
            </a:endParaRPr>
          </a:p>
          <a:p>
            <a:pPr>
              <a:spcAft>
                <a:spcPts val="1200"/>
              </a:spcAft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Most graduates remained and contributed to India’s “IT Boom”</a:t>
            </a:r>
          </a:p>
          <a:p>
            <a:pPr>
              <a:spcAft>
                <a:spcPts val="1200"/>
              </a:spcAft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Strong diaspora networks transferred knowledge, investment, &amp; stimulated offshoring back home, ~25% returned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What key ingredient converted “brain drain” into </a:t>
            </a:r>
            <a:r>
              <a:rPr lang="en-US" sz="2000" b="1" kern="1200">
                <a:solidFill>
                  <a:schemeClr val="tx1"/>
                </a:solidFill>
                <a:latin typeface="Aptos" panose="02110004020202020204"/>
              </a:rPr>
              <a:t>“brain gain”?</a:t>
            </a:r>
            <a:endParaRPr lang="en-US" sz="2000" kern="1200">
              <a:solidFill>
                <a:schemeClr val="tx1"/>
              </a:solidFill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0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6968F-8FB0-25A6-8727-BC0F6FECA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D0A503-B91E-BC50-F1AC-1F39EE37A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59" y="2593913"/>
            <a:ext cx="6218011" cy="3818411"/>
          </a:xfrm>
          <a:prstGeom prst="rect">
            <a:avLst/>
          </a:prstGeom>
        </p:spPr>
      </p:pic>
      <p:sp>
        <p:nvSpPr>
          <p:cNvPr id="80" name="Freeform 2">
            <a:extLst>
              <a:ext uri="{FF2B5EF4-FFF2-40B4-BE49-F238E27FC236}">
                <a16:creationId xmlns:a16="http://schemas.microsoft.com/office/drawing/2014/main" id="{2F9997C4-A135-FCD1-8BA9-577EAFDA1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1" cy="1467296"/>
          </a:xfrm>
          <a:custGeom>
            <a:avLst/>
            <a:gdLst>
              <a:gd name="T0" fmla="*/ 0 w 12245"/>
              <a:gd name="T1" fmla="*/ 11007 h 11008"/>
              <a:gd name="T2" fmla="*/ 12244 w 12245"/>
              <a:gd name="T3" fmla="*/ 11007 h 11008"/>
              <a:gd name="T4" fmla="*/ 12244 w 12245"/>
              <a:gd name="T5" fmla="*/ 0 h 11008"/>
              <a:gd name="T6" fmla="*/ 0 w 12245"/>
              <a:gd name="T7" fmla="*/ 0 h 11008"/>
              <a:gd name="T8" fmla="*/ 0 w 12245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45" h="11008">
                <a:moveTo>
                  <a:pt x="0" y="11007"/>
                </a:moveTo>
                <a:lnTo>
                  <a:pt x="12244" y="11007"/>
                </a:lnTo>
                <a:lnTo>
                  <a:pt x="12244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004948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747993"/>
              </a:solidFill>
              <a:latin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30B752-A75E-AD7B-A5A1-B56B59C70D3A}"/>
              </a:ext>
            </a:extLst>
          </p:cNvPr>
          <p:cNvSpPr txBox="1"/>
          <p:nvPr/>
        </p:nvSpPr>
        <p:spPr>
          <a:xfrm>
            <a:off x="446567" y="357409"/>
            <a:ext cx="1029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India’s IT Boom: </a:t>
            </a:r>
            <a:r>
              <a:rPr lang="en-US" sz="2400" kern="1200">
                <a:ln>
                  <a:solidFill>
                    <a:srgbClr val="42D9C8"/>
                  </a:solidFill>
                </a:ln>
                <a:solidFill>
                  <a:srgbClr val="42D9C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success story of migration, human capital, and growth</a:t>
            </a:r>
            <a:endParaRPr lang="en-US" sz="2400" kern="1200">
              <a:ln>
                <a:solidFill>
                  <a:srgbClr val="42D9C8"/>
                </a:solidFill>
              </a:ln>
              <a:solidFill>
                <a:srgbClr val="42D9C8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D69D05-2332-2291-A4ED-EA4E62802BF6}"/>
              </a:ext>
            </a:extLst>
          </p:cNvPr>
          <p:cNvCxnSpPr>
            <a:cxnSpLocks/>
          </p:cNvCxnSpPr>
          <p:nvPr/>
        </p:nvCxnSpPr>
        <p:spPr>
          <a:xfrm flipH="1">
            <a:off x="80" y="1467296"/>
            <a:ext cx="121919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5EEBF9-0922-861B-C89B-974D77BBB2E3}"/>
              </a:ext>
            </a:extLst>
          </p:cNvPr>
          <p:cNvGrpSpPr/>
          <p:nvPr/>
        </p:nvGrpSpPr>
        <p:grpSpPr>
          <a:xfrm>
            <a:off x="11421583" y="81640"/>
            <a:ext cx="647700" cy="579405"/>
            <a:chOff x="7680960" y="320040"/>
            <a:chExt cx="1115568" cy="11155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62F2B56-9534-3DCD-671B-D1F471D800C7}"/>
                </a:ext>
              </a:extLst>
            </p:cNvPr>
            <p:cNvSpPr/>
            <p:nvPr/>
          </p:nvSpPr>
          <p:spPr>
            <a:xfrm>
              <a:off x="8686800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AF770B-9FBE-0434-0EFC-795222C0B496}"/>
                </a:ext>
              </a:extLst>
            </p:cNvPr>
            <p:cNvSpPr/>
            <p:nvPr/>
          </p:nvSpPr>
          <p:spPr>
            <a:xfrm>
              <a:off x="8686800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D32F60-9E0A-8127-C755-011C6CF136F9}"/>
                </a:ext>
              </a:extLst>
            </p:cNvPr>
            <p:cNvSpPr/>
            <p:nvPr/>
          </p:nvSpPr>
          <p:spPr>
            <a:xfrm>
              <a:off x="8686800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6459B78-80EF-AC34-5FC9-8394744F2DE2}"/>
                </a:ext>
              </a:extLst>
            </p:cNvPr>
            <p:cNvSpPr/>
            <p:nvPr/>
          </p:nvSpPr>
          <p:spPr>
            <a:xfrm>
              <a:off x="8686800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6CE4CC1-0ECA-249C-B68A-DACB29DC3D10}"/>
                </a:ext>
              </a:extLst>
            </p:cNvPr>
            <p:cNvSpPr/>
            <p:nvPr/>
          </p:nvSpPr>
          <p:spPr>
            <a:xfrm>
              <a:off x="8686800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DDB6052-24D4-57E0-CB47-FB014AC98DDE}"/>
                </a:ext>
              </a:extLst>
            </p:cNvPr>
            <p:cNvSpPr/>
            <p:nvPr/>
          </p:nvSpPr>
          <p:spPr>
            <a:xfrm>
              <a:off x="8686800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33D7895-D0F3-0852-6EE9-036AACE7F08D}"/>
                </a:ext>
              </a:extLst>
            </p:cNvPr>
            <p:cNvSpPr/>
            <p:nvPr/>
          </p:nvSpPr>
          <p:spPr>
            <a:xfrm>
              <a:off x="8485632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5C3F2CE-F73E-35EE-7F0E-910C96FD7373}"/>
                </a:ext>
              </a:extLst>
            </p:cNvPr>
            <p:cNvSpPr/>
            <p:nvPr/>
          </p:nvSpPr>
          <p:spPr>
            <a:xfrm>
              <a:off x="8485632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F24F528-08B8-BEDA-3931-2BB37E55AA66}"/>
                </a:ext>
              </a:extLst>
            </p:cNvPr>
            <p:cNvSpPr/>
            <p:nvPr/>
          </p:nvSpPr>
          <p:spPr>
            <a:xfrm>
              <a:off x="8485632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DC4A025-F615-7ADA-9F8C-327E838549CA}"/>
                </a:ext>
              </a:extLst>
            </p:cNvPr>
            <p:cNvSpPr/>
            <p:nvPr/>
          </p:nvSpPr>
          <p:spPr>
            <a:xfrm>
              <a:off x="8485632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F2D9B5B-5BAA-5A2A-504E-9FAB83EFA736}"/>
                </a:ext>
              </a:extLst>
            </p:cNvPr>
            <p:cNvSpPr/>
            <p:nvPr/>
          </p:nvSpPr>
          <p:spPr>
            <a:xfrm>
              <a:off x="8485632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1EB0D3A-2A4C-8D6E-490F-712693432135}"/>
                </a:ext>
              </a:extLst>
            </p:cNvPr>
            <p:cNvSpPr/>
            <p:nvPr/>
          </p:nvSpPr>
          <p:spPr>
            <a:xfrm>
              <a:off x="8485632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D017538-5057-DD10-42AC-CC41E2D9D677}"/>
                </a:ext>
              </a:extLst>
            </p:cNvPr>
            <p:cNvSpPr/>
            <p:nvPr/>
          </p:nvSpPr>
          <p:spPr>
            <a:xfrm>
              <a:off x="8284464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44F1640-406F-3411-1DFD-EB4DA64BCFFB}"/>
                </a:ext>
              </a:extLst>
            </p:cNvPr>
            <p:cNvSpPr/>
            <p:nvPr/>
          </p:nvSpPr>
          <p:spPr>
            <a:xfrm>
              <a:off x="8284464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E281BCF-EC4E-4D6B-64C2-D7203592BA84}"/>
                </a:ext>
              </a:extLst>
            </p:cNvPr>
            <p:cNvSpPr/>
            <p:nvPr/>
          </p:nvSpPr>
          <p:spPr>
            <a:xfrm>
              <a:off x="8284464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2C3E46B-AB5D-81CF-EF11-EFA0B21A3015}"/>
                </a:ext>
              </a:extLst>
            </p:cNvPr>
            <p:cNvSpPr/>
            <p:nvPr/>
          </p:nvSpPr>
          <p:spPr>
            <a:xfrm>
              <a:off x="8284464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92C95DE-B8DF-5EA8-F383-C398428A4D42}"/>
                </a:ext>
              </a:extLst>
            </p:cNvPr>
            <p:cNvSpPr/>
            <p:nvPr/>
          </p:nvSpPr>
          <p:spPr>
            <a:xfrm>
              <a:off x="8284464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FADA591-32FB-F297-4364-B2A8C67D302D}"/>
                </a:ext>
              </a:extLst>
            </p:cNvPr>
            <p:cNvSpPr/>
            <p:nvPr/>
          </p:nvSpPr>
          <p:spPr>
            <a:xfrm>
              <a:off x="8284464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AB34D8E-6F93-D390-38A6-A4F6608A4A2C}"/>
                </a:ext>
              </a:extLst>
            </p:cNvPr>
            <p:cNvSpPr/>
            <p:nvPr/>
          </p:nvSpPr>
          <p:spPr>
            <a:xfrm>
              <a:off x="8083296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3D5B90B-514C-7B44-3842-C5E90C3A52EC}"/>
                </a:ext>
              </a:extLst>
            </p:cNvPr>
            <p:cNvSpPr/>
            <p:nvPr/>
          </p:nvSpPr>
          <p:spPr>
            <a:xfrm>
              <a:off x="8083296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DC03848-E001-FFC0-61A8-94EAAC745DBE}"/>
                </a:ext>
              </a:extLst>
            </p:cNvPr>
            <p:cNvSpPr/>
            <p:nvPr/>
          </p:nvSpPr>
          <p:spPr>
            <a:xfrm>
              <a:off x="8083296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A1D03C7-480C-3A5E-476B-D8871A20CB64}"/>
                </a:ext>
              </a:extLst>
            </p:cNvPr>
            <p:cNvSpPr/>
            <p:nvPr/>
          </p:nvSpPr>
          <p:spPr>
            <a:xfrm>
              <a:off x="8083296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473DE2D-6B1B-2AC5-2513-A782DD54C022}"/>
                </a:ext>
              </a:extLst>
            </p:cNvPr>
            <p:cNvSpPr/>
            <p:nvPr/>
          </p:nvSpPr>
          <p:spPr>
            <a:xfrm>
              <a:off x="8083296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4877D0-F3E3-A363-366C-70FFC3FB4BC5}"/>
                </a:ext>
              </a:extLst>
            </p:cNvPr>
            <p:cNvSpPr/>
            <p:nvPr/>
          </p:nvSpPr>
          <p:spPr>
            <a:xfrm>
              <a:off x="8083296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53F9A1E-180E-9D09-FF3F-83C7CCCCE173}"/>
                </a:ext>
              </a:extLst>
            </p:cNvPr>
            <p:cNvSpPr/>
            <p:nvPr/>
          </p:nvSpPr>
          <p:spPr>
            <a:xfrm>
              <a:off x="7882128" y="32004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EAB5362-64C0-68E7-E099-848359FAAD8E}"/>
                </a:ext>
              </a:extLst>
            </p:cNvPr>
            <p:cNvSpPr/>
            <p:nvPr/>
          </p:nvSpPr>
          <p:spPr>
            <a:xfrm>
              <a:off x="7882128" y="521208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BB53476-C433-2993-73E9-F527D7364EAA}"/>
                </a:ext>
              </a:extLst>
            </p:cNvPr>
            <p:cNvSpPr/>
            <p:nvPr/>
          </p:nvSpPr>
          <p:spPr>
            <a:xfrm>
              <a:off x="7882128" y="722376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88A5196-22FA-8D41-FAD2-8170381DFFC2}"/>
                </a:ext>
              </a:extLst>
            </p:cNvPr>
            <p:cNvSpPr/>
            <p:nvPr/>
          </p:nvSpPr>
          <p:spPr>
            <a:xfrm>
              <a:off x="7882128" y="923544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ABD8EE6-BEFB-A161-7F3E-FFC71B30604D}"/>
                </a:ext>
              </a:extLst>
            </p:cNvPr>
            <p:cNvSpPr/>
            <p:nvPr/>
          </p:nvSpPr>
          <p:spPr>
            <a:xfrm>
              <a:off x="7882128" y="1124712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3FD471-AA9F-34CB-FE1F-969A7AF99898}"/>
                </a:ext>
              </a:extLst>
            </p:cNvPr>
            <p:cNvSpPr/>
            <p:nvPr/>
          </p:nvSpPr>
          <p:spPr>
            <a:xfrm>
              <a:off x="7882128" y="132588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2F69C5E-28E8-7DAE-0A4C-6747D9B67217}"/>
                </a:ext>
              </a:extLst>
            </p:cNvPr>
            <p:cNvSpPr/>
            <p:nvPr/>
          </p:nvSpPr>
          <p:spPr>
            <a:xfrm>
              <a:off x="7680960" y="320040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EAF859E-43BA-6B6A-0D1A-76D1629B4BE3}"/>
                </a:ext>
              </a:extLst>
            </p:cNvPr>
            <p:cNvSpPr/>
            <p:nvPr/>
          </p:nvSpPr>
          <p:spPr>
            <a:xfrm>
              <a:off x="7680960" y="521208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7EF40DE-ECB1-BC99-3CBB-7458B19A0486}"/>
                </a:ext>
              </a:extLst>
            </p:cNvPr>
            <p:cNvSpPr/>
            <p:nvPr/>
          </p:nvSpPr>
          <p:spPr>
            <a:xfrm>
              <a:off x="7680960" y="722376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E46A3A1-009B-6ADC-3706-62B5A584C25B}"/>
                </a:ext>
              </a:extLst>
            </p:cNvPr>
            <p:cNvSpPr/>
            <p:nvPr/>
          </p:nvSpPr>
          <p:spPr>
            <a:xfrm>
              <a:off x="7680960" y="923544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C3CBC89-F663-C521-EC06-C4331048F0C3}"/>
                </a:ext>
              </a:extLst>
            </p:cNvPr>
            <p:cNvSpPr/>
            <p:nvPr/>
          </p:nvSpPr>
          <p:spPr>
            <a:xfrm>
              <a:off x="7680960" y="1124712"/>
              <a:ext cx="109728" cy="109728"/>
            </a:xfrm>
            <a:prstGeom prst="ellipse">
              <a:avLst/>
            </a:prstGeom>
            <a:solidFill>
              <a:srgbClr val="F1F6F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B45DCA8-F3E3-6788-D2AC-7E9C1DFDEB1B}"/>
                </a:ext>
              </a:extLst>
            </p:cNvPr>
            <p:cNvSpPr/>
            <p:nvPr/>
          </p:nvSpPr>
          <p:spPr>
            <a:xfrm>
              <a:off x="7680960" y="1325880"/>
              <a:ext cx="109728" cy="109728"/>
            </a:xfrm>
            <a:prstGeom prst="ellipse">
              <a:avLst/>
            </a:prstGeom>
            <a:solidFill>
              <a:srgbClr val="42D9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A2570F-3AF6-56FA-09ED-6EC8A3F2D0C0}"/>
              </a:ext>
            </a:extLst>
          </p:cNvPr>
          <p:cNvSpPr txBox="1"/>
          <p:nvPr/>
        </p:nvSpPr>
        <p:spPr>
          <a:xfrm>
            <a:off x="2552783" y="6478820"/>
            <a:ext cx="2839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/>
              <a:t>Source: </a:t>
            </a:r>
            <a:r>
              <a:rPr lang="en-US" sz="1200">
                <a:solidFill>
                  <a:srgbClr val="1A272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Khanna and Morales (2023) </a:t>
            </a:r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5EE7A-7AC5-8A57-AF8A-788141106A82}"/>
              </a:ext>
            </a:extLst>
          </p:cNvPr>
          <p:cNvSpPr txBox="1"/>
          <p:nvPr/>
        </p:nvSpPr>
        <p:spPr>
          <a:xfrm>
            <a:off x="1177338" y="1746186"/>
            <a:ext cx="6123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In the late 1990s, US skilled visa caps increased, </a:t>
            </a: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and Indian enrollment in IT degrees surged:</a:t>
            </a:r>
            <a:endParaRPr lang="en-US" sz="2000" kern="1200">
              <a:solidFill>
                <a:schemeClr val="tx1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C2C14-834C-DEE4-0AF6-63D687D3757F}"/>
              </a:ext>
            </a:extLst>
          </p:cNvPr>
          <p:cNvSpPr txBox="1"/>
          <p:nvPr/>
        </p:nvSpPr>
        <p:spPr>
          <a:xfrm>
            <a:off x="7644063" y="1919376"/>
            <a:ext cx="40748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</a:rPr>
              <a:t>What happened as a result?</a:t>
            </a:r>
            <a:endParaRPr lang="en-US" sz="2000" kern="1200">
              <a:solidFill>
                <a:schemeClr val="tx1"/>
              </a:solidFill>
              <a:latin typeface="Aptos" panose="02110004020202020204"/>
            </a:endParaRPr>
          </a:p>
          <a:p>
            <a:pPr>
              <a:spcAft>
                <a:spcPts val="1200"/>
              </a:spcAft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Most graduates remained and contributed to India’s “IT Boom”</a:t>
            </a:r>
          </a:p>
          <a:p>
            <a:pPr>
              <a:spcAft>
                <a:spcPts val="1200"/>
              </a:spcAft>
            </a:pPr>
            <a:r>
              <a:rPr lang="en-US" sz="2000" kern="1200">
                <a:solidFill>
                  <a:schemeClr val="tx1"/>
                </a:solidFill>
                <a:latin typeface="Aptos" panose="02110004020202020204"/>
              </a:rPr>
              <a:t>Strong diaspora networks transferred knowledge, investment, &amp; stimulated offshoring back home, ~25% returned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kern="1200">
                <a:solidFill>
                  <a:schemeClr val="tx1"/>
                </a:solidFill>
                <a:latin typeface="Aptos" panose="02110004020202020204"/>
              </a:rPr>
              <a:t>What key ingredient converted “brain drain” into “brain gain”?</a:t>
            </a:r>
            <a:endParaRPr lang="en-US" sz="2000" kern="1200">
              <a:solidFill>
                <a:schemeClr val="tx1"/>
              </a:solidFill>
              <a:latin typeface="Aptos" panose="021100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3C5EBA-74DD-C60D-DB57-80F4BF638BCB}"/>
              </a:ext>
            </a:extLst>
          </p:cNvPr>
          <p:cNvSpPr/>
          <p:nvPr/>
        </p:nvSpPr>
        <p:spPr>
          <a:xfrm>
            <a:off x="3476542" y="3766468"/>
            <a:ext cx="863229" cy="20377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B89543-E924-0703-CF05-CD2ACFC2233E}"/>
              </a:ext>
            </a:extLst>
          </p:cNvPr>
          <p:cNvSpPr txBox="1"/>
          <p:nvPr/>
        </p:nvSpPr>
        <p:spPr>
          <a:xfrm>
            <a:off x="4690094" y="5140983"/>
            <a:ext cx="1463962" cy="5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US visa cap increases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756CD3-ADA2-E816-0C6A-000782A18FD6}"/>
              </a:ext>
            </a:extLst>
          </p:cNvPr>
          <p:cNvCxnSpPr/>
          <p:nvPr/>
        </p:nvCxnSpPr>
        <p:spPr>
          <a:xfrm flipH="1">
            <a:off x="4381140" y="5294789"/>
            <a:ext cx="33895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F51FEA-D400-C6BE-4948-E610EC7F0271}"/>
              </a:ext>
            </a:extLst>
          </p:cNvPr>
          <p:cNvSpPr txBox="1"/>
          <p:nvPr/>
        </p:nvSpPr>
        <p:spPr>
          <a:xfrm>
            <a:off x="7651319" y="5467921"/>
            <a:ext cx="3841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High-quality polytechnic universities</a:t>
            </a:r>
            <a:endParaRPr lang="en-US" sz="2400" u="sng"/>
          </a:p>
        </p:txBody>
      </p:sp>
    </p:spTree>
    <p:extLst>
      <p:ext uri="{BB962C8B-B14F-4D97-AF65-F5344CB8AC3E}">
        <p14:creationId xmlns:p14="http://schemas.microsoft.com/office/powerpoint/2010/main" val="351157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008215bacac45029ee8cafff4c8e93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HSPGE - Social Protection ＆ Labor Global</TermName>
          <TermId xmlns="http://schemas.microsoft.com/office/infopath/2007/PartnerControls">f2d4c922-4093-4818-a19f-914982d246f0</TermId>
        </TermInfo>
      </Terms>
    </i008215bacac45029ee8cafff4c8e93b>
    <WBDocs_Access_To_Info_Exception xmlns="3e02667f-0271-471b-bd6e-11a2e16def1d">12. Not Assessed</WBDocs_Access_To_Info_Exception>
    <TaxCatchAll xmlns="3e02667f-0271-471b-bd6e-11a2e16def1d">
      <Value>228</Value>
      <Value>3</Value>
    </TaxCatchAll>
    <o1cb080a3dca4eb8a0fd03c7cc8bf8f7 xmlns="3e02667f-0271-471b-bd6e-11a2e16def1d">
      <Terms xmlns="http://schemas.microsoft.com/office/infopath/2007/PartnerControls"/>
    </o1cb080a3dca4eb8a0fd03c7cc8bf8f7>
    <WBDocs_Information_Classification xmlns="3e02667f-0271-471b-bd6e-11a2e16def1d">Official Use Only</WBDocs_Information_Classification>
    <WBDocs_Document_Date xmlns="3e02667f-0271-471b-bd6e-11a2e16def1d">2025-02-03T18:01:18+00:00</WBDocs_Document_Date>
    <Abstract xmlns="3e02667f-0271-471b-bd6e-11a2e16def1d" xsi:nil="true"/>
    <OneCMS_Subcategory xmlns="3e02667f-0271-471b-bd6e-11a2e16def1d" xsi:nil="true"/>
    <OneCMS_Category xmlns="3e02667f-0271-471b-bd6e-11a2e16def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2a6c10d7-b926-4fc0-945e-3cbf5049f6bd" ContentTypeId="0x010100F4C63C3BD852AE468EAEFD0E6C57C64F02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BDocument" ma:contentTypeID="0x010100F4C63C3BD852AE468EAEFD0E6C57C64F02007DB5107D9E86774A9DA4B05BE8D1B5F0" ma:contentTypeVersion="39" ma:contentTypeDescription="" ma:contentTypeScope="" ma:versionID="e7f5361311a5324e4752877e0a3375e2">
  <xsd:schema xmlns:xsd="http://www.w3.org/2001/XMLSchema" xmlns:xs="http://www.w3.org/2001/XMLSchema" xmlns:p="http://schemas.microsoft.com/office/2006/metadata/properties" xmlns:ns3="3e02667f-0271-471b-bd6e-11a2e16def1d" targetNamespace="http://schemas.microsoft.com/office/2006/metadata/properties" ma:root="true" ma:fieldsID="7595cbeb07932a56e52b82d4e13bf1b7" ns3:_=""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3:WBDocs_Document_Date" minOccurs="0"/>
                <xsd:element ref="ns3:WBDocs_Information_Classification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3:WBDocs_Access_To_Info_Exception" minOccurs="0"/>
                <xsd:element ref="ns3:o1cb080a3dca4eb8a0fd03c7cc8bf8f7" minOccurs="0"/>
                <xsd:element ref="ns3:i008215bacac45029ee8cafff4c8e93b" minOccurs="0"/>
                <xsd:element ref="ns3:OneCMS_Subcategory" minOccurs="0"/>
                <xsd:element ref="ns3:OneCMS_Category" minOccurs="0"/>
                <xsd:element ref="ns3: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WBDocs_Document_Date" ma:index="3" nillable="true" ma:displayName="Document Date" ma:default="[today]" ma:format="DateTime" ma:internalName="WBDocs_Document_Date" ma:readOnly="false">
      <xsd:simpleType>
        <xsd:restriction base="dms:DateTime"/>
      </xsd:simpleType>
    </xsd:element>
    <xsd:element name="WBDocs_Information_Classification" ma:index="4" ma:displayName="Information Classification" ma:default="Official Use Only" ma:format="Dropdown" ma:internalName="WBDocs_Information_Classification" ma:readOnly="false">
      <xsd:simpleType>
        <xsd:restriction base="dms:Choice">
          <xsd:enumeration value="Public"/>
          <xsd:enumeration value="Official Use Only"/>
          <xsd:enumeration value="Confidential"/>
          <xsd:enumeration value="Strictly Confidential"/>
        </xsd:restriction>
      </xsd:simpleType>
    </xsd:element>
    <xsd:element name="TaxCatchAll" ma:index="6" nillable="true" ma:displayName="Taxonomy Catch All Column" ma:hidden="true" ma:list="{aa5bd3fc-050e-4d44-8153-fdd0c60c6f2d}" ma:internalName="TaxCatchAll" ma:showField="CatchAllData" ma:web="35208d8b-821c-4654-b0b4-fe0b1e2f2e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hidden="true" ma:list="{aa5bd3fc-050e-4d44-8153-fdd0c60c6f2d}" ma:internalName="TaxCatchAllLabel" ma:readOnly="true" ma:showField="CatchAllDataLabel" ma:web="35208d8b-821c-4654-b0b4-fe0b1e2f2e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BDocs_Access_To_Info_Exception" ma:index="13" nillable="true" ma:displayName="Access to Info Exception" ma:default="12. Not Assessed" ma:format="Dropdown" ma:internalName="WBDocs_Access_To_Info_Exception">
      <xsd:simpleType>
        <xsd:restriction base="dms:Choice">
          <xsd:enumeration value="1. Personal"/>
          <xsd:enumeration value="2. Executive Director's Communications"/>
          <xsd:enumeration value="3. Board Ethics Committee"/>
          <xsd:enumeration value="4. Attorney-Client Privilege"/>
          <xsd:enumeration value="5. Security &amp; Safety"/>
          <xsd:enumeration value="6. Other Disclosure Regimes"/>
          <xsd:enumeration value="7. Client / Third Party Confidence"/>
          <xsd:enumeration value="8. Corporate/Administrative"/>
          <xsd:enumeration value="9. Deliberative"/>
          <xsd:enumeration value="10a-c. Financial - Forecast/Analysis/Transactions"/>
          <xsd:enumeration value="10d. Financial - Banking &amp; Billing"/>
          <xsd:enumeration value="11. Bank's Prerogative to Restrict"/>
          <xsd:enumeration value="12. Not Assessed"/>
          <xsd:enumeration value="13. Not Applicable"/>
          <xsd:enumeration value="Unknown Policy Restriction"/>
        </xsd:restriction>
      </xsd:simpleType>
    </xsd:element>
    <xsd:element name="o1cb080a3dca4eb8a0fd03c7cc8bf8f7" ma:index="15" nillable="true" ma:taxonomy="true" ma:internalName="o1cb080a3dca4eb8a0fd03c7cc8bf8f7" ma:taxonomyFieldName="WBDocs_Local_Document_Type" ma:displayName="Local Document Type" ma:readOnly="false" ma:default="" ma:fieldId="{81cb080a-3dca-4eb8-a0fd-03c7cc8bf8f7}" ma:taxonomyMulti="true" ma:sspId="2a6c10d7-b926-4fc0-945e-3cbf5049f6bd" ma:termSetId="ec380048-e675-43f7-9194-41567bcb0a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08215bacac45029ee8cafff4c8e93b" ma:index="17" nillable="true" ma:taxonomy="true" ma:internalName="i008215bacac45029ee8cafff4c8e93b" ma:taxonomyFieldName="WBDocs_Originating_Unit" ma:displayName="Originating unit" ma:default="6;#HEDDR|30c5d4c2-e8be-441c-b74b-83bfd59adca5" ma:fieldId="{2008215b-acac-4502-9ee8-cafff4c8e93b}" ma:taxonomyMulti="true" ma:sspId="2a6c10d7-b926-4fc0-945e-3cbf5049f6bd" ma:termSetId="806c0147-d557-463e-8bb0-983f4f318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CMS_Subcategory" ma:index="21" nillable="true" ma:displayName="Subcategory" ma:hidden="true" ma:internalName="OneCMS_Subcategory" ma:readOnly="false">
      <xsd:simpleType>
        <xsd:restriction base="dms:Text"/>
      </xsd:simpleType>
    </xsd:element>
    <xsd:element name="OneCMS_Category" ma:index="22" nillable="true" ma:displayName="Category" ma:hidden="true" ma:internalName="OneCMS_Category" ma:readOnly="false">
      <xsd:simpleType>
        <xsd:restriction base="dms:Text"/>
      </xsd:simpleType>
    </xsd:element>
    <xsd:element name="Abstract" ma:index="23" nillable="true" ma:displayName="Abstract" ma:hidden="true" ma:internalName="Abstract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E9B068-FD8E-4F64-AF67-143760D8F3C7}">
  <ds:schemaRefs>
    <ds:schemaRef ds:uri="3e02667f-0271-471b-bd6e-11a2e16def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E40993-9BDC-47BF-AAAF-1D9768D913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4568B4-34C5-4989-A2A5-F5D99585119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CF88106-9D60-4655-B28C-420D80E4843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0E7E4158-9AEF-4C31-820B-7A3689FA1551}">
  <ds:schemaRefs>
    <ds:schemaRef ds:uri="3e02667f-0271-471b-bd6e-11a2e16def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640</TotalTime>
  <Words>1915</Words>
  <Application>Microsoft Office PowerPoint</Application>
  <PresentationFormat>Widescreen</PresentationFormat>
  <Paragraphs>199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Wingdings</vt:lpstr>
      <vt:lpstr>Kermit Semibold</vt:lpstr>
      <vt:lpstr>Posterama Text Black</vt:lpstr>
      <vt:lpstr>Open Sans</vt:lpstr>
      <vt:lpstr>Aptos</vt:lpstr>
      <vt:lpstr>TimesNRMTPro</vt:lpstr>
      <vt:lpstr>Play</vt:lpstr>
      <vt:lpstr>Poppins</vt:lpstr>
      <vt:lpstr>Corbel</vt:lpstr>
      <vt:lpstr>Barlow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Sultan Khair</dc:creator>
  <cp:lastModifiedBy>Jeremy Aaron Lebow</cp:lastModifiedBy>
  <cp:revision>1</cp:revision>
  <dcterms:created xsi:type="dcterms:W3CDTF">2024-09-16T08:16:22Z</dcterms:created>
  <dcterms:modified xsi:type="dcterms:W3CDTF">2026-01-26T14:22:03Z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0x010100F4C63C3BD852AE468EAEFD0E6C57C64F02007DB5107D9E86774A9DA4B05BE8D1B5F0</vt:lpwstr>
  </property>
  <property fmtid="{D5CDD505-2E9C-101B-9397-08002B2CF9AE}" pid="3" name="fbe16eaccf4749f086104f7c67297f76">
    <vt:lpwstr>World Bank|bc205cc9-8a56-48a3-9f30-b099e7707c1b</vt:lpwstr>
  </property>
  <property fmtid="{D5CDD505-2E9C-101B-9397-08002B2CF9AE}" pid="4" name="TaxKeyword">
    <vt:lpwstr/>
  </property>
  <property fmtid="{D5CDD505-2E9C-101B-9397-08002B2CF9AE}" pid="5" name="hbe71f8dfd024405860d37e862f27a82">
    <vt:lpwstr/>
  </property>
  <property fmtid="{D5CDD505-2E9C-101B-9397-08002B2CF9AE}" pid="6" name="WBDocs_Country">
    <vt:lpwstr/>
  </property>
  <property fmtid="{D5CDD505-2E9C-101B-9397-08002B2CF9AE}" pid="7" name="WBDocs_Local_Document_Type">
    <vt:lpwstr/>
  </property>
  <property fmtid="{D5CDD505-2E9C-101B-9397-08002B2CF9AE}" pid="8" name="m23003d518f743f49dcbc82909afe93a">
    <vt:lpwstr/>
  </property>
  <property fmtid="{D5CDD505-2E9C-101B-9397-08002B2CF9AE}" pid="9" name="MediaServiceImageTags">
    <vt:lpwstr/>
  </property>
  <property fmtid="{D5CDD505-2E9C-101B-9397-08002B2CF9AE}" pid="10" name="d744a75525f04a8c9e54f4ed11bfe7c0">
    <vt:lpwstr/>
  </property>
  <property fmtid="{D5CDD505-2E9C-101B-9397-08002B2CF9AE}" pid="11" name="WBDocs_Topic">
    <vt:lpwstr/>
  </property>
  <property fmtid="{D5CDD505-2E9C-101B-9397-08002B2CF9AE}" pid="12" name="lcf76f155ced4ddcb4097134ff3c332f">
    <vt:lpwstr/>
  </property>
  <property fmtid="{D5CDD505-2E9C-101B-9397-08002B2CF9AE}" pid="13" name="WBDocs_Originating_Unit">
    <vt:lpwstr>228;#HSPGE - Social Protection ＆ Labor Global|f2d4c922-4093-4818-a19f-914982d246f0</vt:lpwstr>
  </property>
  <property fmtid="{D5CDD505-2E9C-101B-9397-08002B2CF9AE}" pid="14" name="TaxKeywordTaxHTField">
    <vt:lpwstr/>
  </property>
  <property fmtid="{D5CDD505-2E9C-101B-9397-08002B2CF9AE}" pid="15" name="Organization">
    <vt:lpwstr>3;#World Bank|bc205cc9-8a56-48a3-9f30-b099e7707c1b</vt:lpwstr>
  </property>
  <property fmtid="{D5CDD505-2E9C-101B-9397-08002B2CF9AE}" pid="16" name="WBDocs_Category">
    <vt:lpwstr/>
  </property>
  <property fmtid="{D5CDD505-2E9C-101B-9397-08002B2CF9AE}" pid="17" name="WBDocs_Language">
    <vt:lpwstr/>
  </property>
  <property fmtid="{D5CDD505-2E9C-101B-9397-08002B2CF9AE}" pid="18" name="n51c50147e554be9a5479ee6e2785bf7">
    <vt:lpwstr/>
  </property>
  <property fmtid="{D5CDD505-2E9C-101B-9397-08002B2CF9AE}" pid="19" name="pf1bc08d06b541998378c6b8090400d8">
    <vt:lpwstr/>
  </property>
  <property fmtid="{D5CDD505-2E9C-101B-9397-08002B2CF9AE}" pid="20" name="WBDocs_Business_Function">
    <vt:lpwstr/>
  </property>
  <property fmtid="{D5CDD505-2E9C-101B-9397-08002B2CF9AE}" pid="21" name="MSIP_Label_f1bf45b6-5649-4236-82a3-f45024cd282e_Enabled">
    <vt:lpwstr>true</vt:lpwstr>
  </property>
  <property fmtid="{D5CDD505-2E9C-101B-9397-08002B2CF9AE}" pid="22" name="MSIP_Label_f1bf45b6-5649-4236-82a3-f45024cd282e_SetDate">
    <vt:lpwstr>2025-12-23T17:29:32Z</vt:lpwstr>
  </property>
  <property fmtid="{D5CDD505-2E9C-101B-9397-08002B2CF9AE}" pid="23" name="MSIP_Label_f1bf45b6-5649-4236-82a3-f45024cd282e_Method">
    <vt:lpwstr>Standard</vt:lpwstr>
  </property>
  <property fmtid="{D5CDD505-2E9C-101B-9397-08002B2CF9AE}" pid="24" name="MSIP_Label_f1bf45b6-5649-4236-82a3-f45024cd282e_Name">
    <vt:lpwstr>Official Use Only</vt:lpwstr>
  </property>
  <property fmtid="{D5CDD505-2E9C-101B-9397-08002B2CF9AE}" pid="25" name="MSIP_Label_f1bf45b6-5649-4236-82a3-f45024cd282e_SiteId">
    <vt:lpwstr>31a2fec0-266b-4c67-b56e-2796d8f59c36</vt:lpwstr>
  </property>
  <property fmtid="{D5CDD505-2E9C-101B-9397-08002B2CF9AE}" pid="26" name="MSIP_Label_f1bf45b6-5649-4236-82a3-f45024cd282e_ActionId">
    <vt:lpwstr>e32a5217-7679-442d-908a-11850418cccc</vt:lpwstr>
  </property>
  <property fmtid="{D5CDD505-2E9C-101B-9397-08002B2CF9AE}" pid="27" name="MSIP_Label_f1bf45b6-5649-4236-82a3-f45024cd282e_ContentBits">
    <vt:lpwstr>2</vt:lpwstr>
  </property>
  <property fmtid="{D5CDD505-2E9C-101B-9397-08002B2CF9AE}" pid="28" name="MSIP_Label_f1bf45b6-5649-4236-82a3-f45024cd282e_Tag">
    <vt:lpwstr>10, 3, 0, 1</vt:lpwstr>
  </property>
  <property fmtid="{D5CDD505-2E9C-101B-9397-08002B2CF9AE}" pid="29" name="ClassificationContentMarkingFooterLocations">
    <vt:lpwstr>Office Theme:3</vt:lpwstr>
  </property>
  <property fmtid="{D5CDD505-2E9C-101B-9397-08002B2CF9AE}" pid="30" name="ClassificationContentMarkingFooterText">
    <vt:lpwstr>Official Use Only</vt:lpwstr>
  </property>
</Properties>
</file>