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Lst>
  <p:notesMasterIdLst>
    <p:notesMasterId r:id="rId21"/>
  </p:notesMasterIdLst>
  <p:sldIdLst>
    <p:sldId id="256" r:id="rId3"/>
    <p:sldId id="276" r:id="rId4"/>
    <p:sldId id="277" r:id="rId5"/>
    <p:sldId id="279" r:id="rId6"/>
    <p:sldId id="258" r:id="rId7"/>
    <p:sldId id="266" r:id="rId8"/>
    <p:sldId id="259" r:id="rId9"/>
    <p:sldId id="280" r:id="rId10"/>
    <p:sldId id="260" r:id="rId11"/>
    <p:sldId id="281" r:id="rId12"/>
    <p:sldId id="261" r:id="rId13"/>
    <p:sldId id="2076137061" r:id="rId14"/>
    <p:sldId id="2076137062" r:id="rId15"/>
    <p:sldId id="283" r:id="rId16"/>
    <p:sldId id="2076137058" r:id="rId17"/>
    <p:sldId id="2076137059" r:id="rId18"/>
    <p:sldId id="2076137060" r:id="rId19"/>
    <p:sldId id="272" r:id="rId20"/>
  </p:sldIdLst>
  <p:sldSz cx="14630400" cy="8229600"/>
  <p:notesSz cx="8229600" cy="14630400"/>
  <p:embeddedFontLst>
    <p:embeddedFont>
      <p:font typeface="Montserrat" panose="000005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Roboto" panose="02000000000000000000" pitchFamily="2" charset="0"/>
      <p:regular r:id="rId32"/>
      <p:bold r:id="rId33"/>
      <p:italic r:id="rId34"/>
      <p:boldItalic r:id="rId35"/>
    </p:embeddedFont>
    <p:embeddedFont>
      <p:font typeface="Roboto Slab" pitchFamily="2" charset="0"/>
      <p:regular r:id="rId36"/>
      <p:bold r:id="rId37"/>
    </p:embeddedFont>
    <p:embeddedFont>
      <p:font typeface="Roboto Slab Light"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13F"/>
    <a:srgbClr val="5E0202"/>
    <a:srgbClr val="FBFCFE"/>
    <a:srgbClr val="E9ECF2"/>
    <a:srgbClr val="B1B8C6"/>
    <a:srgbClr val="EAEBEC"/>
    <a:srgbClr val="E3E3E5"/>
    <a:srgbClr val="1D203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456AD-498E-4E23-90AB-C9823F3457C0}" v="228" dt="2026-01-26T06:49:01.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431" autoAdjust="0"/>
  </p:normalViewPr>
  <p:slideViewPr>
    <p:cSldViewPr snapToGrid="0" snapToObjects="1">
      <p:cViewPr>
        <p:scale>
          <a:sx n="53" d="100"/>
          <a:sy n="53" d="100"/>
        </p:scale>
        <p:origin x="748"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'Graphs for Gig Worker Survey'!$B$52</c:f>
              <c:strCache>
                <c:ptCount val="1"/>
                <c:pt idx="0">
                  <c:v>Yes</c:v>
                </c:pt>
              </c:strCache>
            </c:strRef>
          </c:tx>
          <c:spPr>
            <a:solidFill>
              <a:srgbClr val="1D20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Survey'!$A$54:$A$61</c:f>
              <c:strCache>
                <c:ptCount val="8"/>
                <c:pt idx="0">
                  <c:v>Nature of business operations</c:v>
                </c:pt>
                <c:pt idx="1">
                  <c:v>Reduction of long-term employment commitments </c:v>
                </c:pt>
                <c:pt idx="2">
                  <c:v>Scaling up workforce during peak seasons </c:v>
                </c:pt>
                <c:pt idx="3">
                  <c:v>Flexible working arrangements</c:v>
                </c:pt>
                <c:pt idx="4">
                  <c:v>Meet project-specific demands </c:v>
                </c:pt>
                <c:pt idx="5">
                  <c:v>Reduction of costs</c:v>
                </c:pt>
                <c:pt idx="6">
                  <c:v>Adjust workforce size based on business needs</c:v>
                </c:pt>
                <c:pt idx="7">
                  <c:v>Access to expertise not available in-house </c:v>
                </c:pt>
              </c:strCache>
            </c:strRef>
          </c:cat>
          <c:val>
            <c:numRef>
              <c:f>'Graphs for Gig Worker Survey'!$B$54:$B$61</c:f>
              <c:numCache>
                <c:formatCode>0%</c:formatCode>
                <c:ptCount val="8"/>
                <c:pt idx="0">
                  <c:v>0.1111111111111111</c:v>
                </c:pt>
                <c:pt idx="1">
                  <c:v>0.1111111111111111</c:v>
                </c:pt>
                <c:pt idx="2">
                  <c:v>0.16666666666666666</c:v>
                </c:pt>
                <c:pt idx="3">
                  <c:v>0.16666666666666666</c:v>
                </c:pt>
                <c:pt idx="4">
                  <c:v>0.3888888888888889</c:v>
                </c:pt>
                <c:pt idx="5">
                  <c:v>0.3888888888888889</c:v>
                </c:pt>
                <c:pt idx="6">
                  <c:v>0.44444444444444442</c:v>
                </c:pt>
                <c:pt idx="7">
                  <c:v>0.61111111111111116</c:v>
                </c:pt>
              </c:numCache>
            </c:numRef>
          </c:val>
          <c:extLst>
            <c:ext xmlns:c16="http://schemas.microsoft.com/office/drawing/2014/chart" uri="{C3380CC4-5D6E-409C-BE32-E72D297353CC}">
              <c16:uniqueId val="{00000000-8591-4F1C-9486-F1003B1854C1}"/>
            </c:ext>
          </c:extLst>
        </c:ser>
        <c:ser>
          <c:idx val="1"/>
          <c:order val="1"/>
          <c:tx>
            <c:strRef>
              <c:f>'Graphs for Gig Worker Survey'!$C$52</c:f>
              <c:strCache>
                <c:ptCount val="1"/>
                <c:pt idx="0">
                  <c:v>No</c:v>
                </c:pt>
              </c:strCache>
            </c:strRef>
          </c:tx>
          <c:spPr>
            <a:solidFill>
              <a:srgbClr val="5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Survey'!$A$54:$A$61</c:f>
              <c:strCache>
                <c:ptCount val="8"/>
                <c:pt idx="0">
                  <c:v>Nature of business operations</c:v>
                </c:pt>
                <c:pt idx="1">
                  <c:v>Reduction of long-term employment commitments </c:v>
                </c:pt>
                <c:pt idx="2">
                  <c:v>Scaling up workforce during peak seasons </c:v>
                </c:pt>
                <c:pt idx="3">
                  <c:v>Flexible working arrangements</c:v>
                </c:pt>
                <c:pt idx="4">
                  <c:v>Meet project-specific demands </c:v>
                </c:pt>
                <c:pt idx="5">
                  <c:v>Reduction of costs</c:v>
                </c:pt>
                <c:pt idx="6">
                  <c:v>Adjust workforce size based on business needs</c:v>
                </c:pt>
                <c:pt idx="7">
                  <c:v>Access to expertise not available in-house </c:v>
                </c:pt>
              </c:strCache>
            </c:strRef>
          </c:cat>
          <c:val>
            <c:numRef>
              <c:f>'Graphs for Gig Worker Survey'!$C$54:$C$61</c:f>
              <c:numCache>
                <c:formatCode>0%</c:formatCode>
                <c:ptCount val="8"/>
                <c:pt idx="0">
                  <c:v>0.88888888888888884</c:v>
                </c:pt>
                <c:pt idx="1">
                  <c:v>0.88888888888888884</c:v>
                </c:pt>
                <c:pt idx="2">
                  <c:v>0.83333333333333337</c:v>
                </c:pt>
                <c:pt idx="3">
                  <c:v>0.83333333333333337</c:v>
                </c:pt>
                <c:pt idx="4">
                  <c:v>0.61111111111111116</c:v>
                </c:pt>
                <c:pt idx="5">
                  <c:v>0.61111111111111116</c:v>
                </c:pt>
                <c:pt idx="6">
                  <c:v>0.55555555555555558</c:v>
                </c:pt>
                <c:pt idx="7">
                  <c:v>0.3888888888888889</c:v>
                </c:pt>
              </c:numCache>
            </c:numRef>
          </c:val>
          <c:extLst>
            <c:ext xmlns:c16="http://schemas.microsoft.com/office/drawing/2014/chart" uri="{C3380CC4-5D6E-409C-BE32-E72D297353CC}">
              <c16:uniqueId val="{00000001-8591-4F1C-9486-F1003B1854C1}"/>
            </c:ext>
          </c:extLst>
        </c:ser>
        <c:dLbls>
          <c:showLegendKey val="0"/>
          <c:showVal val="0"/>
          <c:showCatName val="0"/>
          <c:showSerName val="0"/>
          <c:showPercent val="0"/>
          <c:showBubbleSize val="0"/>
        </c:dLbls>
        <c:gapWidth val="150"/>
        <c:overlap val="100"/>
        <c:axId val="174564607"/>
        <c:axId val="174558127"/>
      </c:barChart>
      <c:catAx>
        <c:axId val="174564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74558127"/>
        <c:crosses val="autoZero"/>
        <c:auto val="1"/>
        <c:lblAlgn val="ctr"/>
        <c:lblOffset val="100"/>
        <c:noMultiLvlLbl val="0"/>
      </c:catAx>
      <c:valAx>
        <c:axId val="1745581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74564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 for Gig Worker Survey'!$B$33</c:f>
              <c:strCache>
                <c:ptCount val="1"/>
              </c:strCache>
            </c:strRef>
          </c:tx>
          <c:spPr>
            <a:solidFill>
              <a:srgbClr val="1D20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D203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Survey'!$A$34:$A$36</c:f>
              <c:strCache>
                <c:ptCount val="3"/>
                <c:pt idx="0">
                  <c:v>No, we engage digital workers on an ad hoc basis</c:v>
                </c:pt>
                <c:pt idx="1">
                  <c:v>Yes, we have formal policies or procedures</c:v>
                </c:pt>
                <c:pt idx="2">
                  <c:v>Other</c:v>
                </c:pt>
              </c:strCache>
            </c:strRef>
          </c:cat>
          <c:val>
            <c:numRef>
              <c:f>'Graphs for Gig Worker Survey'!$B$34:$B$36</c:f>
              <c:numCache>
                <c:formatCode>0%</c:formatCode>
                <c:ptCount val="3"/>
                <c:pt idx="0">
                  <c:v>0.5</c:v>
                </c:pt>
                <c:pt idx="1">
                  <c:v>0.3888888888888889</c:v>
                </c:pt>
                <c:pt idx="2">
                  <c:v>0.1111111111111111</c:v>
                </c:pt>
              </c:numCache>
            </c:numRef>
          </c:val>
          <c:extLst>
            <c:ext xmlns:c16="http://schemas.microsoft.com/office/drawing/2014/chart" uri="{C3380CC4-5D6E-409C-BE32-E72D297353CC}">
              <c16:uniqueId val="{00000000-3FFA-451E-956C-7D3191526D75}"/>
            </c:ext>
          </c:extLst>
        </c:ser>
        <c:dLbls>
          <c:showLegendKey val="0"/>
          <c:showVal val="0"/>
          <c:showCatName val="0"/>
          <c:showSerName val="0"/>
          <c:showPercent val="0"/>
          <c:showBubbleSize val="0"/>
        </c:dLbls>
        <c:gapWidth val="219"/>
        <c:overlap val="-27"/>
        <c:axId val="1235272144"/>
        <c:axId val="1235274664"/>
      </c:barChart>
      <c:catAx>
        <c:axId val="123527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235274664"/>
        <c:crosses val="autoZero"/>
        <c:auto val="1"/>
        <c:lblAlgn val="ctr"/>
        <c:lblOffset val="100"/>
        <c:noMultiLvlLbl val="0"/>
      </c:catAx>
      <c:valAx>
        <c:axId val="12352746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23527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'Graphs for Gig Worker Survey'!$B$85</c:f>
              <c:strCache>
                <c:ptCount val="1"/>
                <c:pt idx="0">
                  <c:v>Yes</c:v>
                </c:pt>
              </c:strCache>
            </c:strRef>
          </c:tx>
          <c:spPr>
            <a:solidFill>
              <a:srgbClr val="1D20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Survey'!$A$87:$A$91</c:f>
              <c:strCache>
                <c:ptCount val="5"/>
                <c:pt idx="0">
                  <c:v>Uncertain legal and regulatory frameworks </c:v>
                </c:pt>
                <c:pt idx="1">
                  <c:v>Retaining digital workers for repeat or long-term projects</c:v>
                </c:pt>
                <c:pt idx="2">
                  <c:v>Administrative complexity </c:v>
                </c:pt>
                <c:pt idx="3">
                  <c:v>Ensuring consistent quality of work </c:v>
                </c:pt>
                <c:pt idx="4">
                  <c:v>Integrating digital workers into teams or workflows </c:v>
                </c:pt>
              </c:strCache>
            </c:strRef>
          </c:cat>
          <c:val>
            <c:numRef>
              <c:f>'Graphs for Gig Worker Survey'!$B$87:$B$91</c:f>
              <c:numCache>
                <c:formatCode>0%</c:formatCode>
                <c:ptCount val="5"/>
                <c:pt idx="0">
                  <c:v>0.22222222222222221</c:v>
                </c:pt>
                <c:pt idx="1">
                  <c:v>0.3888888888888889</c:v>
                </c:pt>
                <c:pt idx="2">
                  <c:v>0.3888888888888889</c:v>
                </c:pt>
                <c:pt idx="3">
                  <c:v>0.44444444444444442</c:v>
                </c:pt>
                <c:pt idx="4">
                  <c:v>0.44444444444444442</c:v>
                </c:pt>
              </c:numCache>
            </c:numRef>
          </c:val>
          <c:extLst>
            <c:ext xmlns:c16="http://schemas.microsoft.com/office/drawing/2014/chart" uri="{C3380CC4-5D6E-409C-BE32-E72D297353CC}">
              <c16:uniqueId val="{00000000-960A-492B-BB79-D0D7EC8B7337}"/>
            </c:ext>
          </c:extLst>
        </c:ser>
        <c:ser>
          <c:idx val="1"/>
          <c:order val="1"/>
          <c:tx>
            <c:strRef>
              <c:f>'Graphs for Gig Worker Survey'!$C$85</c:f>
              <c:strCache>
                <c:ptCount val="1"/>
                <c:pt idx="0">
                  <c:v>No</c:v>
                </c:pt>
              </c:strCache>
            </c:strRef>
          </c:tx>
          <c:spPr>
            <a:solidFill>
              <a:srgbClr val="5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Survey'!$A$87:$A$91</c:f>
              <c:strCache>
                <c:ptCount val="5"/>
                <c:pt idx="0">
                  <c:v>Uncertain legal and regulatory frameworks </c:v>
                </c:pt>
                <c:pt idx="1">
                  <c:v>Retaining digital workers for repeat or long-term projects</c:v>
                </c:pt>
                <c:pt idx="2">
                  <c:v>Administrative complexity </c:v>
                </c:pt>
                <c:pt idx="3">
                  <c:v>Ensuring consistent quality of work </c:v>
                </c:pt>
                <c:pt idx="4">
                  <c:v>Integrating digital workers into teams or workflows </c:v>
                </c:pt>
              </c:strCache>
            </c:strRef>
          </c:cat>
          <c:val>
            <c:numRef>
              <c:f>'Graphs for Gig Worker Survey'!$C$87:$C$91</c:f>
              <c:numCache>
                <c:formatCode>0%</c:formatCode>
                <c:ptCount val="5"/>
                <c:pt idx="0">
                  <c:v>0.77777777777777779</c:v>
                </c:pt>
                <c:pt idx="1">
                  <c:v>0.61111111111111116</c:v>
                </c:pt>
                <c:pt idx="2">
                  <c:v>0.61111111111111116</c:v>
                </c:pt>
                <c:pt idx="3">
                  <c:v>0.55555555555555558</c:v>
                </c:pt>
                <c:pt idx="4">
                  <c:v>0.55555555555555558</c:v>
                </c:pt>
              </c:numCache>
            </c:numRef>
          </c:val>
          <c:extLst>
            <c:ext xmlns:c16="http://schemas.microsoft.com/office/drawing/2014/chart" uri="{C3380CC4-5D6E-409C-BE32-E72D297353CC}">
              <c16:uniqueId val="{00000001-960A-492B-BB79-D0D7EC8B7337}"/>
            </c:ext>
          </c:extLst>
        </c:ser>
        <c:dLbls>
          <c:showLegendKey val="0"/>
          <c:showVal val="0"/>
          <c:showCatName val="0"/>
          <c:showSerName val="0"/>
          <c:showPercent val="0"/>
          <c:showBubbleSize val="0"/>
        </c:dLbls>
        <c:gapWidth val="150"/>
        <c:overlap val="100"/>
        <c:axId val="284458447"/>
        <c:axId val="284454847"/>
      </c:barChart>
      <c:catAx>
        <c:axId val="28445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284454847"/>
        <c:crosses val="autoZero"/>
        <c:auto val="1"/>
        <c:lblAlgn val="ctr"/>
        <c:lblOffset val="100"/>
        <c:noMultiLvlLbl val="0"/>
      </c:catAx>
      <c:valAx>
        <c:axId val="28445484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28445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45781717038736"/>
          <c:y val="0.236795955373753"/>
          <c:w val="0.667687722589965"/>
          <c:h val="0.62978748317861377"/>
        </c:manualLayout>
      </c:layout>
      <c:barChart>
        <c:barDir val="bar"/>
        <c:grouping val="stacked"/>
        <c:varyColors val="0"/>
        <c:ser>
          <c:idx val="0"/>
          <c:order val="0"/>
          <c:tx>
            <c:strRef>
              <c:f>'Graphs for Gig Worker Survey'!$B$40</c:f>
              <c:strCache>
                <c:ptCount val="1"/>
                <c:pt idx="0">
                  <c:v>Yes</c:v>
                </c:pt>
              </c:strCache>
            </c:strRef>
          </c:tx>
          <c:spPr>
            <a:solidFill>
              <a:srgbClr val="1D20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Survey'!$A$41:$A$49</c:f>
              <c:strCache>
                <c:ptCount val="9"/>
                <c:pt idx="0">
                  <c:v>Other</c:v>
                </c:pt>
                <c:pt idx="1">
                  <c:v>Customer support</c:v>
                </c:pt>
                <c:pt idx="2">
                  <c:v>Marketing</c:v>
                </c:pt>
                <c:pt idx="3">
                  <c:v>Sales</c:v>
                </c:pt>
                <c:pt idx="4">
                  <c:v>Administrative tasks</c:v>
                </c:pt>
                <c:pt idx="5">
                  <c:v>Professional services </c:v>
                </c:pt>
                <c:pt idx="6">
                  <c:v>Logistics/Delivery</c:v>
                </c:pt>
                <c:pt idx="7">
                  <c:v>Creative</c:v>
                </c:pt>
                <c:pt idx="8">
                  <c:v>IT/Tech</c:v>
                </c:pt>
              </c:strCache>
            </c:strRef>
          </c:cat>
          <c:val>
            <c:numRef>
              <c:f>'Graphs for Gig Worker Survey'!$B$41:$B$49</c:f>
              <c:numCache>
                <c:formatCode>0%</c:formatCode>
                <c:ptCount val="9"/>
                <c:pt idx="0">
                  <c:v>6.25E-2</c:v>
                </c:pt>
                <c:pt idx="1">
                  <c:v>0.22222222222222221</c:v>
                </c:pt>
                <c:pt idx="2">
                  <c:v>0.27777777777777779</c:v>
                </c:pt>
                <c:pt idx="3">
                  <c:v>0.27777777777777779</c:v>
                </c:pt>
                <c:pt idx="4">
                  <c:v>0.27777777777777779</c:v>
                </c:pt>
                <c:pt idx="5">
                  <c:v>0.3888888888888889</c:v>
                </c:pt>
                <c:pt idx="6">
                  <c:v>0.3888888888888889</c:v>
                </c:pt>
                <c:pt idx="7">
                  <c:v>0.44444444444444442</c:v>
                </c:pt>
                <c:pt idx="8">
                  <c:v>0.66666666666666663</c:v>
                </c:pt>
              </c:numCache>
            </c:numRef>
          </c:val>
          <c:extLst>
            <c:ext xmlns:c16="http://schemas.microsoft.com/office/drawing/2014/chart" uri="{C3380CC4-5D6E-409C-BE32-E72D297353CC}">
              <c16:uniqueId val="{00000000-721E-4A0D-9FAB-3AF3CB027FD7}"/>
            </c:ext>
          </c:extLst>
        </c:ser>
        <c:ser>
          <c:idx val="1"/>
          <c:order val="1"/>
          <c:tx>
            <c:strRef>
              <c:f>'Graphs for Gig Worker Survey'!$C$40</c:f>
              <c:strCache>
                <c:ptCount val="1"/>
                <c:pt idx="0">
                  <c:v>No</c:v>
                </c:pt>
              </c:strCache>
            </c:strRef>
          </c:tx>
          <c:spPr>
            <a:solidFill>
              <a:srgbClr val="5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Survey'!$A$41:$A$49</c:f>
              <c:strCache>
                <c:ptCount val="9"/>
                <c:pt idx="0">
                  <c:v>Other</c:v>
                </c:pt>
                <c:pt idx="1">
                  <c:v>Customer support</c:v>
                </c:pt>
                <c:pt idx="2">
                  <c:v>Marketing</c:v>
                </c:pt>
                <c:pt idx="3">
                  <c:v>Sales</c:v>
                </c:pt>
                <c:pt idx="4">
                  <c:v>Administrative tasks</c:v>
                </c:pt>
                <c:pt idx="5">
                  <c:v>Professional services </c:v>
                </c:pt>
                <c:pt idx="6">
                  <c:v>Logistics/Delivery</c:v>
                </c:pt>
                <c:pt idx="7">
                  <c:v>Creative</c:v>
                </c:pt>
                <c:pt idx="8">
                  <c:v>IT/Tech</c:v>
                </c:pt>
              </c:strCache>
            </c:strRef>
          </c:cat>
          <c:val>
            <c:numRef>
              <c:f>'Graphs for Gig Worker Survey'!$C$41:$C$49</c:f>
              <c:numCache>
                <c:formatCode>0%</c:formatCode>
                <c:ptCount val="9"/>
                <c:pt idx="0">
                  <c:v>0.9375</c:v>
                </c:pt>
                <c:pt idx="1">
                  <c:v>0.77777777777777779</c:v>
                </c:pt>
                <c:pt idx="2">
                  <c:v>0.72222222222222221</c:v>
                </c:pt>
                <c:pt idx="3">
                  <c:v>0.72222222222222221</c:v>
                </c:pt>
                <c:pt idx="4">
                  <c:v>0.72222222222222221</c:v>
                </c:pt>
                <c:pt idx="5">
                  <c:v>0.61111111111111116</c:v>
                </c:pt>
                <c:pt idx="6">
                  <c:v>0.61111111111111116</c:v>
                </c:pt>
                <c:pt idx="7">
                  <c:v>0.55555555555555558</c:v>
                </c:pt>
                <c:pt idx="8">
                  <c:v>0.33333333333333331</c:v>
                </c:pt>
              </c:numCache>
            </c:numRef>
          </c:val>
          <c:extLst>
            <c:ext xmlns:c16="http://schemas.microsoft.com/office/drawing/2014/chart" uri="{C3380CC4-5D6E-409C-BE32-E72D297353CC}">
              <c16:uniqueId val="{00000001-721E-4A0D-9FAB-3AF3CB027FD7}"/>
            </c:ext>
          </c:extLst>
        </c:ser>
        <c:dLbls>
          <c:showLegendKey val="0"/>
          <c:showVal val="0"/>
          <c:showCatName val="0"/>
          <c:showSerName val="0"/>
          <c:showPercent val="0"/>
          <c:showBubbleSize val="0"/>
        </c:dLbls>
        <c:gapWidth val="150"/>
        <c:overlap val="100"/>
        <c:axId val="1235272504"/>
        <c:axId val="1235276464"/>
      </c:barChart>
      <c:catAx>
        <c:axId val="1235272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235276464"/>
        <c:crosses val="autoZero"/>
        <c:auto val="1"/>
        <c:lblAlgn val="ctr"/>
        <c:lblOffset val="100"/>
        <c:noMultiLvlLbl val="0"/>
      </c:catAx>
      <c:valAx>
        <c:axId val="12352764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crossAx val="1235272504"/>
        <c:crosses val="autoZero"/>
        <c:crossBetween val="between"/>
      </c:valAx>
      <c:spPr>
        <a:noFill/>
        <a:ln>
          <a:noFill/>
        </a:ln>
        <a:effectLst/>
      </c:spPr>
    </c:plotArea>
    <c:legend>
      <c:legendPos val="b"/>
      <c:layout>
        <c:manualLayout>
          <c:xMode val="edge"/>
          <c:yMode val="edge"/>
          <c:x val="0.43931204360265164"/>
          <c:y val="0.93576962171408729"/>
          <c:w val="0.11398313676373716"/>
          <c:h val="6.4230356955955262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1D203C"/>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50481189851271E-2"/>
          <c:y val="2.3099854423396106E-2"/>
          <c:w val="0.86211181255890723"/>
          <c:h val="0.69863124696549428"/>
        </c:manualLayout>
      </c:layout>
      <c:barChart>
        <c:barDir val="col"/>
        <c:grouping val="clustered"/>
        <c:varyColors val="0"/>
        <c:ser>
          <c:idx val="0"/>
          <c:order val="0"/>
          <c:tx>
            <c:strRef>
              <c:f>'Graphs for Gig Worker Survey'!$B$64</c:f>
              <c:strCache>
                <c:ptCount val="1"/>
                <c:pt idx="0">
                  <c:v>Yes</c:v>
                </c:pt>
              </c:strCache>
            </c:strRef>
          </c:tx>
          <c:spPr>
            <a:solidFill>
              <a:srgbClr val="1D20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D203C"/>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Survey'!$A$65:$A$70</c:f>
              <c:strCache>
                <c:ptCount val="6"/>
                <c:pt idx="0">
                  <c:v>None of the above </c:v>
                </c:pt>
                <c:pt idx="1">
                  <c:v>Health insurance</c:v>
                </c:pt>
                <c:pt idx="2">
                  <c:v>Paid sick leave </c:v>
                </c:pt>
                <c:pt idx="3">
                  <c:v>Parental leave</c:v>
                </c:pt>
                <c:pt idx="4">
                  <c:v>Retirement/pension </c:v>
                </c:pt>
                <c:pt idx="5">
                  <c:v>Unemployment insurance</c:v>
                </c:pt>
              </c:strCache>
            </c:strRef>
          </c:cat>
          <c:val>
            <c:numRef>
              <c:f>'Graphs for Gig Worker Survey'!$B$65:$B$70</c:f>
              <c:numCache>
                <c:formatCode>0%</c:formatCode>
                <c:ptCount val="6"/>
                <c:pt idx="0">
                  <c:v>0.5</c:v>
                </c:pt>
                <c:pt idx="1">
                  <c:v>0.44444444444444442</c:v>
                </c:pt>
                <c:pt idx="2">
                  <c:v>0.3888888888888889</c:v>
                </c:pt>
                <c:pt idx="3">
                  <c:v>0.27777777777777779</c:v>
                </c:pt>
                <c:pt idx="4">
                  <c:v>0.22222222222222221</c:v>
                </c:pt>
                <c:pt idx="5">
                  <c:v>0.1111111111111111</c:v>
                </c:pt>
              </c:numCache>
            </c:numRef>
          </c:val>
          <c:extLst>
            <c:ext xmlns:c16="http://schemas.microsoft.com/office/drawing/2014/chart" uri="{C3380CC4-5D6E-409C-BE32-E72D297353CC}">
              <c16:uniqueId val="{00000000-9588-4C0C-830C-10F775F770F3}"/>
            </c:ext>
          </c:extLst>
        </c:ser>
        <c:ser>
          <c:idx val="1"/>
          <c:order val="1"/>
          <c:tx>
            <c:strRef>
              <c:f>'Graphs for Gig Worker Survey'!$C$64</c:f>
              <c:strCache>
                <c:ptCount val="1"/>
                <c:pt idx="0">
                  <c:v>No</c:v>
                </c:pt>
              </c:strCache>
            </c:strRef>
          </c:tx>
          <c:spPr>
            <a:solidFill>
              <a:srgbClr val="5E02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D203C"/>
                    </a:solidFill>
                    <a:latin typeface="Roboto" panose="02000000000000000000" pitchFamily="2" charset="0"/>
                    <a:ea typeface="Roboto" panose="02000000000000000000" pitchFamily="2" charset="0"/>
                    <a:cs typeface="Roboto"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Gig Worker Survey'!$A$65:$A$70</c:f>
              <c:strCache>
                <c:ptCount val="6"/>
                <c:pt idx="0">
                  <c:v>None of the above </c:v>
                </c:pt>
                <c:pt idx="1">
                  <c:v>Health insurance</c:v>
                </c:pt>
                <c:pt idx="2">
                  <c:v>Paid sick leave </c:v>
                </c:pt>
                <c:pt idx="3">
                  <c:v>Parental leave</c:v>
                </c:pt>
                <c:pt idx="4">
                  <c:v>Retirement/pension </c:v>
                </c:pt>
                <c:pt idx="5">
                  <c:v>Unemployment insurance</c:v>
                </c:pt>
              </c:strCache>
            </c:strRef>
          </c:cat>
          <c:val>
            <c:numRef>
              <c:f>'Graphs for Gig Worker Survey'!$C$65:$C$70</c:f>
              <c:numCache>
                <c:formatCode>0%</c:formatCode>
                <c:ptCount val="6"/>
                <c:pt idx="0">
                  <c:v>0.5</c:v>
                </c:pt>
                <c:pt idx="1">
                  <c:v>0.55555555555555558</c:v>
                </c:pt>
                <c:pt idx="2">
                  <c:v>0.61111111111111116</c:v>
                </c:pt>
                <c:pt idx="3">
                  <c:v>0.72222222222222221</c:v>
                </c:pt>
                <c:pt idx="4">
                  <c:v>0.77777777777777779</c:v>
                </c:pt>
                <c:pt idx="5">
                  <c:v>0.88888888888888884</c:v>
                </c:pt>
              </c:numCache>
            </c:numRef>
          </c:val>
          <c:extLst>
            <c:ext xmlns:c16="http://schemas.microsoft.com/office/drawing/2014/chart" uri="{C3380CC4-5D6E-409C-BE32-E72D297353CC}">
              <c16:uniqueId val="{00000001-9588-4C0C-830C-10F775F770F3}"/>
            </c:ext>
          </c:extLst>
        </c:ser>
        <c:dLbls>
          <c:showLegendKey val="0"/>
          <c:showVal val="0"/>
          <c:showCatName val="0"/>
          <c:showSerName val="0"/>
          <c:showPercent val="0"/>
          <c:showBubbleSize val="0"/>
        </c:dLbls>
        <c:gapWidth val="219"/>
        <c:overlap val="-27"/>
        <c:axId val="1137673496"/>
        <c:axId val="1137669896"/>
      </c:barChart>
      <c:catAx>
        <c:axId val="113767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rgbClr val="1D203C"/>
                </a:solidFill>
                <a:latin typeface="Roboto" panose="02000000000000000000" pitchFamily="2" charset="0"/>
                <a:ea typeface="Roboto" panose="02000000000000000000" pitchFamily="2" charset="0"/>
                <a:cs typeface="Roboto" panose="02000000000000000000" pitchFamily="2" charset="0"/>
              </a:defRPr>
            </a:pPr>
            <a:endParaRPr lang="en-US"/>
          </a:p>
        </c:txPr>
        <c:crossAx val="1137669896"/>
        <c:crosses val="autoZero"/>
        <c:auto val="0"/>
        <c:lblAlgn val="ctr"/>
        <c:lblOffset val="100"/>
        <c:noMultiLvlLbl val="0"/>
      </c:catAx>
      <c:valAx>
        <c:axId val="1137669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D203C"/>
                </a:solidFill>
                <a:latin typeface="Roboto" panose="02000000000000000000" pitchFamily="2" charset="0"/>
                <a:ea typeface="Roboto" panose="02000000000000000000" pitchFamily="2" charset="0"/>
                <a:cs typeface="Roboto" panose="02000000000000000000" pitchFamily="2" charset="0"/>
              </a:defRPr>
            </a:pPr>
            <a:endParaRPr lang="en-US"/>
          </a:p>
        </c:txPr>
        <c:crossAx val="1137673496"/>
        <c:crosses val="autoZero"/>
        <c:crossBetween val="between"/>
      </c:valAx>
      <c:spPr>
        <a:noFill/>
        <a:ln>
          <a:noFill/>
        </a:ln>
        <a:effectLst/>
      </c:spPr>
    </c:plotArea>
    <c:legend>
      <c:legendPos val="b"/>
      <c:layout>
        <c:manualLayout>
          <c:xMode val="edge"/>
          <c:yMode val="edge"/>
          <c:x val="0.44619706187721159"/>
          <c:y val="0.95123484066916997"/>
          <c:w val="9.6329536669709212E-2"/>
          <c:h val="4.8765159330830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37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7209-B5D5-D162-C7F9-DFC65025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18C74-AB27-455B-53EB-5B88D16A888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F510CE-195F-4B3F-D7E0-21ED26BF10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9CDD6C-2BC6-EB8B-FF5B-E7F29A6D8A6C}"/>
              </a:ext>
            </a:extLst>
          </p:cNvPr>
          <p:cNvSpPr>
            <a:spLocks noGrp="1"/>
          </p:cNvSpPr>
          <p:nvPr>
            <p:ph type="sldNum" sz="quarter" idx="5"/>
          </p:nvPr>
        </p:nvSpPr>
        <p:spPr/>
        <p:txBody>
          <a:bodyPr/>
          <a:lstStyle/>
          <a:p>
            <a:fld id="{41CEF358-0176-4EC8-B584-400AEA53D6A1}" type="slidenum">
              <a:rPr lang="en-GB" smtClean="0"/>
              <a:t>15</a:t>
            </a:fld>
            <a:endParaRPr lang="en-GB"/>
          </a:p>
        </p:txBody>
      </p:sp>
    </p:spTree>
    <p:extLst>
      <p:ext uri="{BB962C8B-B14F-4D97-AF65-F5344CB8AC3E}">
        <p14:creationId xmlns:p14="http://schemas.microsoft.com/office/powerpoint/2010/main" val="112689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2221-7C69-0344-6E77-AF946EAE2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FAD40-21DE-FB0F-0291-735BBB27629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BA5376E-6372-1D11-FF0B-69727AF37A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8A7626-FEDC-CF29-5412-A7FD32D0B86A}"/>
              </a:ext>
            </a:extLst>
          </p:cNvPr>
          <p:cNvSpPr>
            <a:spLocks noGrp="1"/>
          </p:cNvSpPr>
          <p:nvPr>
            <p:ph type="sldNum" sz="quarter" idx="5"/>
          </p:nvPr>
        </p:nvSpPr>
        <p:spPr/>
        <p:txBody>
          <a:bodyPr/>
          <a:lstStyle/>
          <a:p>
            <a:fld id="{41CEF358-0176-4EC8-B584-400AEA53D6A1}" type="slidenum">
              <a:rPr lang="en-GB" smtClean="0"/>
              <a:t>16</a:t>
            </a:fld>
            <a:endParaRPr lang="en-GB"/>
          </a:p>
        </p:txBody>
      </p:sp>
    </p:spTree>
    <p:extLst>
      <p:ext uri="{BB962C8B-B14F-4D97-AF65-F5344CB8AC3E}">
        <p14:creationId xmlns:p14="http://schemas.microsoft.com/office/powerpoint/2010/main" val="112037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C132A-7ADC-BBF6-EB50-3A70D39C1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371E0-2CA5-037C-9EC5-A5507DE9653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0A5D867-B9A5-4E54-5691-8B525205B9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1975A4-9E9F-3640-E8F3-C219AC038084}"/>
              </a:ext>
            </a:extLst>
          </p:cNvPr>
          <p:cNvSpPr>
            <a:spLocks noGrp="1"/>
          </p:cNvSpPr>
          <p:nvPr>
            <p:ph type="sldNum" sz="quarter" idx="5"/>
          </p:nvPr>
        </p:nvSpPr>
        <p:spPr/>
        <p:txBody>
          <a:bodyPr/>
          <a:lstStyle/>
          <a:p>
            <a:fld id="{41CEF358-0176-4EC8-B584-400AEA53D6A1}" type="slidenum">
              <a:rPr lang="en-GB" smtClean="0"/>
              <a:t>17</a:t>
            </a:fld>
            <a:endParaRPr lang="en-GB"/>
          </a:p>
        </p:txBody>
      </p:sp>
    </p:spTree>
    <p:extLst>
      <p:ext uri="{BB962C8B-B14F-4D97-AF65-F5344CB8AC3E}">
        <p14:creationId xmlns:p14="http://schemas.microsoft.com/office/powerpoint/2010/main" val="4195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A7E1-0F90-1FC5-078D-3DF0174BF292}"/>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C89290-A89F-EC09-E4D1-7D33F61E5D95}"/>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D2E31-425B-780D-7467-B1D775FA4758}"/>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2B91F4C4-06E7-45BF-FD62-A5B34B71B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342FF-5A59-49AF-EA8B-B4A8AE6AB56E}"/>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53854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A951F-4FB4-729C-B7CD-C084FB1D884F}"/>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3" name="Footer Placeholder 2">
            <a:extLst>
              <a:ext uri="{FF2B5EF4-FFF2-40B4-BE49-F238E27FC236}">
                <a16:creationId xmlns:a16="http://schemas.microsoft.com/office/drawing/2014/main" id="{B5BFB22C-E550-DE3A-B049-A589C5CEF9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D206EA-5EA3-4070-320D-711366F7548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7865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919C-E471-658C-94F4-04E3FD8CF0BC}"/>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A3AF52FD-0597-92D8-B1B3-D5D49C199BF9}"/>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D0FA2D-7A5B-E9BF-7646-47F62BD44F90}"/>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63DE286A-AC83-656C-CD7C-DD2471D00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95840F-EA7A-1D60-7E4D-26DCD665722E}"/>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20169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9208-D40D-E477-50CD-8A6CC0304E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C8C61E-D772-DEC7-46FD-218C35CF5E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31D7F6-CC19-5AE2-B131-AA62368A3E2E}"/>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AD32793E-C544-AB6B-DBDC-BB6EBA0015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6335E-0EA6-E92D-FB4B-56823197ECD9}"/>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24198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A7E1-0F90-1FC5-078D-3DF0174BF292}"/>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C89290-A89F-EC09-E4D1-7D33F61E5D95}"/>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D2E31-425B-780D-7467-B1D775FA4758}"/>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2B91F4C4-06E7-45BF-FD62-A5B34B71B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342FF-5A59-49AF-EA8B-B4A8AE6AB56E}"/>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12553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03E9-E6FA-CF3A-43EA-7B0A51334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743C1C-608B-91F5-BD7C-D6FD7D80F708}"/>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AA86D-DDE1-6FF5-6A7A-984DDB3945EE}"/>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D00886-27EC-4B67-79E0-E7CEFDE31339}"/>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6" name="Footer Placeholder 5">
            <a:extLst>
              <a:ext uri="{FF2B5EF4-FFF2-40B4-BE49-F238E27FC236}">
                <a16:creationId xmlns:a16="http://schemas.microsoft.com/office/drawing/2014/main" id="{DD259704-70CC-F111-F52E-61886DCB5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678640-498F-C1F3-7935-DD1EA20F5B6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71998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B34B-6886-F37B-BB5E-0207D7E1D62C}"/>
              </a:ext>
            </a:extLst>
          </p:cNvPr>
          <p:cNvSpPr>
            <a:spLocks noGrp="1"/>
          </p:cNvSpPr>
          <p:nvPr>
            <p:ph type="title"/>
          </p:nvPr>
        </p:nvSpPr>
        <p:spPr>
          <a:xfrm>
            <a:off x="1007746" y="438150"/>
            <a:ext cx="12618720" cy="159067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4594E-20A6-7800-ECDB-82C61A282D71}"/>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FA364B8B-BE59-CFC9-6EE5-4C01A2AC43A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949DFB-4E3D-F798-B881-9369358491E1}"/>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EA17F92-7E2A-DC18-87B1-530AC4DD4882}"/>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628E7C-30C2-32F2-F619-29C14EAA71BC}"/>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8" name="Footer Placeholder 7">
            <a:extLst>
              <a:ext uri="{FF2B5EF4-FFF2-40B4-BE49-F238E27FC236}">
                <a16:creationId xmlns:a16="http://schemas.microsoft.com/office/drawing/2014/main" id="{CA873B8C-03F9-6110-4869-11E5A1F6BA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EF3011-8D7A-98BB-9694-77F08489E3F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55689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3060-EA1F-6B3A-2D80-BA73A3F0D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FF9A8A-CF71-1984-043C-73084F4C11C5}"/>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4" name="Footer Placeholder 3">
            <a:extLst>
              <a:ext uri="{FF2B5EF4-FFF2-40B4-BE49-F238E27FC236}">
                <a16:creationId xmlns:a16="http://schemas.microsoft.com/office/drawing/2014/main" id="{271112CA-8972-35AF-FA38-1D4C9615AC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F4A023-25AD-0DC9-537C-D4154652B51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53610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A951F-4FB4-729C-B7CD-C084FB1D884F}"/>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3" name="Footer Placeholder 2">
            <a:extLst>
              <a:ext uri="{FF2B5EF4-FFF2-40B4-BE49-F238E27FC236}">
                <a16:creationId xmlns:a16="http://schemas.microsoft.com/office/drawing/2014/main" id="{B5BFB22C-E550-DE3A-B049-A589C5CEF9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D206EA-5EA3-4070-320D-711366F7548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518657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3D7B-7379-38CB-BE83-D33389146C1C}"/>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C2DFF3-876F-9AEA-AE67-9CB46899E59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CB54C2-E732-669F-363C-AF02AD714868}"/>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50A4590A-BAEA-C2B1-0A1E-EEB2EBC000F1}"/>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6" name="Footer Placeholder 5">
            <a:extLst>
              <a:ext uri="{FF2B5EF4-FFF2-40B4-BE49-F238E27FC236}">
                <a16:creationId xmlns:a16="http://schemas.microsoft.com/office/drawing/2014/main" id="{2234FB55-3318-E32E-4E1D-2F44379CA0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759AFA-402D-91C1-11EA-1198BA39F1EC}"/>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3963125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8117-D478-9DE9-0BAC-AE18D8443DDC}"/>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8908A8-9A6D-822C-2EF6-E01DEA92F984}"/>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EB4F2063-468C-8365-09E6-5751328A951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EF21B027-C24E-2CDE-E449-879103FBF9EF}"/>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6" name="Footer Placeholder 5">
            <a:extLst>
              <a:ext uri="{FF2B5EF4-FFF2-40B4-BE49-F238E27FC236}">
                <a16:creationId xmlns:a16="http://schemas.microsoft.com/office/drawing/2014/main" id="{6EC6F87A-EFE5-3C79-0D23-E38F9C302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2E5284-B2B7-A503-C62C-E301E4099FC8}"/>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05281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0540-A5FE-D5F2-8211-2298CCEBA4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F37F3F-82F9-4825-5980-A347CC19F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49D43-8456-CB1A-BE1B-846F7E2E1536}"/>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9993ADCD-D937-3663-72FA-0A6DB1D80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ABEC2-322B-9313-F6BA-5C89CEDD7C1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314790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D334C-37B2-E59C-A590-C469A848EDD4}"/>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BE4002-4F17-4B21-57BB-135AF111CD7C}"/>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6F04F-26A8-C059-26CF-B59ABDFD57B5}"/>
              </a:ext>
            </a:extLst>
          </p:cNvPr>
          <p:cNvSpPr>
            <a:spLocks noGrp="1"/>
          </p:cNvSpPr>
          <p:nvPr>
            <p:ph type="dt" sz="half" idx="10"/>
          </p:nvPr>
        </p:nvSpPr>
        <p:spPr/>
        <p:txBody>
          <a:body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9C622417-E77A-FE6C-AEA8-2C409B2588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19610-AADF-E73F-B223-AA74207F1C9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970188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en-GB" sz="1800"/>
          </a:p>
        </p:txBody>
      </p:sp>
      <p:sp>
        <p:nvSpPr>
          <p:cNvPr id="3" name="Shape 1"/>
          <p:cNvSpPr/>
          <p:nvPr/>
        </p:nvSpPr>
        <p:spPr>
          <a:xfrm>
            <a:off x="0" y="0"/>
            <a:ext cx="14630400" cy="8229600"/>
          </a:xfrm>
          <a:prstGeom prst="rect">
            <a:avLst/>
          </a:prstGeom>
          <a:solidFill>
            <a:srgbClr val="FBFCFE"/>
          </a:solidFill>
          <a:ln/>
        </p:spPr>
        <p:txBody>
          <a:bodyPr/>
          <a:lstStyle/>
          <a:p>
            <a:endParaRPr lang="en-GB" sz="1800"/>
          </a:p>
        </p:txBody>
      </p:sp>
    </p:spTree>
    <p:extLst>
      <p:ext uri="{BB962C8B-B14F-4D97-AF65-F5344CB8AC3E}">
        <p14:creationId xmlns:p14="http://schemas.microsoft.com/office/powerpoint/2010/main" val="2530691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en-GB" sz="2160"/>
          </a:p>
        </p:txBody>
      </p:sp>
      <p:sp>
        <p:nvSpPr>
          <p:cNvPr id="3" name="Shape 1"/>
          <p:cNvSpPr/>
          <p:nvPr/>
        </p:nvSpPr>
        <p:spPr>
          <a:xfrm>
            <a:off x="0" y="0"/>
            <a:ext cx="14630400" cy="8229600"/>
          </a:xfrm>
          <a:prstGeom prst="rect">
            <a:avLst/>
          </a:prstGeom>
          <a:solidFill>
            <a:srgbClr val="FBFCFE"/>
          </a:solidFill>
          <a:ln/>
        </p:spPr>
        <p:txBody>
          <a:bodyPr/>
          <a:lstStyle/>
          <a:p>
            <a:endParaRPr lang="en-GB" sz="2160"/>
          </a:p>
        </p:txBody>
      </p:sp>
    </p:spTree>
    <p:extLst>
      <p:ext uri="{BB962C8B-B14F-4D97-AF65-F5344CB8AC3E}">
        <p14:creationId xmlns:p14="http://schemas.microsoft.com/office/powerpoint/2010/main" val="37634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txBody>
          <a:bodyPr/>
          <a:lstStyle/>
          <a:p>
            <a:endParaRPr lang="fr-CH"/>
          </a:p>
        </p:txBody>
      </p:sp>
      <p:sp>
        <p:nvSpPr>
          <p:cNvPr id="3" name="Shape 1"/>
          <p:cNvSpPr/>
          <p:nvPr/>
        </p:nvSpPr>
        <p:spPr>
          <a:xfrm>
            <a:off x="0" y="0"/>
            <a:ext cx="14630400" cy="8229600"/>
          </a:xfrm>
          <a:prstGeom prst="rect">
            <a:avLst/>
          </a:prstGeom>
          <a:solidFill>
            <a:srgbClr val="FBFCFE"/>
          </a:solidFill>
          <a:ln/>
        </p:spPr>
        <p:txBody>
          <a:bodyPr/>
          <a:lstStyle/>
          <a:p>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6B477-D0F0-AB77-DE3E-616509DF1DDA}"/>
              </a:ext>
            </a:extLst>
          </p:cNvPr>
          <p:cNvSpPr txBox="1"/>
          <p:nvPr userDrawn="1">
            <p:extLst>
              <p:ext uri="{1162E1C5-73C7-4A58-AE30-91384D911F3F}">
                <p184:classification xmlns:p184="http://schemas.microsoft.com/office/powerpoint/2018/4/main" val="ftr"/>
              </p:ext>
            </p:extLst>
          </p:nvPr>
        </p:nvSpPr>
        <p:spPr>
          <a:xfrm>
            <a:off x="13468350" y="8028940"/>
            <a:ext cx="1123950" cy="137160"/>
          </a:xfrm>
          <a:prstGeom prst="rect">
            <a:avLst/>
          </a:prstGeom>
        </p:spPr>
        <p:txBody>
          <a:bodyPr horzOverflow="overflow" lIns="0" tIns="0" rIns="0" bIns="0">
            <a:spAutoFit/>
          </a:bodyPr>
          <a:lstStyle/>
          <a:p>
            <a:pPr algn="l"/>
            <a:r>
              <a:rPr lang="en-GB"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059EB-A887-7610-0E9A-19C36DF20030}"/>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2931F5-E9E7-902C-5738-AB32002F1C01}"/>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A97AA-4695-AC49-2BA8-330B394BC753}"/>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439E36E8-F649-42DC-8B05-25E37391AAB4}" type="datetimeFigureOut">
              <a:rPr lang="en-GB" smtClean="0"/>
              <a:t>27/01/2026</a:t>
            </a:fld>
            <a:endParaRPr lang="en-GB"/>
          </a:p>
        </p:txBody>
      </p:sp>
      <p:sp>
        <p:nvSpPr>
          <p:cNvPr id="5" name="Footer Placeholder 4">
            <a:extLst>
              <a:ext uri="{FF2B5EF4-FFF2-40B4-BE49-F238E27FC236}">
                <a16:creationId xmlns:a16="http://schemas.microsoft.com/office/drawing/2014/main" id="{F928EEE4-3304-FD39-8DA8-448300BA17A4}"/>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C5C16F-5DF7-87F5-EAB1-30EB34854DB3}"/>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CB55BBCD-2936-49B1-879D-6B2B021D9360}" type="slidenum">
              <a:rPr lang="en-GB" smtClean="0"/>
              <a:t>‹#›</a:t>
            </a:fld>
            <a:endParaRPr lang="en-GB"/>
          </a:p>
        </p:txBody>
      </p:sp>
      <p:sp>
        <p:nvSpPr>
          <p:cNvPr id="8" name="TextBox 7">
            <a:extLst>
              <a:ext uri="{FF2B5EF4-FFF2-40B4-BE49-F238E27FC236}">
                <a16:creationId xmlns:a16="http://schemas.microsoft.com/office/drawing/2014/main" id="{48AC5ACC-6883-03B9-D149-94B0DC230770}"/>
              </a:ext>
            </a:extLst>
          </p:cNvPr>
          <p:cNvSpPr txBox="1"/>
          <p:nvPr userDrawn="1">
            <p:extLst>
              <p:ext uri="{1162E1C5-73C7-4A58-AE30-91384D911F3F}">
                <p184:classification xmlns:p184="http://schemas.microsoft.com/office/powerpoint/2018/4/main" val="ftr"/>
              </p:ext>
            </p:extLst>
          </p:nvPr>
        </p:nvSpPr>
        <p:spPr>
          <a:xfrm>
            <a:off x="13150216" y="7988809"/>
            <a:ext cx="1432560" cy="166199"/>
          </a:xfrm>
          <a:prstGeom prst="rect">
            <a:avLst/>
          </a:prstGeom>
        </p:spPr>
        <p:txBody>
          <a:bodyPr horzOverflow="overflow" lIns="0" tIns="0" rIns="0" bIns="0">
            <a:spAutoFit/>
          </a:bodyPr>
          <a:lstStyle/>
          <a:p>
            <a:pPr algn="l"/>
            <a:r>
              <a:rPr lang="en-GB" sz="1080">
                <a:solidFill>
                  <a:srgbClr val="000000">
                    <a:alpha val="50000"/>
                  </a:srgbClr>
                </a:solidFill>
                <a:latin typeface="Aptos" panose="020B0004020202020204" pitchFamily="34" charset="0"/>
              </a:rPr>
              <a:t>Sensitivity: Confidential</a:t>
            </a:r>
          </a:p>
        </p:txBody>
      </p:sp>
    </p:spTree>
    <p:extLst>
      <p:ext uri="{BB962C8B-B14F-4D97-AF65-F5344CB8AC3E}">
        <p14:creationId xmlns:p14="http://schemas.microsoft.com/office/powerpoint/2010/main" val="1487971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68335-C11A-4719-EBD0-82CF8CFE9A94}"/>
              </a:ext>
            </a:extLst>
          </p:cNvPr>
          <p:cNvSpPr/>
          <p:nvPr/>
        </p:nvSpPr>
        <p:spPr>
          <a:xfrm>
            <a:off x="-40764" y="0"/>
            <a:ext cx="14671164" cy="82296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0"/>
          <p:cNvSpPr/>
          <p:nvPr/>
        </p:nvSpPr>
        <p:spPr>
          <a:xfrm>
            <a:off x="793789" y="672479"/>
            <a:ext cx="13042821" cy="2342508"/>
          </a:xfrm>
          <a:prstGeom prst="rect">
            <a:avLst/>
          </a:prstGeom>
          <a:noFill/>
          <a:ln/>
        </p:spPr>
        <p:txBody>
          <a:bodyPr wrap="square" lIns="0" tIns="0" rIns="0" bIns="0" rtlCol="0" anchor="t"/>
          <a:lstStyle/>
          <a:p>
            <a:pPr marL="0" indent="0">
              <a:buNone/>
            </a:pPr>
            <a:r>
              <a:rPr lang="en-US" sz="7000" dirty="0">
                <a:solidFill>
                  <a:schemeClr val="bg2"/>
                </a:solidFill>
                <a:latin typeface="Roboto Slab" pitchFamily="34" charset="0"/>
                <a:ea typeface="Roboto Slab" pitchFamily="34" charset="-122"/>
                <a:cs typeface="Roboto Slab" pitchFamily="34" charset="-120"/>
              </a:rPr>
              <a:t>On Understanding </a:t>
            </a:r>
          </a:p>
          <a:p>
            <a:pPr marL="0" indent="0">
              <a:buNone/>
            </a:pPr>
            <a:r>
              <a:rPr lang="en-US" sz="7000" dirty="0">
                <a:solidFill>
                  <a:schemeClr val="bg2"/>
                </a:solidFill>
                <a:latin typeface="Roboto Slab" pitchFamily="34" charset="0"/>
                <a:ea typeface="Roboto Slab" pitchFamily="34" charset="-122"/>
                <a:cs typeface="Roboto Slab" pitchFamily="34" charset="-120"/>
              </a:rPr>
              <a:t>Expatriate Gig Workers</a:t>
            </a:r>
          </a:p>
          <a:p>
            <a:pPr marL="0" indent="0">
              <a:buNone/>
            </a:pPr>
            <a:r>
              <a:rPr lang="en-US" sz="7000" dirty="0">
                <a:solidFill>
                  <a:schemeClr val="bg2"/>
                </a:solidFill>
                <a:latin typeface="Roboto Slab" pitchFamily="34" charset="0"/>
                <a:ea typeface="Roboto Slab" pitchFamily="34" charset="-122"/>
                <a:cs typeface="Roboto Slab" pitchFamily="34" charset="-120"/>
              </a:rPr>
              <a:t>in the Abu Dhabi Dialogue Member States</a:t>
            </a:r>
            <a:endParaRPr lang="en-US" sz="7000" dirty="0">
              <a:solidFill>
                <a:schemeClr val="bg2"/>
              </a:solidFill>
            </a:endParaRPr>
          </a:p>
        </p:txBody>
      </p:sp>
      <p:sp>
        <p:nvSpPr>
          <p:cNvPr id="3" name="Text 1"/>
          <p:cNvSpPr/>
          <p:nvPr/>
        </p:nvSpPr>
        <p:spPr>
          <a:xfrm>
            <a:off x="793790" y="5507907"/>
            <a:ext cx="13042821" cy="317540"/>
          </a:xfrm>
          <a:prstGeom prst="rect">
            <a:avLst/>
          </a:prstGeom>
          <a:noFill/>
          <a:ln/>
        </p:spPr>
        <p:txBody>
          <a:bodyPr wrap="none" lIns="0" tIns="0" rIns="0" bIns="0" rtlCol="0" anchor="t"/>
          <a:lstStyle/>
          <a:p>
            <a:pPr marL="0" indent="0">
              <a:lnSpc>
                <a:spcPts val="2500"/>
              </a:lnSpc>
              <a:buNone/>
            </a:pPr>
            <a:r>
              <a:rPr lang="en-US" sz="2500" dirty="0">
                <a:solidFill>
                  <a:schemeClr val="bg2"/>
                </a:solidFill>
                <a:latin typeface="Roboto" pitchFamily="34" charset="0"/>
                <a:ea typeface="Roboto" pitchFamily="34" charset="-122"/>
                <a:cs typeface="Roboto" pitchFamily="34" charset="-120"/>
              </a:rPr>
              <a:t>Addressing Legal, Social and Career Implications</a:t>
            </a:r>
            <a:endParaRPr lang="en-US" sz="2500" dirty="0">
              <a:solidFill>
                <a:schemeClr val="bg2"/>
              </a:solidFill>
            </a:endParaRPr>
          </a:p>
        </p:txBody>
      </p:sp>
      <p:sp>
        <p:nvSpPr>
          <p:cNvPr id="4" name="Text 2"/>
          <p:cNvSpPr/>
          <p:nvPr/>
        </p:nvSpPr>
        <p:spPr>
          <a:xfrm flipH="1">
            <a:off x="2247361" y="5945038"/>
            <a:ext cx="45719" cy="317540"/>
          </a:xfrm>
          <a:prstGeom prst="rect">
            <a:avLst/>
          </a:prstGeom>
          <a:noFill/>
          <a:ln/>
        </p:spPr>
        <p:txBody>
          <a:bodyPr wrap="none" lIns="0" tIns="0" rIns="0" bIns="0" rtlCol="0" anchor="t"/>
          <a:lstStyle/>
          <a:p>
            <a:pPr marL="0" indent="0" algn="r">
              <a:lnSpc>
                <a:spcPts val="2500"/>
              </a:lnSpc>
              <a:buNone/>
            </a:pPr>
            <a:r>
              <a:rPr lang="en-US" sz="1550" dirty="0">
                <a:solidFill>
                  <a:schemeClr val="bg2"/>
                </a:solidFill>
                <a:latin typeface="Roboto" pitchFamily="34" charset="0"/>
                <a:ea typeface="Roboto" pitchFamily="34" charset="-122"/>
                <a:cs typeface="Roboto" pitchFamily="34" charset="-120"/>
              </a:rPr>
              <a:t>31 January 2026</a:t>
            </a:r>
            <a:endParaRPr lang="en-US" sz="1550" dirty="0">
              <a:solidFill>
                <a:schemeClr val="bg2"/>
              </a:solidFill>
            </a:endParaRPr>
          </a:p>
        </p:txBody>
      </p:sp>
      <p:sp>
        <p:nvSpPr>
          <p:cNvPr id="6" name="Rectangle 5">
            <a:extLst>
              <a:ext uri="{FF2B5EF4-FFF2-40B4-BE49-F238E27FC236}">
                <a16:creationId xmlns:a16="http://schemas.microsoft.com/office/drawing/2014/main" id="{5DB7F7F3-767F-D3F1-5010-67B263D358D5}"/>
              </a:ext>
            </a:extLst>
          </p:cNvPr>
          <p:cNvSpPr/>
          <p:nvPr/>
        </p:nvSpPr>
        <p:spPr>
          <a:xfrm>
            <a:off x="-40764" y="7424190"/>
            <a:ext cx="14671164" cy="8364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ue and red logo&#10;&#10;AI-generated content may be incorrect.">
            <a:extLst>
              <a:ext uri="{FF2B5EF4-FFF2-40B4-BE49-F238E27FC236}">
                <a16:creationId xmlns:a16="http://schemas.microsoft.com/office/drawing/2014/main" id="{321A5182-DE77-0899-CA83-A78D5A67F177}"/>
              </a:ext>
            </a:extLst>
          </p:cNvPr>
          <p:cNvPicPr>
            <a:picLocks noChangeAspect="1"/>
          </p:cNvPicPr>
          <p:nvPr/>
        </p:nvPicPr>
        <p:blipFill>
          <a:blip r:embed="rId3"/>
          <a:stretch>
            <a:fillRect/>
          </a:stretch>
        </p:blipFill>
        <p:spPr>
          <a:xfrm>
            <a:off x="8813494" y="7504319"/>
            <a:ext cx="2037546" cy="707085"/>
          </a:xfrm>
          <a:prstGeom prst="rect">
            <a:avLst/>
          </a:prstGeom>
        </p:spPr>
      </p:pic>
      <p:pic>
        <p:nvPicPr>
          <p:cNvPr id="8" name="Picture 7">
            <a:extLst>
              <a:ext uri="{FF2B5EF4-FFF2-40B4-BE49-F238E27FC236}">
                <a16:creationId xmlns:a16="http://schemas.microsoft.com/office/drawing/2014/main" id="{25A213C8-8EE5-6E34-2949-7B25476D74CD}"/>
              </a:ext>
            </a:extLst>
          </p:cNvPr>
          <p:cNvPicPr>
            <a:picLocks noChangeAspect="1"/>
          </p:cNvPicPr>
          <p:nvPr/>
        </p:nvPicPr>
        <p:blipFill>
          <a:blip r:embed="rId4"/>
          <a:stretch>
            <a:fillRect/>
          </a:stretch>
        </p:blipFill>
        <p:spPr>
          <a:xfrm>
            <a:off x="11678972" y="7673333"/>
            <a:ext cx="2543804" cy="312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249F6-B556-EAD1-B17B-BF97B8E2A4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3951162-C1CE-CFB9-8DBB-15DE98D84915}"/>
              </a:ext>
            </a:extLst>
          </p:cNvPr>
          <p:cNvSpPr/>
          <p:nvPr/>
        </p:nvSpPr>
        <p:spPr>
          <a:xfrm>
            <a:off x="0" y="0"/>
            <a:ext cx="14630400" cy="82296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dirty="0">
              <a:solidFill>
                <a:prstClr val="white"/>
              </a:solidFill>
              <a:latin typeface="Aptos" panose="02110004020202020204"/>
            </a:endParaRPr>
          </a:p>
        </p:txBody>
      </p:sp>
      <p:sp>
        <p:nvSpPr>
          <p:cNvPr id="4" name="Title 3">
            <a:extLst>
              <a:ext uri="{FF2B5EF4-FFF2-40B4-BE49-F238E27FC236}">
                <a16:creationId xmlns:a16="http://schemas.microsoft.com/office/drawing/2014/main" id="{F94B8F86-7D9E-609F-34A5-8A800908F431}"/>
              </a:ext>
            </a:extLst>
          </p:cNvPr>
          <p:cNvSpPr>
            <a:spLocks noGrp="1"/>
          </p:cNvSpPr>
          <p:nvPr>
            <p:ph type="title"/>
          </p:nvPr>
        </p:nvSpPr>
        <p:spPr>
          <a:xfrm>
            <a:off x="650935" y="1975646"/>
            <a:ext cx="13328530" cy="3423284"/>
          </a:xfrm>
        </p:spPr>
        <p:txBody>
          <a:bodyPr/>
          <a:lstStyle/>
          <a:p>
            <a:pPr algn="l"/>
            <a:r>
              <a:rPr lang="en-GB" dirty="0">
                <a:solidFill>
                  <a:schemeClr val="bg2"/>
                </a:solidFill>
                <a:latin typeface="Roboto" panose="02000000000000000000" pitchFamily="2" charset="0"/>
                <a:ea typeface="Roboto" panose="02000000000000000000" pitchFamily="2" charset="0"/>
                <a:cs typeface="Roboto" panose="02000000000000000000" pitchFamily="2" charset="0"/>
              </a:rPr>
              <a:t>Regulating Gig Work</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and Immigration Pathways </a:t>
            </a:r>
          </a:p>
        </p:txBody>
      </p:sp>
    </p:spTree>
    <p:extLst>
      <p:ext uri="{BB962C8B-B14F-4D97-AF65-F5344CB8AC3E}">
        <p14:creationId xmlns:p14="http://schemas.microsoft.com/office/powerpoint/2010/main" val="97623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2792989" y="373728"/>
            <a:ext cx="9044423" cy="220519"/>
          </a:xfrm>
          <a:prstGeom prst="rect">
            <a:avLst/>
          </a:prstGeom>
          <a:noFill/>
          <a:ln/>
        </p:spPr>
        <p:txBody>
          <a:bodyPr wrap="none" lIns="0" tIns="0" rIns="0" bIns="0" rtlCol="0" anchor="t"/>
          <a:lstStyle/>
          <a:p>
            <a:pPr marL="0" indent="0" algn="l">
              <a:lnSpc>
                <a:spcPts val="2800"/>
              </a:lnSpc>
              <a:buNone/>
            </a:pPr>
            <a:r>
              <a:rPr lang="en-US" sz="2900" dirty="0">
                <a:solidFill>
                  <a:srgbClr val="7D1E2B"/>
                </a:solidFill>
                <a:latin typeface="Roboto Slab" pitchFamily="34" charset="0"/>
                <a:ea typeface="Roboto Slab" pitchFamily="34" charset="-122"/>
                <a:cs typeface="Roboto Slab" pitchFamily="34" charset="-120"/>
              </a:rPr>
              <a:t>Regulating Gig Work in </a:t>
            </a:r>
            <a:r>
              <a:rPr lang="en-US" sz="2900" dirty="0" err="1">
                <a:solidFill>
                  <a:srgbClr val="7D1E2B"/>
                </a:solidFill>
                <a:latin typeface="Roboto Slab" pitchFamily="34" charset="0"/>
                <a:ea typeface="Roboto Slab" pitchFamily="34" charset="-122"/>
                <a:cs typeface="Roboto Slab" pitchFamily="34" charset="-120"/>
              </a:rPr>
              <a:t>Labour</a:t>
            </a:r>
            <a:r>
              <a:rPr lang="en-US" sz="2900" dirty="0">
                <a:solidFill>
                  <a:srgbClr val="7D1E2B"/>
                </a:solidFill>
                <a:latin typeface="Roboto Slab" pitchFamily="34" charset="0"/>
                <a:ea typeface="Roboto Slab" pitchFamily="34" charset="-122"/>
                <a:cs typeface="Roboto Slab" pitchFamily="34" charset="-120"/>
              </a:rPr>
              <a:t>-Receiving Countries</a:t>
            </a:r>
            <a:endParaRPr lang="en-US" sz="2900" dirty="0"/>
          </a:p>
        </p:txBody>
      </p:sp>
      <p:sp>
        <p:nvSpPr>
          <p:cNvPr id="3" name="Text 1"/>
          <p:cNvSpPr/>
          <p:nvPr/>
        </p:nvSpPr>
        <p:spPr>
          <a:xfrm>
            <a:off x="1287165" y="1419094"/>
            <a:ext cx="4853834" cy="247735"/>
          </a:xfrm>
          <a:prstGeom prst="rect">
            <a:avLst/>
          </a:prstGeom>
          <a:noFill/>
          <a:ln/>
        </p:spPr>
        <p:txBody>
          <a:bodyPr wrap="none" lIns="0" tIns="0" rIns="0" bIns="0" rtlCol="0" anchor="t"/>
          <a:lstStyle/>
          <a:p>
            <a:pPr marL="0" indent="0" algn="l">
              <a:lnSpc>
                <a:spcPts val="2100"/>
              </a:lnSpc>
              <a:buNone/>
            </a:pPr>
            <a:r>
              <a:rPr lang="en-US" sz="1650" b="1" dirty="0">
                <a:solidFill>
                  <a:srgbClr val="1D203C"/>
                </a:solidFill>
                <a:latin typeface="Roboto Slab" pitchFamily="34" charset="0"/>
                <a:ea typeface="Roboto Slab" pitchFamily="34" charset="-122"/>
                <a:cs typeface="Roboto Slab" pitchFamily="34" charset="-120"/>
              </a:rPr>
              <a:t>Diverse Forms of Work Models in GCC Countries </a:t>
            </a:r>
            <a:endParaRPr lang="en-US" sz="1650" b="1" dirty="0">
              <a:solidFill>
                <a:srgbClr val="1D203C"/>
              </a:solidFill>
            </a:endParaRPr>
          </a:p>
        </p:txBody>
      </p:sp>
      <p:grpSp>
        <p:nvGrpSpPr>
          <p:cNvPr id="40" name="Group 39">
            <a:extLst>
              <a:ext uri="{FF2B5EF4-FFF2-40B4-BE49-F238E27FC236}">
                <a16:creationId xmlns:a16="http://schemas.microsoft.com/office/drawing/2014/main" id="{BB1868EF-CC85-2170-81DF-299AB0007B61}"/>
              </a:ext>
            </a:extLst>
          </p:cNvPr>
          <p:cNvGrpSpPr/>
          <p:nvPr/>
        </p:nvGrpSpPr>
        <p:grpSpPr>
          <a:xfrm>
            <a:off x="7855215" y="1476857"/>
            <a:ext cx="6567368" cy="4612716"/>
            <a:chOff x="7497604" y="1121572"/>
            <a:chExt cx="6567368" cy="4612716"/>
          </a:xfrm>
        </p:grpSpPr>
        <p:sp>
          <p:nvSpPr>
            <p:cNvPr id="14" name="Text 12"/>
            <p:cNvSpPr/>
            <p:nvPr/>
          </p:nvSpPr>
          <p:spPr>
            <a:xfrm>
              <a:off x="7497604" y="1121572"/>
              <a:ext cx="2642830" cy="268605"/>
            </a:xfrm>
            <a:prstGeom prst="rect">
              <a:avLst/>
            </a:prstGeom>
            <a:noFill/>
            <a:ln/>
          </p:spPr>
          <p:txBody>
            <a:bodyPr wrap="none" lIns="0" tIns="0" rIns="0" bIns="0" rtlCol="0" anchor="t"/>
            <a:lstStyle/>
            <a:p>
              <a:pPr marL="0" indent="0" algn="l">
                <a:lnSpc>
                  <a:spcPts val="2100"/>
                </a:lnSpc>
                <a:buNone/>
              </a:pPr>
              <a:r>
                <a:rPr lang="en-US" sz="1650" b="1" dirty="0">
                  <a:solidFill>
                    <a:srgbClr val="1D203C"/>
                  </a:solidFill>
                  <a:latin typeface="Roboto Slab" pitchFamily="34" charset="0"/>
                  <a:ea typeface="Roboto Slab" pitchFamily="34" charset="-122"/>
                  <a:cs typeface="Roboto Slab" pitchFamily="34" charset="-120"/>
                </a:rPr>
                <a:t>Key Developments in GCC Countries </a:t>
              </a:r>
              <a:endParaRPr lang="en-US" sz="1650" b="1" dirty="0">
                <a:solidFill>
                  <a:srgbClr val="1D203C"/>
                </a:solidFill>
              </a:endParaRPr>
            </a:p>
          </p:txBody>
        </p:sp>
        <p:sp>
          <p:nvSpPr>
            <p:cNvPr id="15" name="Text 13"/>
            <p:cNvSpPr/>
            <p:nvPr/>
          </p:nvSpPr>
          <p:spPr>
            <a:xfrm>
              <a:off x="7497604" y="1493184"/>
              <a:ext cx="6567368" cy="229076"/>
            </a:xfrm>
            <a:prstGeom prst="rect">
              <a:avLst/>
            </a:prstGeom>
            <a:noFill/>
            <a:ln/>
          </p:spPr>
          <p:txBody>
            <a:bodyPr wrap="none" lIns="0" tIns="0" rIns="0" bIns="0" rtlCol="0" anchor="t"/>
            <a:lstStyle/>
            <a:p>
              <a:pPr marL="0" indent="0" algn="l">
                <a:lnSpc>
                  <a:spcPts val="1800"/>
                </a:lnSpc>
                <a:buNone/>
              </a:pPr>
              <a:r>
                <a:rPr lang="en-US" sz="1600" dirty="0">
                  <a:solidFill>
                    <a:srgbClr val="15213F"/>
                  </a:solidFill>
                  <a:latin typeface="Roboto" pitchFamily="34" charset="0"/>
                  <a:ea typeface="Roboto" pitchFamily="34" charset="-122"/>
                  <a:cs typeface="Roboto" pitchFamily="34" charset="-120"/>
                </a:rPr>
                <a:t>Traditional sponsorship systems prevail in most GCC countries.</a:t>
              </a:r>
              <a:endParaRPr lang="en-US" sz="1600" dirty="0"/>
            </a:p>
          </p:txBody>
        </p:sp>
        <p:pic>
          <p:nvPicPr>
            <p:cNvPr id="16" name="Image 0" descr="preencoded.p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497604" y="1974771"/>
              <a:ext cx="716280" cy="1111687"/>
            </a:xfrm>
            <a:prstGeom prst="rect">
              <a:avLst/>
            </a:prstGeom>
            <a:ln>
              <a:noFill/>
            </a:ln>
          </p:spPr>
        </p:pic>
        <p:sp>
          <p:nvSpPr>
            <p:cNvPr id="17" name="Text 14"/>
            <p:cNvSpPr/>
            <p:nvPr/>
          </p:nvSpPr>
          <p:spPr>
            <a:xfrm>
              <a:off x="8357116" y="2118003"/>
              <a:ext cx="3579138" cy="223838"/>
            </a:xfrm>
            <a:prstGeom prst="rect">
              <a:avLst/>
            </a:prstGeom>
            <a:noFill/>
            <a:ln/>
          </p:spPr>
          <p:txBody>
            <a:bodyPr wrap="none" lIns="0" tIns="0" rIns="0" bIns="0" rtlCol="0" anchor="t"/>
            <a:lstStyle/>
            <a:p>
              <a:pPr marL="0" indent="0" algn="l">
                <a:lnSpc>
                  <a:spcPts val="1750"/>
                </a:lnSpc>
                <a:buNone/>
              </a:pPr>
              <a:r>
                <a:rPr lang="en-US" sz="1400" b="1" dirty="0">
                  <a:solidFill>
                    <a:srgbClr val="15213F"/>
                  </a:solidFill>
                  <a:latin typeface="Roboto Slab" pitchFamily="34" charset="0"/>
                  <a:ea typeface="Roboto Slab" pitchFamily="34" charset="-122"/>
                  <a:cs typeface="Roboto Slab" pitchFamily="34" charset="-120"/>
                </a:rPr>
                <a:t>Enhancements to Traditional Sponsorship</a:t>
              </a:r>
              <a:endParaRPr lang="en-US" sz="1400" b="1" dirty="0"/>
            </a:p>
          </p:txBody>
        </p:sp>
        <p:sp>
          <p:nvSpPr>
            <p:cNvPr id="18" name="Text 15"/>
            <p:cNvSpPr/>
            <p:nvPr/>
          </p:nvSpPr>
          <p:spPr>
            <a:xfrm>
              <a:off x="8357116" y="2395117"/>
              <a:ext cx="5707856" cy="458153"/>
            </a:xfrm>
            <a:prstGeom prst="rect">
              <a:avLst/>
            </a:prstGeom>
            <a:noFill/>
            <a:ln/>
          </p:spPr>
          <p:txBody>
            <a:bodyPr wrap="square" lIns="0" tIns="0" rIns="0" bIns="0" rtlCol="0" anchor="t"/>
            <a:lstStyle/>
            <a:p>
              <a:pPr marL="0" indent="0" algn="l">
                <a:lnSpc>
                  <a:spcPts val="1800"/>
                </a:lnSpc>
                <a:buNone/>
              </a:pPr>
              <a:r>
                <a:rPr lang="en-US" sz="1100" dirty="0">
                  <a:solidFill>
                    <a:srgbClr val="15213F"/>
                  </a:solidFill>
                  <a:latin typeface="Roboto" pitchFamily="34" charset="0"/>
                  <a:ea typeface="Roboto" pitchFamily="34" charset="-122"/>
                  <a:cs typeface="Roboto" pitchFamily="34" charset="-120"/>
                </a:rPr>
                <a:t>Diverse forms of work integrated in employment laws (part-time, remote, flexible)</a:t>
              </a:r>
              <a:endParaRPr lang="en-US" sz="1100" dirty="0"/>
            </a:p>
          </p:txBody>
        </p:sp>
        <p:pic>
          <p:nvPicPr>
            <p:cNvPr id="19" name="Image 1" descr="preencoded.png"/>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7497604" y="3086457"/>
              <a:ext cx="716280" cy="882610"/>
            </a:xfrm>
            <a:prstGeom prst="rect">
              <a:avLst/>
            </a:prstGeom>
          </p:spPr>
        </p:pic>
        <p:sp>
          <p:nvSpPr>
            <p:cNvPr id="20" name="Text 16"/>
            <p:cNvSpPr/>
            <p:nvPr/>
          </p:nvSpPr>
          <p:spPr>
            <a:xfrm>
              <a:off x="8357116" y="3229689"/>
              <a:ext cx="1842016" cy="223838"/>
            </a:xfrm>
            <a:prstGeom prst="rect">
              <a:avLst/>
            </a:prstGeom>
            <a:noFill/>
            <a:ln/>
          </p:spPr>
          <p:txBody>
            <a:bodyPr wrap="none" lIns="0" tIns="0" rIns="0" bIns="0" rtlCol="0" anchor="t"/>
            <a:lstStyle/>
            <a:p>
              <a:pPr marL="0" indent="0" algn="l">
                <a:lnSpc>
                  <a:spcPts val="1750"/>
                </a:lnSpc>
                <a:buNone/>
              </a:pPr>
              <a:r>
                <a:rPr lang="en-US" sz="1400" b="1" dirty="0">
                  <a:solidFill>
                    <a:srgbClr val="15213F"/>
                  </a:solidFill>
                  <a:latin typeface="Roboto Slab" pitchFamily="34" charset="0"/>
                  <a:ea typeface="Roboto Slab" pitchFamily="34" charset="-122"/>
                  <a:cs typeface="Roboto Slab" pitchFamily="34" charset="-120"/>
                </a:rPr>
                <a:t>Business Registration</a:t>
              </a:r>
              <a:endParaRPr lang="en-US" sz="1400" b="1" dirty="0"/>
            </a:p>
          </p:txBody>
        </p:sp>
        <p:sp>
          <p:nvSpPr>
            <p:cNvPr id="21" name="Text 17"/>
            <p:cNvSpPr/>
            <p:nvPr/>
          </p:nvSpPr>
          <p:spPr>
            <a:xfrm>
              <a:off x="8357116" y="3469910"/>
              <a:ext cx="5707856" cy="229076"/>
            </a:xfrm>
            <a:prstGeom prst="rect">
              <a:avLst/>
            </a:prstGeom>
            <a:noFill/>
            <a:ln/>
          </p:spPr>
          <p:txBody>
            <a:bodyPr wrap="none" lIns="0" tIns="0" rIns="0" bIns="0" rtlCol="0" anchor="t"/>
            <a:lstStyle/>
            <a:p>
              <a:pPr marL="0" indent="0" algn="l">
                <a:lnSpc>
                  <a:spcPts val="1800"/>
                </a:lnSpc>
                <a:buNone/>
              </a:pPr>
              <a:r>
                <a:rPr lang="en-US" sz="1100" dirty="0">
                  <a:solidFill>
                    <a:srgbClr val="15213F"/>
                  </a:solidFill>
                  <a:latin typeface="Roboto" pitchFamily="34" charset="0"/>
                  <a:ea typeface="Roboto" pitchFamily="34" charset="-122"/>
                  <a:cs typeface="Roboto" pitchFamily="34" charset="-120"/>
                </a:rPr>
                <a:t>Formal business registration to enable independent activity</a:t>
              </a:r>
              <a:endParaRPr lang="en-US" sz="1100" dirty="0"/>
            </a:p>
          </p:txBody>
        </p:sp>
        <p:pic>
          <p:nvPicPr>
            <p:cNvPr id="22" name="Image 2" descr="preencoded.png"/>
            <p:cNvPicPr>
              <a:picLocks noChangeAspect="1"/>
            </p:cNvPicPr>
            <p:nvPr/>
          </p:nvPicPr>
          <p:blipFill>
            <a:blip r:embed="rId7">
              <a:duotone>
                <a:prstClr val="black"/>
                <a:srgbClr val="E9ECF2">
                  <a:tint val="45000"/>
                  <a:satMod val="400000"/>
                </a:srgbClr>
              </a:duotone>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Lst>
            </a:blip>
            <a:stretch>
              <a:fillRect/>
            </a:stretch>
          </p:blipFill>
          <p:spPr>
            <a:xfrm>
              <a:off x="7497604" y="3969067"/>
              <a:ext cx="716280" cy="882610"/>
            </a:xfrm>
            <a:prstGeom prst="rect">
              <a:avLst/>
            </a:prstGeom>
          </p:spPr>
        </p:pic>
        <p:sp>
          <p:nvSpPr>
            <p:cNvPr id="23" name="Text 18"/>
            <p:cNvSpPr/>
            <p:nvPr/>
          </p:nvSpPr>
          <p:spPr>
            <a:xfrm>
              <a:off x="8357116" y="4112300"/>
              <a:ext cx="3072884" cy="223838"/>
            </a:xfrm>
            <a:prstGeom prst="rect">
              <a:avLst/>
            </a:prstGeom>
            <a:noFill/>
            <a:ln/>
          </p:spPr>
          <p:txBody>
            <a:bodyPr wrap="none" lIns="0" tIns="0" rIns="0" bIns="0" rtlCol="0" anchor="t"/>
            <a:lstStyle/>
            <a:p>
              <a:pPr marL="0" indent="0" algn="l">
                <a:lnSpc>
                  <a:spcPts val="1750"/>
                </a:lnSpc>
                <a:buNone/>
              </a:pPr>
              <a:r>
                <a:rPr lang="en-US" sz="1400" b="1" dirty="0">
                  <a:solidFill>
                    <a:srgbClr val="15213F"/>
                  </a:solidFill>
                  <a:latin typeface="Roboto Slab" pitchFamily="34" charset="0"/>
                  <a:ea typeface="Roboto Slab" pitchFamily="34" charset="-122"/>
                  <a:cs typeface="Roboto Slab" pitchFamily="34" charset="-120"/>
                </a:rPr>
                <a:t>Self-Sponsored Residency Pathways</a:t>
              </a:r>
              <a:endParaRPr lang="en-US" sz="1400" b="1" dirty="0"/>
            </a:p>
          </p:txBody>
        </p:sp>
        <p:sp>
          <p:nvSpPr>
            <p:cNvPr id="24" name="Text 19"/>
            <p:cNvSpPr/>
            <p:nvPr/>
          </p:nvSpPr>
          <p:spPr>
            <a:xfrm>
              <a:off x="8357116" y="4362234"/>
              <a:ext cx="5707856" cy="229076"/>
            </a:xfrm>
            <a:prstGeom prst="rect">
              <a:avLst/>
            </a:prstGeom>
            <a:noFill/>
            <a:ln/>
          </p:spPr>
          <p:txBody>
            <a:bodyPr wrap="none" lIns="0" tIns="0" rIns="0" bIns="0" rtlCol="0" anchor="t"/>
            <a:lstStyle/>
            <a:p>
              <a:pPr marL="0" indent="0" algn="l">
                <a:lnSpc>
                  <a:spcPts val="1800"/>
                </a:lnSpc>
                <a:buNone/>
              </a:pPr>
              <a:r>
                <a:rPr lang="en-US" sz="1100" dirty="0">
                  <a:solidFill>
                    <a:srgbClr val="15213F"/>
                  </a:solidFill>
                  <a:latin typeface="Roboto" pitchFamily="34" charset="0"/>
                  <a:ea typeface="Roboto" pitchFamily="34" charset="-122"/>
                  <a:cs typeface="Roboto" pitchFamily="34" charset="-120"/>
                </a:rPr>
                <a:t>Separate work authorisation/ approval for sector and intended economic activity</a:t>
              </a:r>
              <a:endParaRPr lang="en-US" sz="1100" dirty="0"/>
            </a:p>
          </p:txBody>
        </p:sp>
        <p:pic>
          <p:nvPicPr>
            <p:cNvPr id="25" name="Image 3" descr="preencoded.png"/>
            <p:cNvPicPr>
              <a:picLocks noChangeAspect="1"/>
            </p:cNvPicPr>
            <p:nvPr/>
          </p:nvPicPr>
          <p:blipFill>
            <a:blip r:embed="rId9">
              <a:duotone>
                <a:prstClr val="black"/>
                <a:srgbClr val="E9ECF2">
                  <a:tint val="45000"/>
                  <a:satMod val="400000"/>
                </a:srgbClr>
              </a:duotone>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7497604" y="4851678"/>
              <a:ext cx="716280" cy="882610"/>
            </a:xfrm>
            <a:prstGeom prst="rect">
              <a:avLst/>
            </a:prstGeom>
          </p:spPr>
        </p:pic>
        <p:sp>
          <p:nvSpPr>
            <p:cNvPr id="26" name="Text 20"/>
            <p:cNvSpPr/>
            <p:nvPr/>
          </p:nvSpPr>
          <p:spPr>
            <a:xfrm>
              <a:off x="8357116" y="4994910"/>
              <a:ext cx="3465314" cy="223838"/>
            </a:xfrm>
            <a:prstGeom prst="rect">
              <a:avLst/>
            </a:prstGeom>
            <a:noFill/>
            <a:ln/>
          </p:spPr>
          <p:txBody>
            <a:bodyPr wrap="none" lIns="0" tIns="0" rIns="0" bIns="0" rtlCol="0" anchor="t"/>
            <a:lstStyle/>
            <a:p>
              <a:pPr marL="0" indent="0" algn="l">
                <a:lnSpc>
                  <a:spcPts val="1750"/>
                </a:lnSpc>
                <a:buNone/>
              </a:pPr>
              <a:r>
                <a:rPr lang="en-US" sz="1400" b="1" dirty="0">
                  <a:solidFill>
                    <a:srgbClr val="15213F"/>
                  </a:solidFill>
                  <a:latin typeface="Roboto Slab" pitchFamily="34" charset="0"/>
                  <a:ea typeface="Roboto Slab" pitchFamily="34" charset="-122"/>
                  <a:cs typeface="Roboto Slab" pitchFamily="34" charset="-120"/>
                </a:rPr>
                <a:t>Limited Availability of Freelance Permits</a:t>
              </a:r>
              <a:endParaRPr lang="en-US" sz="1400" b="1" dirty="0"/>
            </a:p>
          </p:txBody>
        </p:sp>
        <p:sp>
          <p:nvSpPr>
            <p:cNvPr id="27" name="Text 21"/>
            <p:cNvSpPr/>
            <p:nvPr/>
          </p:nvSpPr>
          <p:spPr>
            <a:xfrm>
              <a:off x="8357116" y="5361980"/>
              <a:ext cx="5707856" cy="229076"/>
            </a:xfrm>
            <a:prstGeom prst="rect">
              <a:avLst/>
            </a:prstGeom>
            <a:noFill/>
            <a:ln/>
          </p:spPr>
          <p:txBody>
            <a:bodyPr wrap="none" lIns="0" tIns="0" rIns="0" bIns="0" rtlCol="0" anchor="t"/>
            <a:lstStyle/>
            <a:p>
              <a:pPr marL="0" indent="0" algn="l">
                <a:lnSpc>
                  <a:spcPts val="1800"/>
                </a:lnSpc>
                <a:buNone/>
              </a:pPr>
              <a:r>
                <a:rPr lang="en-US" sz="1100" dirty="0">
                  <a:solidFill>
                    <a:srgbClr val="15213F"/>
                  </a:solidFill>
                  <a:latin typeface="Roboto" pitchFamily="34" charset="0"/>
                  <a:ea typeface="Roboto" pitchFamily="34" charset="-122"/>
                  <a:cs typeface="Roboto" pitchFamily="34" charset="-120"/>
                </a:rPr>
                <a:t>UAE's Green Visa and  Sector-Specific Freelance Permits</a:t>
              </a:r>
              <a:endParaRPr lang="en-US" sz="1100" dirty="0"/>
            </a:p>
          </p:txBody>
        </p:sp>
      </p:grpSp>
      <p:sp>
        <p:nvSpPr>
          <p:cNvPr id="34" name="Rectangle 33">
            <a:extLst>
              <a:ext uri="{FF2B5EF4-FFF2-40B4-BE49-F238E27FC236}">
                <a16:creationId xmlns:a16="http://schemas.microsoft.com/office/drawing/2014/main" id="{D6B596BA-BF1E-D23F-1A8F-A59E1866964C}"/>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2">
            <a:extLst>
              <a:ext uri="{FF2B5EF4-FFF2-40B4-BE49-F238E27FC236}">
                <a16:creationId xmlns:a16="http://schemas.microsoft.com/office/drawing/2014/main" id="{25E6F57A-9922-C132-CA7B-9DD0B9A1C705}"/>
              </a:ext>
            </a:extLst>
          </p:cNvPr>
          <p:cNvSpPr/>
          <p:nvPr/>
        </p:nvSpPr>
        <p:spPr>
          <a:xfrm>
            <a:off x="793790" y="7585291"/>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29" name="Text 2">
            <a:extLst>
              <a:ext uri="{FF2B5EF4-FFF2-40B4-BE49-F238E27FC236}">
                <a16:creationId xmlns:a16="http://schemas.microsoft.com/office/drawing/2014/main" id="{0226528F-268A-1C7F-AC91-951FFE673FAB}"/>
              </a:ext>
            </a:extLst>
          </p:cNvPr>
          <p:cNvSpPr/>
          <p:nvPr/>
        </p:nvSpPr>
        <p:spPr>
          <a:xfrm>
            <a:off x="472244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30" name="Text 2">
            <a:extLst>
              <a:ext uri="{FF2B5EF4-FFF2-40B4-BE49-F238E27FC236}">
                <a16:creationId xmlns:a16="http://schemas.microsoft.com/office/drawing/2014/main" id="{DD2FB0D2-DEBF-139D-8CAD-3DCA79F33EC8}"/>
              </a:ext>
            </a:extLst>
          </p:cNvPr>
          <p:cNvSpPr/>
          <p:nvPr/>
        </p:nvSpPr>
        <p:spPr>
          <a:xfrm>
            <a:off x="8566882" y="7659214"/>
            <a:ext cx="2042646" cy="237724"/>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3. Regulating Gig Work </a:t>
            </a:r>
            <a:endParaRPr lang="en-GB" sz="1400" b="1" dirty="0">
              <a:solidFill>
                <a:schemeClr val="bg2"/>
              </a:solidFill>
              <a:latin typeface="Roboto Slab" pitchFamily="34" charset="0"/>
              <a:ea typeface="Roboto Slab" pitchFamily="34" charset="-122"/>
              <a:cs typeface="Roboto Slab" pitchFamily="34" charset="-120"/>
            </a:endParaRPr>
          </a:p>
        </p:txBody>
      </p:sp>
      <p:sp>
        <p:nvSpPr>
          <p:cNvPr id="31" name="Text 2">
            <a:extLst>
              <a:ext uri="{FF2B5EF4-FFF2-40B4-BE49-F238E27FC236}">
                <a16:creationId xmlns:a16="http://schemas.microsoft.com/office/drawing/2014/main" id="{B210046C-DDC1-F4EF-806E-F11FBCE00A84}"/>
              </a:ext>
            </a:extLst>
          </p:cNvPr>
          <p:cNvSpPr/>
          <p:nvPr/>
        </p:nvSpPr>
        <p:spPr>
          <a:xfrm>
            <a:off x="12232518" y="7595873"/>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graphicFrame>
        <p:nvGraphicFramePr>
          <p:cNvPr id="32" name="Table 31">
            <a:extLst>
              <a:ext uri="{FF2B5EF4-FFF2-40B4-BE49-F238E27FC236}">
                <a16:creationId xmlns:a16="http://schemas.microsoft.com/office/drawing/2014/main" id="{DB7DDCB2-B38D-4270-FD87-E13EEAC43093}"/>
              </a:ext>
            </a:extLst>
          </p:cNvPr>
          <p:cNvGraphicFramePr>
            <a:graphicFrameLocks noGrp="1"/>
          </p:cNvGraphicFramePr>
          <p:nvPr>
            <p:extLst>
              <p:ext uri="{D42A27DB-BD31-4B8C-83A1-F6EECF244321}">
                <p14:modId xmlns:p14="http://schemas.microsoft.com/office/powerpoint/2010/main" val="977520831"/>
              </p:ext>
            </p:extLst>
          </p:nvPr>
        </p:nvGraphicFramePr>
        <p:xfrm>
          <a:off x="484272" y="2019687"/>
          <a:ext cx="6459621" cy="4529063"/>
        </p:xfrm>
        <a:graphic>
          <a:graphicData uri="http://schemas.openxmlformats.org/drawingml/2006/table">
            <a:tbl>
              <a:tblPr firstRow="1" bandRow="1">
                <a:tableStyleId>{C083E6E3-FA7D-4D7B-A595-EF9225AFEA82}</a:tableStyleId>
              </a:tblPr>
              <a:tblGrid>
                <a:gridCol w="2153207">
                  <a:extLst>
                    <a:ext uri="{9D8B030D-6E8A-4147-A177-3AD203B41FA5}">
                      <a16:colId xmlns:a16="http://schemas.microsoft.com/office/drawing/2014/main" val="878646595"/>
                    </a:ext>
                  </a:extLst>
                </a:gridCol>
                <a:gridCol w="2153207">
                  <a:extLst>
                    <a:ext uri="{9D8B030D-6E8A-4147-A177-3AD203B41FA5}">
                      <a16:colId xmlns:a16="http://schemas.microsoft.com/office/drawing/2014/main" val="4289634231"/>
                    </a:ext>
                  </a:extLst>
                </a:gridCol>
                <a:gridCol w="2153207">
                  <a:extLst>
                    <a:ext uri="{9D8B030D-6E8A-4147-A177-3AD203B41FA5}">
                      <a16:colId xmlns:a16="http://schemas.microsoft.com/office/drawing/2014/main" val="2352366854"/>
                    </a:ext>
                  </a:extLst>
                </a:gridCol>
              </a:tblGrid>
              <a:tr h="505703">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Country </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Work Models </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Applicability </a:t>
                      </a:r>
                    </a:p>
                  </a:txBody>
                  <a:tcPr/>
                </a:tc>
                <a:extLst>
                  <a:ext uri="{0D108BD9-81ED-4DB2-BD59-A6C34878D82A}">
                    <a16:rowId xmlns:a16="http://schemas.microsoft.com/office/drawing/2014/main" val="1636357897"/>
                  </a:ext>
                </a:extLst>
              </a:tr>
              <a:tr h="370840">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United Arab Emirates</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Temporary</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Flexible</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Nationals and foreign nationals</a:t>
                      </a:r>
                    </a:p>
                  </a:txBody>
                  <a:tcPr>
                    <a:solidFill>
                      <a:srgbClr val="E9ECF2"/>
                    </a:solidFill>
                  </a:tcPr>
                </a:tc>
                <a:extLst>
                  <a:ext uri="{0D108BD9-81ED-4DB2-BD59-A6C34878D82A}">
                    <a16:rowId xmlns:a16="http://schemas.microsoft.com/office/drawing/2014/main" val="26094596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rgbClr val="1D203C"/>
                          </a:solidFill>
                          <a:latin typeface="Roboto" panose="02000000000000000000" pitchFamily="2" charset="0"/>
                          <a:ea typeface="Roboto" panose="02000000000000000000" pitchFamily="2" charset="0"/>
                          <a:cs typeface="Roboto" panose="02000000000000000000" pitchFamily="2" charset="0"/>
                        </a:rPr>
                        <a:t>Saudi Arabia </a:t>
                      </a:r>
                      <a:endParaRPr lang="en-GB" sz="1200" b="0" i="0" u="none" strike="noStrike" kern="1200" baseline="0" dirty="0">
                        <a:solidFill>
                          <a:srgbClr val="1D203C"/>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Flexible/hourly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Temporary work (via </a:t>
                      </a:r>
                      <a:r>
                        <a:rPr lang="en-GB" sz="1200" dirty="0" err="1">
                          <a:solidFill>
                            <a:srgbClr val="1D203C"/>
                          </a:solidFill>
                          <a:latin typeface="Roboto" panose="02000000000000000000" pitchFamily="2" charset="0"/>
                          <a:ea typeface="Roboto" panose="02000000000000000000" pitchFamily="2" charset="0"/>
                          <a:cs typeface="Roboto" panose="02000000000000000000" pitchFamily="2" charset="0"/>
                        </a:rPr>
                        <a:t>Ajeer</a:t>
                      </a:r>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platform)</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Part-time and flexible work are limited to Saudi nationals</a:t>
                      </a:r>
                    </a:p>
                  </a:txBody>
                  <a:tcPr/>
                </a:tc>
                <a:extLst>
                  <a:ext uri="{0D108BD9-81ED-4DB2-BD59-A6C34878D82A}">
                    <a16:rowId xmlns:a16="http://schemas.microsoft.com/office/drawing/2014/main" val="1955798012"/>
                  </a:ext>
                </a:extLst>
              </a:tr>
              <a:tr h="370840">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Qatar</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Temporary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Occasional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Nationals and foreign nationals</a:t>
                      </a:r>
                    </a:p>
                  </a:txBody>
                  <a:tcPr>
                    <a:solidFill>
                      <a:srgbClr val="E9ECF2"/>
                    </a:solidFill>
                  </a:tcPr>
                </a:tc>
                <a:extLst>
                  <a:ext uri="{0D108BD9-81ED-4DB2-BD59-A6C34878D82A}">
                    <a16:rowId xmlns:a16="http://schemas.microsoft.com/office/drawing/2014/main" val="3302273795"/>
                  </a:ext>
                </a:extLst>
              </a:tr>
              <a:tr h="370840">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Oman</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Casual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Temporary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 work</a:t>
                      </a:r>
                    </a:p>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Remote work</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Part-time employment is limited to Omani nationals</a:t>
                      </a:r>
                    </a:p>
                  </a:txBody>
                  <a:tcPr/>
                </a:tc>
                <a:extLst>
                  <a:ext uri="{0D108BD9-81ED-4DB2-BD59-A6C34878D82A}">
                    <a16:rowId xmlns:a16="http://schemas.microsoft.com/office/drawing/2014/main" val="3620263447"/>
                  </a:ext>
                </a:extLst>
              </a:tr>
              <a:tr h="261551">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Bahrain</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 but no explicit mention in the labour law and executive regulations</a:t>
                      </a:r>
                    </a:p>
                  </a:txBody>
                  <a:tcPr>
                    <a:solidFill>
                      <a:srgbClr val="E9ECF2"/>
                    </a:solidFill>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Nationals and foreign nationals</a:t>
                      </a:r>
                    </a:p>
                  </a:txBody>
                  <a:tcPr>
                    <a:solidFill>
                      <a:srgbClr val="E9ECF2"/>
                    </a:solidFill>
                  </a:tcPr>
                </a:tc>
                <a:extLst>
                  <a:ext uri="{0D108BD9-81ED-4DB2-BD59-A6C34878D82A}">
                    <a16:rowId xmlns:a16="http://schemas.microsoft.com/office/drawing/2014/main" val="1981800353"/>
                  </a:ext>
                </a:extLst>
              </a:tr>
              <a:tr h="261551">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Kuwait </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 Part-time</a:t>
                      </a:r>
                    </a:p>
                  </a:txBody>
                  <a:tcPr/>
                </a:tc>
                <a:tc>
                  <a:txBody>
                    <a:bodyPr/>
                    <a:lstStyle/>
                    <a:p>
                      <a:r>
                        <a:rPr lang="en-GB" sz="1200" dirty="0">
                          <a:solidFill>
                            <a:srgbClr val="1D203C"/>
                          </a:solidFill>
                          <a:latin typeface="Roboto" panose="02000000000000000000" pitchFamily="2" charset="0"/>
                          <a:ea typeface="Roboto" panose="02000000000000000000" pitchFamily="2" charset="0"/>
                          <a:cs typeface="Roboto" panose="02000000000000000000" pitchFamily="2" charset="0"/>
                        </a:rPr>
                        <a:t>Nationals and foreign nationals</a:t>
                      </a:r>
                    </a:p>
                  </a:txBody>
                  <a:tcPr/>
                </a:tc>
                <a:extLst>
                  <a:ext uri="{0D108BD9-81ED-4DB2-BD59-A6C34878D82A}">
                    <a16:rowId xmlns:a16="http://schemas.microsoft.com/office/drawing/2014/main" val="251863269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0">
            <a:extLst>
              <a:ext uri="{FF2B5EF4-FFF2-40B4-BE49-F238E27FC236}">
                <a16:creationId xmlns:a16="http://schemas.microsoft.com/office/drawing/2014/main" id="{989036CE-4538-19A6-3DF6-AA1293497016}"/>
              </a:ext>
            </a:extLst>
          </p:cNvPr>
          <p:cNvSpPr/>
          <p:nvPr/>
        </p:nvSpPr>
        <p:spPr>
          <a:xfrm>
            <a:off x="2691675" y="373728"/>
            <a:ext cx="8886300" cy="321159"/>
          </a:xfrm>
          <a:prstGeom prst="rect">
            <a:avLst/>
          </a:prstGeom>
          <a:noFill/>
          <a:ln/>
        </p:spPr>
        <p:txBody>
          <a:bodyPr wrap="none" lIns="0" tIns="0" rIns="0" bIns="0" rtlCol="0" anchor="t"/>
          <a:lstStyle/>
          <a:p>
            <a:pPr marL="0" indent="0" algn="l">
              <a:lnSpc>
                <a:spcPts val="2800"/>
              </a:lnSpc>
              <a:buNone/>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Regulating Gig Work in </a:t>
            </a:r>
            <a:r>
              <a:rPr lang="en-US" sz="3200" dirty="0" err="1">
                <a:solidFill>
                  <a:srgbClr val="7D1E2B"/>
                </a:solidFill>
                <a:latin typeface="Roboto" panose="02000000000000000000" pitchFamily="2" charset="0"/>
                <a:ea typeface="Roboto" panose="02000000000000000000" pitchFamily="2" charset="0"/>
                <a:cs typeface="Roboto" panose="02000000000000000000" pitchFamily="2" charset="0"/>
              </a:rPr>
              <a:t>Labour</a:t>
            </a: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-Sending Countries </a:t>
            </a:r>
            <a:endParaRPr lang="en-US" sz="320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5AEE80E3-3E6C-958F-8326-75840D229E33}"/>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2">
            <a:extLst>
              <a:ext uri="{FF2B5EF4-FFF2-40B4-BE49-F238E27FC236}">
                <a16:creationId xmlns:a16="http://schemas.microsoft.com/office/drawing/2014/main" id="{A66116BB-95A7-E908-68AB-BB1F96518634}"/>
              </a:ext>
            </a:extLst>
          </p:cNvPr>
          <p:cNvSpPr/>
          <p:nvPr/>
        </p:nvSpPr>
        <p:spPr>
          <a:xfrm>
            <a:off x="793790" y="7585291"/>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17" name="Text 2">
            <a:extLst>
              <a:ext uri="{FF2B5EF4-FFF2-40B4-BE49-F238E27FC236}">
                <a16:creationId xmlns:a16="http://schemas.microsoft.com/office/drawing/2014/main" id="{B7774E96-CB5F-8D37-62ED-8A6BA99C1179}"/>
              </a:ext>
            </a:extLst>
          </p:cNvPr>
          <p:cNvSpPr/>
          <p:nvPr/>
        </p:nvSpPr>
        <p:spPr>
          <a:xfrm>
            <a:off x="472244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18" name="Text 2">
            <a:extLst>
              <a:ext uri="{FF2B5EF4-FFF2-40B4-BE49-F238E27FC236}">
                <a16:creationId xmlns:a16="http://schemas.microsoft.com/office/drawing/2014/main" id="{76E09E7E-AA42-E7D0-FED9-B3AE29B5EEBE}"/>
              </a:ext>
            </a:extLst>
          </p:cNvPr>
          <p:cNvSpPr/>
          <p:nvPr/>
        </p:nvSpPr>
        <p:spPr>
          <a:xfrm>
            <a:off x="8566882" y="7659214"/>
            <a:ext cx="2042646" cy="237724"/>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3. Regulating Gig Work </a:t>
            </a:r>
            <a:endParaRPr lang="en-GB" sz="1400" b="1" dirty="0">
              <a:solidFill>
                <a:schemeClr val="bg2"/>
              </a:solidFill>
              <a:latin typeface="Roboto Slab" pitchFamily="34" charset="0"/>
              <a:ea typeface="Roboto Slab" pitchFamily="34" charset="-122"/>
              <a:cs typeface="Roboto Slab" pitchFamily="34" charset="-120"/>
            </a:endParaRPr>
          </a:p>
        </p:txBody>
      </p:sp>
      <p:sp>
        <p:nvSpPr>
          <p:cNvPr id="19" name="Text 2">
            <a:extLst>
              <a:ext uri="{FF2B5EF4-FFF2-40B4-BE49-F238E27FC236}">
                <a16:creationId xmlns:a16="http://schemas.microsoft.com/office/drawing/2014/main" id="{7C96E597-2729-A8C2-3EF7-AF6CC6EE8BB2}"/>
              </a:ext>
            </a:extLst>
          </p:cNvPr>
          <p:cNvSpPr/>
          <p:nvPr/>
        </p:nvSpPr>
        <p:spPr>
          <a:xfrm>
            <a:off x="12232518" y="7595873"/>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
        <p:nvSpPr>
          <p:cNvPr id="20" name="TextBox 19">
            <a:extLst>
              <a:ext uri="{FF2B5EF4-FFF2-40B4-BE49-F238E27FC236}">
                <a16:creationId xmlns:a16="http://schemas.microsoft.com/office/drawing/2014/main" id="{9A4BCE75-9F8C-91BC-B7BF-7ACA1378CD0A}"/>
              </a:ext>
            </a:extLst>
          </p:cNvPr>
          <p:cNvSpPr txBox="1"/>
          <p:nvPr/>
        </p:nvSpPr>
        <p:spPr>
          <a:xfrm>
            <a:off x="2796197" y="1174971"/>
            <a:ext cx="8677256" cy="400110"/>
          </a:xfrm>
          <a:prstGeom prst="rect">
            <a:avLst/>
          </a:prstGeom>
          <a:noFill/>
        </p:spPr>
        <p:txBody>
          <a:bodyPr wrap="square" rtlCol="0">
            <a:spAutoFit/>
          </a:bodyPr>
          <a:lstStyle/>
          <a:p>
            <a:pPr algn="ctr"/>
            <a:r>
              <a:rPr lang="en-GB" sz="2000" b="1" dirty="0">
                <a:solidFill>
                  <a:srgbClr val="15213F"/>
                </a:solidFill>
                <a:latin typeface="Roboto" pitchFamily="34" charset="0"/>
                <a:ea typeface="Roboto" pitchFamily="34" charset="-122"/>
                <a:cs typeface="Roboto" pitchFamily="34" charset="-120"/>
              </a:rPr>
              <a:t>Regulatory efforts focus on preparing nationals for outbound migration. </a:t>
            </a:r>
          </a:p>
        </p:txBody>
      </p:sp>
      <p:sp>
        <p:nvSpPr>
          <p:cNvPr id="26" name="Rectangle 25">
            <a:extLst>
              <a:ext uri="{FF2B5EF4-FFF2-40B4-BE49-F238E27FC236}">
                <a16:creationId xmlns:a16="http://schemas.microsoft.com/office/drawing/2014/main" id="{4B58336A-F579-CBA4-D7D9-4DFCF208B63D}"/>
              </a:ext>
            </a:extLst>
          </p:cNvPr>
          <p:cNvSpPr/>
          <p:nvPr/>
        </p:nvSpPr>
        <p:spPr>
          <a:xfrm>
            <a:off x="2805691" y="1907743"/>
            <a:ext cx="3285201" cy="2047076"/>
          </a:xfrm>
          <a:prstGeom prst="rect">
            <a:avLst/>
          </a:prstGeom>
          <a:solidFill>
            <a:srgbClr val="15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Roboto" panose="02000000000000000000" pitchFamily="2" charset="0"/>
                <a:ea typeface="Roboto" panose="02000000000000000000" pitchFamily="2" charset="0"/>
                <a:cs typeface="Roboto" panose="02000000000000000000" pitchFamily="2" charset="0"/>
              </a:rPr>
              <a:t>India</a:t>
            </a: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C814F6D4-40CC-F31A-EEB0-CE85B75C515F}"/>
              </a:ext>
            </a:extLst>
          </p:cNvPr>
          <p:cNvSpPr/>
          <p:nvPr/>
        </p:nvSpPr>
        <p:spPr>
          <a:xfrm>
            <a:off x="7715944" y="4516984"/>
            <a:ext cx="3285201" cy="2047076"/>
          </a:xfrm>
          <a:prstGeom prst="rect">
            <a:avLst/>
          </a:prstGeom>
          <a:solidFill>
            <a:srgbClr val="15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Roboto" panose="02000000000000000000" pitchFamily="2" charset="0"/>
                <a:ea typeface="Roboto" panose="02000000000000000000" pitchFamily="2" charset="0"/>
                <a:cs typeface="Roboto" panose="02000000000000000000" pitchFamily="2" charset="0"/>
              </a:rPr>
              <a:t>Indonesia</a:t>
            </a: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r>
              <a:rPr lang="en-GB" b="1" dirty="0">
                <a:latin typeface="Roboto" panose="02000000000000000000" pitchFamily="2" charset="0"/>
                <a:ea typeface="Roboto" panose="02000000000000000000" pitchFamily="2" charset="0"/>
                <a:cs typeface="Roboto" panose="02000000000000000000" pitchFamily="2" charset="0"/>
              </a:rPr>
              <a:t> </a:t>
            </a:r>
          </a:p>
        </p:txBody>
      </p:sp>
      <p:sp>
        <p:nvSpPr>
          <p:cNvPr id="32" name="Rectangle 31">
            <a:extLst>
              <a:ext uri="{FF2B5EF4-FFF2-40B4-BE49-F238E27FC236}">
                <a16:creationId xmlns:a16="http://schemas.microsoft.com/office/drawing/2014/main" id="{47050B63-A03E-7380-7CD4-2BE566D81F46}"/>
              </a:ext>
            </a:extLst>
          </p:cNvPr>
          <p:cNvSpPr/>
          <p:nvPr/>
        </p:nvSpPr>
        <p:spPr>
          <a:xfrm>
            <a:off x="2805691" y="4509461"/>
            <a:ext cx="3285201" cy="2047076"/>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Roboto" panose="02000000000000000000" pitchFamily="2" charset="0"/>
                <a:ea typeface="Roboto" panose="02000000000000000000" pitchFamily="2" charset="0"/>
                <a:cs typeface="Roboto" panose="02000000000000000000" pitchFamily="2" charset="0"/>
              </a:rPr>
              <a:t>Philippines</a:t>
            </a: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endParaRPr lang="en-GB" b="1" dirty="0">
              <a:latin typeface="Roboto" panose="02000000000000000000" pitchFamily="2" charset="0"/>
              <a:ea typeface="Roboto" panose="02000000000000000000" pitchFamily="2" charset="0"/>
              <a:cs typeface="Roboto" panose="02000000000000000000" pitchFamily="2" charset="0"/>
            </a:endParaRPr>
          </a:p>
          <a:p>
            <a:pPr algn="ctr"/>
            <a:r>
              <a:rPr lang="en-GB" b="1" dirty="0">
                <a:latin typeface="Roboto" panose="02000000000000000000" pitchFamily="2" charset="0"/>
                <a:ea typeface="Roboto" panose="02000000000000000000" pitchFamily="2" charset="0"/>
                <a:cs typeface="Roboto" panose="02000000000000000000" pitchFamily="2" charset="0"/>
              </a:rPr>
              <a:t> </a:t>
            </a:r>
          </a:p>
        </p:txBody>
      </p:sp>
      <p:sp>
        <p:nvSpPr>
          <p:cNvPr id="33" name="Rectangle 32">
            <a:extLst>
              <a:ext uri="{FF2B5EF4-FFF2-40B4-BE49-F238E27FC236}">
                <a16:creationId xmlns:a16="http://schemas.microsoft.com/office/drawing/2014/main" id="{557D23D2-92F6-12FB-4F91-322C0460695D}"/>
              </a:ext>
            </a:extLst>
          </p:cNvPr>
          <p:cNvSpPr/>
          <p:nvPr/>
        </p:nvSpPr>
        <p:spPr>
          <a:xfrm>
            <a:off x="7715944" y="1907743"/>
            <a:ext cx="3285201" cy="2047076"/>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Roboto" panose="02000000000000000000" pitchFamily="2" charset="0"/>
                <a:ea typeface="Roboto" panose="02000000000000000000" pitchFamily="2" charset="0"/>
                <a:cs typeface="Roboto" panose="02000000000000000000" pitchFamily="2" charset="0"/>
              </a:rPr>
              <a:t>Pakistan</a:t>
            </a: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a:p>
            <a:pPr algn="ctr"/>
            <a:endParaRPr lang="en-GB" sz="2000" b="1" dirty="0">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43323491-F975-A09D-68FE-4CD58B7886F7}"/>
              </a:ext>
            </a:extLst>
          </p:cNvPr>
          <p:cNvSpPr txBox="1"/>
          <p:nvPr/>
        </p:nvSpPr>
        <p:spPr>
          <a:xfrm>
            <a:off x="2992252" y="2690851"/>
            <a:ext cx="2684649" cy="1015663"/>
          </a:xfrm>
          <a:prstGeom prst="rect">
            <a:avLst/>
          </a:prstGeom>
          <a:noFill/>
        </p:spPr>
        <p:txBody>
          <a:bodyPr wrap="square" rtlCol="0">
            <a:spAutoFit/>
          </a:bodyPr>
          <a:lstStyle/>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Registration through the Government of India's e-Migrate portal. </a:t>
            </a:r>
          </a:p>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Individuals holding Emigration Check Required (ECR) passports must obtain clearance from the Protector of Emigrants (PoE). </a:t>
            </a:r>
            <a:endParaRPr lang="en-US" sz="1000" dirty="0">
              <a:solidFill>
                <a:srgbClr val="FBFCFE"/>
              </a:solidFill>
            </a:endParaRPr>
          </a:p>
        </p:txBody>
      </p:sp>
      <p:sp>
        <p:nvSpPr>
          <p:cNvPr id="35" name="TextBox 34">
            <a:extLst>
              <a:ext uri="{FF2B5EF4-FFF2-40B4-BE49-F238E27FC236}">
                <a16:creationId xmlns:a16="http://schemas.microsoft.com/office/drawing/2014/main" id="{B4953243-08E7-7620-EC0D-A89226A60BCD}"/>
              </a:ext>
            </a:extLst>
          </p:cNvPr>
          <p:cNvSpPr txBox="1"/>
          <p:nvPr/>
        </p:nvSpPr>
        <p:spPr>
          <a:xfrm>
            <a:off x="7876872" y="2690851"/>
            <a:ext cx="2732656" cy="861774"/>
          </a:xfrm>
          <a:prstGeom prst="rect">
            <a:avLst/>
          </a:prstGeom>
          <a:noFill/>
        </p:spPr>
        <p:txBody>
          <a:bodyPr wrap="square" rtlCol="0">
            <a:spAutoFit/>
          </a:bodyPr>
          <a:lstStyle/>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All migrant workers are required to register with the Protectorate of Emigrants</a:t>
            </a:r>
          </a:p>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Valid polio vaccination certificate at departure.</a:t>
            </a:r>
          </a:p>
        </p:txBody>
      </p:sp>
      <p:sp>
        <p:nvSpPr>
          <p:cNvPr id="36" name="TextBox 35">
            <a:extLst>
              <a:ext uri="{FF2B5EF4-FFF2-40B4-BE49-F238E27FC236}">
                <a16:creationId xmlns:a16="http://schemas.microsoft.com/office/drawing/2014/main" id="{44C4BE4E-E2DB-3438-D980-F03D655E8201}"/>
              </a:ext>
            </a:extLst>
          </p:cNvPr>
          <p:cNvSpPr txBox="1"/>
          <p:nvPr/>
        </p:nvSpPr>
        <p:spPr>
          <a:xfrm>
            <a:off x="2952069" y="5287854"/>
            <a:ext cx="2724832" cy="1015663"/>
          </a:xfrm>
          <a:prstGeom prst="rect">
            <a:avLst/>
          </a:prstGeom>
          <a:noFill/>
        </p:spPr>
        <p:txBody>
          <a:bodyPr wrap="square" rtlCol="0">
            <a:spAutoFit/>
          </a:bodyPr>
          <a:lstStyle/>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Overseas Employment Certificate (OEC) required to validate employment abroad.</a:t>
            </a:r>
          </a:p>
          <a:p>
            <a:pPr marL="171450" indent="-171450" algn="just">
              <a:buFont typeface="Arial" panose="020B0604020202020204" pitchFamily="34" charset="0"/>
              <a:buChar char="•"/>
            </a:pPr>
            <a:r>
              <a:rPr lang="en-US" sz="1000" dirty="0">
                <a:solidFill>
                  <a:srgbClr val="FBFCFE"/>
                </a:solidFill>
                <a:latin typeface="Roboto" pitchFamily="34" charset="0"/>
                <a:ea typeface="Roboto" pitchFamily="34" charset="-122"/>
                <a:cs typeface="Roboto" pitchFamily="34" charset="-120"/>
              </a:rPr>
              <a:t>Contribution to the </a:t>
            </a:r>
            <a:r>
              <a:rPr lang="en-GB" sz="1000" dirty="0">
                <a:solidFill>
                  <a:srgbClr val="FBFCFE"/>
                </a:solidFill>
                <a:latin typeface="Roboto" pitchFamily="34" charset="0"/>
                <a:ea typeface="Roboto" pitchFamily="34" charset="-122"/>
                <a:cs typeface="Roboto" pitchFamily="34" charset="-120"/>
              </a:rPr>
              <a:t>Overseas Workers Welfare Administration (OWWA), PhilHealth, Pag-</a:t>
            </a:r>
            <a:r>
              <a:rPr lang="en-GB" sz="1000" dirty="0" err="1">
                <a:solidFill>
                  <a:srgbClr val="FBFCFE"/>
                </a:solidFill>
                <a:latin typeface="Roboto" pitchFamily="34" charset="0"/>
                <a:ea typeface="Roboto" pitchFamily="34" charset="-122"/>
                <a:cs typeface="Roboto" pitchFamily="34" charset="-120"/>
              </a:rPr>
              <a:t>Ibig</a:t>
            </a:r>
            <a:r>
              <a:rPr lang="en-GB" sz="1000" dirty="0">
                <a:solidFill>
                  <a:srgbClr val="FBFCFE"/>
                </a:solidFill>
                <a:latin typeface="Roboto" pitchFamily="34" charset="0"/>
                <a:ea typeface="Roboto" pitchFamily="34" charset="-122"/>
                <a:cs typeface="Roboto" pitchFamily="34" charset="-120"/>
              </a:rPr>
              <a:t> Fund, and the Social Security System (SSS).  </a:t>
            </a:r>
            <a:endParaRPr lang="en-US" sz="1000" dirty="0">
              <a:solidFill>
                <a:srgbClr val="FBFCFE"/>
              </a:solidFill>
            </a:endParaRPr>
          </a:p>
        </p:txBody>
      </p:sp>
      <p:sp>
        <p:nvSpPr>
          <p:cNvPr id="37" name="TextBox 36">
            <a:extLst>
              <a:ext uri="{FF2B5EF4-FFF2-40B4-BE49-F238E27FC236}">
                <a16:creationId xmlns:a16="http://schemas.microsoft.com/office/drawing/2014/main" id="{6D292E20-397D-C8A0-1852-1274288FDEFB}"/>
              </a:ext>
            </a:extLst>
          </p:cNvPr>
          <p:cNvSpPr txBox="1"/>
          <p:nvPr/>
        </p:nvSpPr>
        <p:spPr>
          <a:xfrm>
            <a:off x="7876873" y="5017058"/>
            <a:ext cx="2732656" cy="1292662"/>
          </a:xfrm>
          <a:prstGeom prst="rect">
            <a:avLst/>
          </a:prstGeom>
          <a:noFill/>
        </p:spPr>
        <p:txBody>
          <a:bodyPr wrap="square" rtlCol="0">
            <a:spAutoFit/>
          </a:bodyPr>
          <a:lstStyle/>
          <a:p>
            <a:endParaRPr lang="en-GB" dirty="0">
              <a:solidFill>
                <a:srgbClr val="FBFCFE"/>
              </a:solidFill>
            </a:endParaRPr>
          </a:p>
          <a:p>
            <a:pPr marL="171450" indent="-171450" algn="just">
              <a:buFont typeface="Arial" panose="020B0604020202020204" pitchFamily="34" charset="0"/>
              <a:buChar char="•"/>
            </a:pPr>
            <a:r>
              <a:rPr lang="en-GB" sz="1000" dirty="0">
                <a:solidFill>
                  <a:srgbClr val="FBFCFE"/>
                </a:solidFill>
                <a:latin typeface="Roboto" panose="02000000000000000000" pitchFamily="2" charset="0"/>
                <a:ea typeface="Roboto" panose="02000000000000000000" pitchFamily="2" charset="0"/>
                <a:cs typeface="Roboto" panose="02000000000000000000" pitchFamily="2" charset="0"/>
              </a:rPr>
              <a:t>Deployment of domestic workers is regulated through mandatory pre-departure training and formal approval mechanisms</a:t>
            </a:r>
          </a:p>
          <a:p>
            <a:pPr marL="171450" indent="-171450" algn="just">
              <a:buFont typeface="Arial" panose="020B0604020202020204" pitchFamily="34" charset="0"/>
              <a:buChar char="•"/>
            </a:pPr>
            <a:r>
              <a:rPr lang="en-GB" sz="1000" dirty="0">
                <a:solidFill>
                  <a:srgbClr val="FBFCFE"/>
                </a:solidFill>
                <a:latin typeface="Roboto" panose="02000000000000000000" pitchFamily="2" charset="0"/>
                <a:ea typeface="Roboto" panose="02000000000000000000" pitchFamily="2" charset="0"/>
                <a:cs typeface="Roboto" panose="02000000000000000000" pitchFamily="2" charset="0"/>
              </a:rPr>
              <a:t>Oversight of the Indonesian Migrant Worker Protection Agency (BP2MI</a:t>
            </a:r>
            <a:r>
              <a:rPr lang="en-GB" sz="1000" b="1" dirty="0">
                <a:solidFill>
                  <a:srgbClr val="FBFCFE"/>
                </a:solidFill>
                <a:latin typeface="Roboto" panose="02000000000000000000" pitchFamily="2" charset="0"/>
                <a:ea typeface="Roboto" panose="02000000000000000000" pitchFamily="2" charset="0"/>
                <a:cs typeface="Roboto" panose="02000000000000000000" pitchFamily="2" charset="0"/>
              </a:rPr>
              <a:t>). </a:t>
            </a:r>
            <a:endParaRPr lang="en-GB" sz="1000" dirty="0">
              <a:solidFill>
                <a:srgbClr val="FBFCF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9429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8171AC-4558-A00A-0EE2-B7000728B549}"/>
              </a:ext>
            </a:extLst>
          </p:cNvPr>
          <p:cNvSpPr txBox="1"/>
          <p:nvPr/>
        </p:nvSpPr>
        <p:spPr>
          <a:xfrm>
            <a:off x="2408265" y="1187273"/>
            <a:ext cx="10647466" cy="400110"/>
          </a:xfrm>
          <a:prstGeom prst="rect">
            <a:avLst/>
          </a:prstGeom>
          <a:noFill/>
        </p:spPr>
        <p:txBody>
          <a:bodyPr wrap="square" rtlCol="0">
            <a:spAutoFit/>
          </a:bodyPr>
          <a:lstStyle/>
          <a:p>
            <a:pPr algn="ctr"/>
            <a:r>
              <a:rPr lang="en-GB" sz="2000" b="1" dirty="0">
                <a:solidFill>
                  <a:srgbClr val="1D203C"/>
                </a:solidFill>
                <a:latin typeface="Roboto" panose="02000000000000000000" pitchFamily="2" charset="0"/>
                <a:ea typeface="Roboto" panose="02000000000000000000" pitchFamily="2" charset="0"/>
                <a:cs typeface="Roboto" panose="02000000000000000000" pitchFamily="2" charset="0"/>
              </a:rPr>
              <a:t>The United Arab Emirates, Malaysia, Indonesia and Thailand offer Digital Nomad Visas. </a:t>
            </a:r>
          </a:p>
        </p:txBody>
      </p:sp>
      <p:sp>
        <p:nvSpPr>
          <p:cNvPr id="3" name="Rectangle 2">
            <a:extLst>
              <a:ext uri="{FF2B5EF4-FFF2-40B4-BE49-F238E27FC236}">
                <a16:creationId xmlns:a16="http://schemas.microsoft.com/office/drawing/2014/main" id="{DF0D8F9D-B308-4FA0-47F6-3133E46A1865}"/>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2">
            <a:extLst>
              <a:ext uri="{FF2B5EF4-FFF2-40B4-BE49-F238E27FC236}">
                <a16:creationId xmlns:a16="http://schemas.microsoft.com/office/drawing/2014/main" id="{25727F0C-48BF-358A-C25E-0CE8519BE5BA}"/>
              </a:ext>
            </a:extLst>
          </p:cNvPr>
          <p:cNvSpPr/>
          <p:nvPr/>
        </p:nvSpPr>
        <p:spPr>
          <a:xfrm>
            <a:off x="793790" y="7585291"/>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5" name="Text 2">
            <a:extLst>
              <a:ext uri="{FF2B5EF4-FFF2-40B4-BE49-F238E27FC236}">
                <a16:creationId xmlns:a16="http://schemas.microsoft.com/office/drawing/2014/main" id="{9F740A09-79C2-5109-59B6-9A80EE21876B}"/>
              </a:ext>
            </a:extLst>
          </p:cNvPr>
          <p:cNvSpPr/>
          <p:nvPr/>
        </p:nvSpPr>
        <p:spPr>
          <a:xfrm>
            <a:off x="472244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6" name="Text 2">
            <a:extLst>
              <a:ext uri="{FF2B5EF4-FFF2-40B4-BE49-F238E27FC236}">
                <a16:creationId xmlns:a16="http://schemas.microsoft.com/office/drawing/2014/main" id="{9F34DA78-DAEC-0242-CA36-FE4A2511F75D}"/>
              </a:ext>
            </a:extLst>
          </p:cNvPr>
          <p:cNvSpPr/>
          <p:nvPr/>
        </p:nvSpPr>
        <p:spPr>
          <a:xfrm>
            <a:off x="8566882" y="7659214"/>
            <a:ext cx="2042646" cy="237724"/>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3. Regulating Gig Work </a:t>
            </a:r>
            <a:endParaRPr lang="en-GB" sz="1400" b="1" dirty="0">
              <a:solidFill>
                <a:schemeClr val="bg2"/>
              </a:solidFill>
              <a:latin typeface="Roboto Slab" pitchFamily="34" charset="0"/>
              <a:ea typeface="Roboto Slab" pitchFamily="34" charset="-122"/>
              <a:cs typeface="Roboto Slab" pitchFamily="34" charset="-120"/>
            </a:endParaRPr>
          </a:p>
        </p:txBody>
      </p:sp>
      <p:sp>
        <p:nvSpPr>
          <p:cNvPr id="7" name="Text 2">
            <a:extLst>
              <a:ext uri="{FF2B5EF4-FFF2-40B4-BE49-F238E27FC236}">
                <a16:creationId xmlns:a16="http://schemas.microsoft.com/office/drawing/2014/main" id="{66AAF471-A6DD-9EDA-4349-656B6A105977}"/>
              </a:ext>
            </a:extLst>
          </p:cNvPr>
          <p:cNvSpPr/>
          <p:nvPr/>
        </p:nvSpPr>
        <p:spPr>
          <a:xfrm>
            <a:off x="12232518" y="7595873"/>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
        <p:nvSpPr>
          <p:cNvPr id="8" name="Text 0">
            <a:extLst>
              <a:ext uri="{FF2B5EF4-FFF2-40B4-BE49-F238E27FC236}">
                <a16:creationId xmlns:a16="http://schemas.microsoft.com/office/drawing/2014/main" id="{05DD08E1-7D4A-14D7-22D3-EB4D972AD6CD}"/>
              </a:ext>
            </a:extLst>
          </p:cNvPr>
          <p:cNvSpPr/>
          <p:nvPr/>
        </p:nvSpPr>
        <p:spPr>
          <a:xfrm>
            <a:off x="2535261" y="373728"/>
            <a:ext cx="10393474" cy="358140"/>
          </a:xfrm>
          <a:prstGeom prst="rect">
            <a:avLst/>
          </a:prstGeom>
          <a:noFill/>
          <a:ln/>
        </p:spPr>
        <p:txBody>
          <a:bodyPr wrap="none" lIns="0" tIns="0" rIns="0" bIns="0" rtlCol="0" anchor="t"/>
          <a:lstStyle/>
          <a:p>
            <a:pPr marL="0" indent="0" algn="l">
              <a:lnSpc>
                <a:spcPts val="2800"/>
              </a:lnSpc>
              <a:buNone/>
            </a:pPr>
            <a:r>
              <a:rPr lang="en-US" sz="2900" dirty="0">
                <a:solidFill>
                  <a:srgbClr val="7D1E2B"/>
                </a:solidFill>
                <a:latin typeface="Roboto Slab" pitchFamily="34" charset="0"/>
                <a:ea typeface="Roboto Slab" pitchFamily="34" charset="-122"/>
                <a:cs typeface="Roboto Slab" pitchFamily="34" charset="-120"/>
              </a:rPr>
              <a:t>Immigration Pathways for Gig Workers in the ADD Corridor</a:t>
            </a:r>
            <a:endParaRPr lang="en-US" sz="2900" dirty="0"/>
          </a:p>
        </p:txBody>
      </p:sp>
      <p:graphicFrame>
        <p:nvGraphicFramePr>
          <p:cNvPr id="10" name="Table 9">
            <a:extLst>
              <a:ext uri="{FF2B5EF4-FFF2-40B4-BE49-F238E27FC236}">
                <a16:creationId xmlns:a16="http://schemas.microsoft.com/office/drawing/2014/main" id="{6DACAAFE-86D9-C6A2-4404-A35DE613E1A6}"/>
              </a:ext>
            </a:extLst>
          </p:cNvPr>
          <p:cNvGraphicFramePr>
            <a:graphicFrameLocks noGrp="1"/>
          </p:cNvGraphicFramePr>
          <p:nvPr>
            <p:extLst>
              <p:ext uri="{D42A27DB-BD31-4B8C-83A1-F6EECF244321}">
                <p14:modId xmlns:p14="http://schemas.microsoft.com/office/powerpoint/2010/main" val="2212960995"/>
              </p:ext>
            </p:extLst>
          </p:nvPr>
        </p:nvGraphicFramePr>
        <p:xfrm>
          <a:off x="1715510" y="1815422"/>
          <a:ext cx="12032976" cy="5394960"/>
        </p:xfrm>
        <a:graphic>
          <a:graphicData uri="http://schemas.openxmlformats.org/drawingml/2006/table">
            <a:tbl>
              <a:tblPr firstRow="1" bandRow="1">
                <a:tableStyleId>{C083E6E3-FA7D-4D7B-A595-EF9225AFEA82}</a:tableStyleId>
              </a:tblPr>
              <a:tblGrid>
                <a:gridCol w="2005496">
                  <a:extLst>
                    <a:ext uri="{9D8B030D-6E8A-4147-A177-3AD203B41FA5}">
                      <a16:colId xmlns:a16="http://schemas.microsoft.com/office/drawing/2014/main" val="128547501"/>
                    </a:ext>
                  </a:extLst>
                </a:gridCol>
                <a:gridCol w="2005496">
                  <a:extLst>
                    <a:ext uri="{9D8B030D-6E8A-4147-A177-3AD203B41FA5}">
                      <a16:colId xmlns:a16="http://schemas.microsoft.com/office/drawing/2014/main" val="1853159528"/>
                    </a:ext>
                  </a:extLst>
                </a:gridCol>
                <a:gridCol w="2005496">
                  <a:extLst>
                    <a:ext uri="{9D8B030D-6E8A-4147-A177-3AD203B41FA5}">
                      <a16:colId xmlns:a16="http://schemas.microsoft.com/office/drawing/2014/main" val="1282964490"/>
                    </a:ext>
                  </a:extLst>
                </a:gridCol>
                <a:gridCol w="2005496">
                  <a:extLst>
                    <a:ext uri="{9D8B030D-6E8A-4147-A177-3AD203B41FA5}">
                      <a16:colId xmlns:a16="http://schemas.microsoft.com/office/drawing/2014/main" val="1452835220"/>
                    </a:ext>
                  </a:extLst>
                </a:gridCol>
                <a:gridCol w="2005496">
                  <a:extLst>
                    <a:ext uri="{9D8B030D-6E8A-4147-A177-3AD203B41FA5}">
                      <a16:colId xmlns:a16="http://schemas.microsoft.com/office/drawing/2014/main" val="2504949650"/>
                    </a:ext>
                  </a:extLst>
                </a:gridCol>
                <a:gridCol w="2005496">
                  <a:extLst>
                    <a:ext uri="{9D8B030D-6E8A-4147-A177-3AD203B41FA5}">
                      <a16:colId xmlns:a16="http://schemas.microsoft.com/office/drawing/2014/main" val="817159890"/>
                    </a:ext>
                  </a:extLst>
                </a:gridCol>
              </a:tblGrid>
              <a:tr h="552851">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Country</a:t>
                      </a:r>
                    </a:p>
                  </a:txBody>
                  <a:tcPr/>
                </a:tc>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Programme</a:t>
                      </a:r>
                    </a:p>
                  </a:txBody>
                  <a:tcPr/>
                </a:tc>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Year</a:t>
                      </a:r>
                    </a:p>
                  </a:txBody>
                  <a:tcPr/>
                </a:tc>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Eligible Group</a:t>
                      </a:r>
                    </a:p>
                  </a:txBody>
                  <a:tcPr/>
                </a:tc>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Validity</a:t>
                      </a:r>
                    </a:p>
                  </a:txBody>
                  <a:tcPr/>
                </a:tc>
                <a:tc>
                  <a:txBody>
                    <a:bodyPr/>
                    <a:lstStyle/>
                    <a:p>
                      <a:pPr algn="l"/>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Monthly Salary (min.)</a:t>
                      </a:r>
                    </a:p>
                  </a:txBody>
                  <a:tcPr/>
                </a:tc>
                <a:extLst>
                  <a:ext uri="{0D108BD9-81ED-4DB2-BD59-A6C34878D82A}">
                    <a16:rowId xmlns:a16="http://schemas.microsoft.com/office/drawing/2014/main" val="2800448757"/>
                  </a:ext>
                </a:extLst>
              </a:tr>
              <a:tr h="199018">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United Arab Emirates</a:t>
                      </a: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The Remote Working Visa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2021</a:t>
                      </a: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Remote workers with oversea employment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1 year, renewable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USD 3,500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extLst>
                  <a:ext uri="{0D108BD9-81ED-4DB2-BD59-A6C34878D82A}">
                    <a16:rowId xmlns:a16="http://schemas.microsoft.com/office/drawing/2014/main" val="382208840"/>
                  </a:ext>
                </a:extLst>
              </a:tr>
              <a:tr h="370840">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Malaysia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DE Rantau Nomad Pass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Remote workers, digital freelancers and independent contractors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3-12 months, renewable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USD 2,000 for tech talent and USD 5,000 for non-tech talent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747373295"/>
                  </a:ext>
                </a:extLst>
              </a:tr>
              <a:tr h="370840">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Indonesia</a:t>
                      </a: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Remote Work Visa (E33G)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2024</a:t>
                      </a: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Remote workers with oversea employment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1 year, renewable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USD 5,000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solidFill>
                      <a:srgbClr val="B1B8C6">
                        <a:alpha val="20000"/>
                      </a:srgbClr>
                    </a:solidFill>
                  </a:tcPr>
                </a:tc>
                <a:extLst>
                  <a:ext uri="{0D108BD9-81ED-4DB2-BD59-A6C34878D82A}">
                    <a16:rowId xmlns:a16="http://schemas.microsoft.com/office/drawing/2014/main" val="832553430"/>
                  </a:ext>
                </a:extLst>
              </a:tr>
              <a:tr h="370840">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Thailand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Destination Thailand Visa (DTV)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GB" dirty="0">
                          <a:solidFill>
                            <a:srgbClr val="15213F"/>
                          </a:solidFill>
                          <a:latin typeface="Roboto" panose="02000000000000000000" pitchFamily="2" charset="0"/>
                          <a:ea typeface="Roboto" panose="02000000000000000000" pitchFamily="2" charset="0"/>
                          <a:cs typeface="Roboto" panose="02000000000000000000" pitchFamily="2" charset="0"/>
                        </a:rPr>
                        <a:t>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Remote workers, digital nomads and freelancers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5 years, up to 180 days per visit 	</a:t>
                      </a:r>
                    </a:p>
                    <a:p>
                      <a:endParaRPr lang="en-GB"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rPr>
                        <a:t>No minimum monthly salary required, but THB 500,000 in savings 	</a:t>
                      </a:r>
                      <a:endParaRPr lang="en-GB" sz="1800" b="0" i="0" u="none" strike="noStrike" kern="1200"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059542837"/>
                  </a:ext>
                </a:extLst>
              </a:tr>
            </a:tbl>
          </a:graphicData>
        </a:graphic>
      </p:graphicFrame>
    </p:spTree>
    <p:extLst>
      <p:ext uri="{BB962C8B-B14F-4D97-AF65-F5344CB8AC3E}">
        <p14:creationId xmlns:p14="http://schemas.microsoft.com/office/powerpoint/2010/main" val="306196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5DF13-CBDC-887E-491E-8C6AEFFFE4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452085-E200-BE6B-B4B4-FD5FDCE494A7}"/>
              </a:ext>
            </a:extLst>
          </p:cNvPr>
          <p:cNvSpPr/>
          <p:nvPr/>
        </p:nvSpPr>
        <p:spPr>
          <a:xfrm>
            <a:off x="0" y="0"/>
            <a:ext cx="14630400" cy="82296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dirty="0">
              <a:solidFill>
                <a:prstClr val="white"/>
              </a:solidFill>
              <a:latin typeface="Aptos" panose="02110004020202020204"/>
            </a:endParaRPr>
          </a:p>
        </p:txBody>
      </p:sp>
      <p:sp>
        <p:nvSpPr>
          <p:cNvPr id="4" name="Title 3">
            <a:extLst>
              <a:ext uri="{FF2B5EF4-FFF2-40B4-BE49-F238E27FC236}">
                <a16:creationId xmlns:a16="http://schemas.microsoft.com/office/drawing/2014/main" id="{0E0E5BF8-0E8A-A9C8-858F-F03F4FDDC182}"/>
              </a:ext>
            </a:extLst>
          </p:cNvPr>
          <p:cNvSpPr>
            <a:spLocks noGrp="1"/>
          </p:cNvSpPr>
          <p:nvPr>
            <p:ph type="title"/>
          </p:nvPr>
        </p:nvSpPr>
        <p:spPr>
          <a:xfrm>
            <a:off x="650935" y="2557538"/>
            <a:ext cx="13328530" cy="3423284"/>
          </a:xfrm>
        </p:spPr>
        <p:txBody>
          <a:bodyPr/>
          <a:lstStyle/>
          <a:p>
            <a:pPr algn="l"/>
            <a:r>
              <a:rPr lang="en-GB" dirty="0">
                <a:solidFill>
                  <a:schemeClr val="bg2"/>
                </a:solidFill>
                <a:latin typeface="Roboto" panose="02000000000000000000" pitchFamily="2" charset="0"/>
                <a:ea typeface="Roboto" panose="02000000000000000000" pitchFamily="2" charset="0"/>
                <a:cs typeface="Roboto" panose="02000000000000000000" pitchFamily="2" charset="0"/>
              </a:rPr>
              <a:t>Policy Recommendations</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endParaRPr lang="en-GB"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8392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CCE6-EC88-EAC8-F147-B9F76986F2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C397F1E-C5B4-91D6-DD61-18F257956D23}"/>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21C2211-5824-1CE9-C8D8-43DF2B1F57B3}"/>
              </a:ext>
            </a:extLst>
          </p:cNvPr>
          <p:cNvGrpSpPr/>
          <p:nvPr/>
        </p:nvGrpSpPr>
        <p:grpSpPr>
          <a:xfrm>
            <a:off x="2206506" y="840654"/>
            <a:ext cx="5047651" cy="4656071"/>
            <a:chOff x="2163829" y="439719"/>
            <a:chExt cx="5047651" cy="4656071"/>
          </a:xfrm>
        </p:grpSpPr>
        <p:sp>
          <p:nvSpPr>
            <p:cNvPr id="5" name="TextBox 4">
              <a:extLst>
                <a:ext uri="{FF2B5EF4-FFF2-40B4-BE49-F238E27FC236}">
                  <a16:creationId xmlns:a16="http://schemas.microsoft.com/office/drawing/2014/main" id="{5F2A057B-A595-1FB6-0688-954CA5FA5C60}"/>
                </a:ext>
              </a:extLst>
            </p:cNvPr>
            <p:cNvSpPr txBox="1"/>
            <p:nvPr/>
          </p:nvSpPr>
          <p:spPr>
            <a:xfrm>
              <a:off x="2206506" y="439719"/>
              <a:ext cx="4979163" cy="353943"/>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Unified and Contextual Definition of Gig Workers </a:t>
              </a:r>
            </a:p>
          </p:txBody>
        </p:sp>
        <p:sp>
          <p:nvSpPr>
            <p:cNvPr id="16" name="TextBox 15">
              <a:extLst>
                <a:ext uri="{FF2B5EF4-FFF2-40B4-BE49-F238E27FC236}">
                  <a16:creationId xmlns:a16="http://schemas.microsoft.com/office/drawing/2014/main" id="{BD5D4079-4449-4C20-24D1-69D8DBE9079B}"/>
                </a:ext>
              </a:extLst>
            </p:cNvPr>
            <p:cNvSpPr txBox="1"/>
            <p:nvPr/>
          </p:nvSpPr>
          <p:spPr>
            <a:xfrm>
              <a:off x="2163829" y="1568671"/>
              <a:ext cx="5047651" cy="3527119"/>
            </a:xfrm>
            <a:prstGeom prst="rect">
              <a:avLst/>
            </a:prstGeom>
            <a:noFill/>
          </p:spPr>
          <p:txBody>
            <a:bodyPr wrap="square" rtlCol="0">
              <a:spAutoFit/>
            </a:bodyPr>
            <a:lstStyle/>
            <a:p>
              <a:pPr algn="just"/>
              <a:r>
                <a:rPr lang="en-GB" b="1" dirty="0">
                  <a:solidFill>
                    <a:srgbClr val="15213F"/>
                  </a:solidFill>
                  <a:latin typeface="Roboto" panose="02000000000000000000" pitchFamily="2" charset="0"/>
                  <a:ea typeface="Roboto" panose="02000000000000000000" pitchFamily="2" charset="0"/>
                  <a:cs typeface="Roboto" panose="02000000000000000000" pitchFamily="2" charset="0"/>
                </a:rPr>
                <a:t>Adopt a uniform definition of gig worker across the ADD. </a:t>
              </a:r>
            </a:p>
            <a:p>
              <a:pPr algn="just"/>
              <a:endParaRPr lang="en-GB" sz="144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Collaborate across ADD member countries to agree on a clear and inclusive definition of gig worker that reflects the diverse work arrangements and perspectives of both labour-sending and receiving countries. </a:t>
              </a:r>
            </a:p>
            <a:p>
              <a:pPr algn="just"/>
              <a:endParaRPr lang="en-GB" sz="144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The definition for “Digital Platform Worker” that has been suggested by the International Labour Organization (ILO), and is currently under review, would appropriately capture this segment of the population, and could help pave the way for a unified immigration pathway for inter-regional gig work across the ADD corridor. </a:t>
              </a:r>
            </a:p>
            <a:p>
              <a:pPr algn="just"/>
              <a:endParaRPr lang="en-GB" sz="1440" dirty="0">
                <a:solidFill>
                  <a:srgbClr val="15213F"/>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353DD1B6-7ACF-FF8F-B8FB-3016F597637F}"/>
              </a:ext>
            </a:extLst>
          </p:cNvPr>
          <p:cNvGrpSpPr/>
          <p:nvPr/>
        </p:nvGrpSpPr>
        <p:grpSpPr>
          <a:xfrm>
            <a:off x="7876350" y="840654"/>
            <a:ext cx="5035504" cy="5420384"/>
            <a:chOff x="8605085" y="439719"/>
            <a:chExt cx="5035504" cy="5420384"/>
          </a:xfrm>
        </p:grpSpPr>
        <p:sp>
          <p:nvSpPr>
            <p:cNvPr id="12" name="TextBox 11">
              <a:extLst>
                <a:ext uri="{FF2B5EF4-FFF2-40B4-BE49-F238E27FC236}">
                  <a16:creationId xmlns:a16="http://schemas.microsoft.com/office/drawing/2014/main" id="{DC4E6C24-6A67-EA77-29BB-D4ADD00E479F}"/>
                </a:ext>
              </a:extLst>
            </p:cNvPr>
            <p:cNvSpPr txBox="1"/>
            <p:nvPr/>
          </p:nvSpPr>
          <p:spPr>
            <a:xfrm>
              <a:off x="8698684" y="439719"/>
              <a:ext cx="4941905" cy="350865"/>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Enhancement of Data Collection</a:t>
              </a:r>
            </a:p>
          </p:txBody>
        </p:sp>
        <p:sp>
          <p:nvSpPr>
            <p:cNvPr id="2" name="TextBox 1">
              <a:extLst>
                <a:ext uri="{FF2B5EF4-FFF2-40B4-BE49-F238E27FC236}">
                  <a16:creationId xmlns:a16="http://schemas.microsoft.com/office/drawing/2014/main" id="{DB811D03-5484-E62E-BE12-68EA1576676A}"/>
                </a:ext>
              </a:extLst>
            </p:cNvPr>
            <p:cNvSpPr txBox="1"/>
            <p:nvPr/>
          </p:nvSpPr>
          <p:spPr>
            <a:xfrm>
              <a:off x="8698684" y="1574354"/>
              <a:ext cx="4831168" cy="2000548"/>
            </a:xfrm>
            <a:prstGeom prst="rect">
              <a:avLst/>
            </a:prstGeom>
            <a:noFill/>
          </p:spPr>
          <p:txBody>
            <a:bodyPr wrap="square" rtlCol="0">
              <a:spAutoFit/>
            </a:bodyPr>
            <a:lstStyle/>
            <a:p>
              <a:pPr algn="just"/>
              <a:r>
                <a:rPr lang="en-GB" b="1" dirty="0">
                  <a:solidFill>
                    <a:srgbClr val="15213F"/>
                  </a:solidFill>
                  <a:latin typeface="Roboto" panose="02000000000000000000" pitchFamily="2" charset="0"/>
                  <a:ea typeface="Roboto" panose="02000000000000000000" pitchFamily="2" charset="0"/>
                  <a:cs typeface="Roboto" panose="02000000000000000000" pitchFamily="2" charset="0"/>
                </a:rPr>
                <a:t>Integrate gig work into national labour surveys. </a:t>
              </a:r>
            </a:p>
            <a:p>
              <a:pPr algn="just"/>
              <a:endPar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Include specific questions about gig work in labour force surveys to obtain detailed and reliable data. Basic demographic data such as sex, age, citizenship (national/foreign national), education and sector of activity should be covered.</a:t>
              </a:r>
            </a:p>
          </p:txBody>
        </p:sp>
        <p:sp>
          <p:nvSpPr>
            <p:cNvPr id="3" name="TextBox 2">
              <a:extLst>
                <a:ext uri="{FF2B5EF4-FFF2-40B4-BE49-F238E27FC236}">
                  <a16:creationId xmlns:a16="http://schemas.microsoft.com/office/drawing/2014/main" id="{2999FB3E-CC48-E8FB-24EA-9DC515FF0DEC}"/>
                </a:ext>
              </a:extLst>
            </p:cNvPr>
            <p:cNvSpPr txBox="1"/>
            <p:nvPr/>
          </p:nvSpPr>
          <p:spPr>
            <a:xfrm>
              <a:off x="8605085" y="4382775"/>
              <a:ext cx="4831168" cy="1477328"/>
            </a:xfrm>
            <a:prstGeom prst="rect">
              <a:avLst/>
            </a:prstGeom>
            <a:noFill/>
          </p:spPr>
          <p:txBody>
            <a:bodyPr wrap="square" rtlCol="0">
              <a:spAutoFit/>
            </a:bodyPr>
            <a:lstStyle/>
            <a:p>
              <a:pPr algn="just"/>
              <a:r>
                <a:rPr lang="en-GB" b="1" dirty="0">
                  <a:solidFill>
                    <a:srgbClr val="15213F"/>
                  </a:solidFill>
                  <a:latin typeface="Roboto" panose="02000000000000000000" pitchFamily="2" charset="0"/>
                  <a:ea typeface="Roboto" panose="02000000000000000000" pitchFamily="2" charset="0"/>
                  <a:cs typeface="Roboto" panose="02000000000000000000" pitchFamily="2" charset="0"/>
                </a:rPr>
                <a:t>Standardize data definitions. </a:t>
              </a:r>
            </a:p>
            <a:p>
              <a:pPr algn="just"/>
              <a:endParaRPr lang="en-GB" sz="144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Adopt consistent national and regional definitions of gig work to enable better cross-country and longitudinal data comparisons. Encourage platforms to provide anonymized data to national statistical authorities.</a:t>
              </a:r>
            </a:p>
          </p:txBody>
        </p:sp>
      </p:grpSp>
      <p:sp>
        <p:nvSpPr>
          <p:cNvPr id="4" name="Rectangle 3">
            <a:extLst>
              <a:ext uri="{FF2B5EF4-FFF2-40B4-BE49-F238E27FC236}">
                <a16:creationId xmlns:a16="http://schemas.microsoft.com/office/drawing/2014/main" id="{35812171-EA1E-3BC2-3CB1-EAD4371DE9FD}"/>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2">
            <a:extLst>
              <a:ext uri="{FF2B5EF4-FFF2-40B4-BE49-F238E27FC236}">
                <a16:creationId xmlns:a16="http://schemas.microsoft.com/office/drawing/2014/main" id="{83AB387B-9EF5-1094-FF81-FCAF4CA4E144}"/>
              </a:ext>
            </a:extLst>
          </p:cNvPr>
          <p:cNvSpPr/>
          <p:nvPr/>
        </p:nvSpPr>
        <p:spPr>
          <a:xfrm>
            <a:off x="793790" y="7561440"/>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22" name="Text 2">
            <a:extLst>
              <a:ext uri="{FF2B5EF4-FFF2-40B4-BE49-F238E27FC236}">
                <a16:creationId xmlns:a16="http://schemas.microsoft.com/office/drawing/2014/main" id="{B3175146-F65B-819E-8F1D-83C8AD968056}"/>
              </a:ext>
            </a:extLst>
          </p:cNvPr>
          <p:cNvSpPr/>
          <p:nvPr/>
        </p:nvSpPr>
        <p:spPr>
          <a:xfrm>
            <a:off x="451629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27" name="Text 2">
            <a:extLst>
              <a:ext uri="{FF2B5EF4-FFF2-40B4-BE49-F238E27FC236}">
                <a16:creationId xmlns:a16="http://schemas.microsoft.com/office/drawing/2014/main" id="{BC2C7515-85D9-EE2D-7879-5BAFC30B5266}"/>
              </a:ext>
            </a:extLst>
          </p:cNvPr>
          <p:cNvSpPr/>
          <p:nvPr/>
        </p:nvSpPr>
        <p:spPr>
          <a:xfrm>
            <a:off x="8154582" y="7652579"/>
            <a:ext cx="2042646"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28" name="Text 2">
            <a:extLst>
              <a:ext uri="{FF2B5EF4-FFF2-40B4-BE49-F238E27FC236}">
                <a16:creationId xmlns:a16="http://schemas.microsoft.com/office/drawing/2014/main" id="{C78E3B9D-DC4C-73C7-DB9E-E1DA85B6F848}"/>
              </a:ext>
            </a:extLst>
          </p:cNvPr>
          <p:cNvSpPr/>
          <p:nvPr/>
        </p:nvSpPr>
        <p:spPr>
          <a:xfrm>
            <a:off x="11614068" y="7595872"/>
            <a:ext cx="2510218" cy="385571"/>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
        <p:nvSpPr>
          <p:cNvPr id="29" name="Rectangle 28">
            <a:extLst>
              <a:ext uri="{FF2B5EF4-FFF2-40B4-BE49-F238E27FC236}">
                <a16:creationId xmlns:a16="http://schemas.microsoft.com/office/drawing/2014/main" id="{D6FB57A6-4AC4-ECA8-ED62-6A09E2DACE6F}"/>
              </a:ext>
            </a:extLst>
          </p:cNvPr>
          <p:cNvSpPr/>
          <p:nvPr/>
        </p:nvSpPr>
        <p:spPr>
          <a:xfrm>
            <a:off x="952555" y="840654"/>
            <a:ext cx="413108" cy="5542468"/>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All ADD Member States </a:t>
            </a:r>
          </a:p>
        </p:txBody>
      </p:sp>
      <p:sp>
        <p:nvSpPr>
          <p:cNvPr id="30" name="Rectangle 29">
            <a:extLst>
              <a:ext uri="{FF2B5EF4-FFF2-40B4-BE49-F238E27FC236}">
                <a16:creationId xmlns:a16="http://schemas.microsoft.com/office/drawing/2014/main" id="{CAD186B8-0245-290B-A215-DDE11DB960C8}"/>
              </a:ext>
            </a:extLst>
          </p:cNvPr>
          <p:cNvSpPr/>
          <p:nvPr/>
        </p:nvSpPr>
        <p:spPr>
          <a:xfrm>
            <a:off x="10529765" y="6790075"/>
            <a:ext cx="530879" cy="96520"/>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C5724605-E8EC-F09F-599C-E2E3ED700EAC}"/>
              </a:ext>
            </a:extLst>
          </p:cNvPr>
          <p:cNvSpPr txBox="1"/>
          <p:nvPr/>
        </p:nvSpPr>
        <p:spPr>
          <a:xfrm>
            <a:off x="11131183" y="6722420"/>
            <a:ext cx="2141864" cy="26161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All ADD Member States </a:t>
            </a:r>
          </a:p>
        </p:txBody>
      </p:sp>
    </p:spTree>
    <p:extLst>
      <p:ext uri="{BB962C8B-B14F-4D97-AF65-F5344CB8AC3E}">
        <p14:creationId xmlns:p14="http://schemas.microsoft.com/office/powerpoint/2010/main" val="248495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710B5-783E-624A-B628-70486F614E5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BECF86F-9D07-0BFA-2BAD-39765185F715}"/>
              </a:ext>
            </a:extLst>
          </p:cNvPr>
          <p:cNvSpPr txBox="1"/>
          <p:nvPr/>
        </p:nvSpPr>
        <p:spPr>
          <a:xfrm>
            <a:off x="2249183" y="800990"/>
            <a:ext cx="5004974" cy="353943"/>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Social Protection for Independent Contractors</a:t>
            </a:r>
          </a:p>
        </p:txBody>
      </p:sp>
      <p:sp>
        <p:nvSpPr>
          <p:cNvPr id="6" name="Rectangle 5">
            <a:extLst>
              <a:ext uri="{FF2B5EF4-FFF2-40B4-BE49-F238E27FC236}">
                <a16:creationId xmlns:a16="http://schemas.microsoft.com/office/drawing/2014/main" id="{35F7105B-36C9-0A92-4147-83DD9CB4E804}"/>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496FEF-3882-C844-F33F-517CC7F8AACE}"/>
              </a:ext>
            </a:extLst>
          </p:cNvPr>
          <p:cNvSpPr txBox="1"/>
          <p:nvPr/>
        </p:nvSpPr>
        <p:spPr>
          <a:xfrm>
            <a:off x="8033018" y="804067"/>
            <a:ext cx="4941905" cy="350865"/>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Upskilling and Training Initiatives for Gig Workers</a:t>
            </a:r>
          </a:p>
        </p:txBody>
      </p:sp>
      <p:sp>
        <p:nvSpPr>
          <p:cNvPr id="4" name="Rectangle 3">
            <a:extLst>
              <a:ext uri="{FF2B5EF4-FFF2-40B4-BE49-F238E27FC236}">
                <a16:creationId xmlns:a16="http://schemas.microsoft.com/office/drawing/2014/main" id="{8798ED72-1085-7032-E692-8C1F81380351}"/>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2">
            <a:extLst>
              <a:ext uri="{FF2B5EF4-FFF2-40B4-BE49-F238E27FC236}">
                <a16:creationId xmlns:a16="http://schemas.microsoft.com/office/drawing/2014/main" id="{818F2A6E-72D9-75CB-F9DA-2245861EAB33}"/>
              </a:ext>
            </a:extLst>
          </p:cNvPr>
          <p:cNvSpPr/>
          <p:nvPr/>
        </p:nvSpPr>
        <p:spPr>
          <a:xfrm>
            <a:off x="793790" y="7561440"/>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22" name="Text 2">
            <a:extLst>
              <a:ext uri="{FF2B5EF4-FFF2-40B4-BE49-F238E27FC236}">
                <a16:creationId xmlns:a16="http://schemas.microsoft.com/office/drawing/2014/main" id="{B01B3ED1-C80C-04B5-D058-2009E8FDD284}"/>
              </a:ext>
            </a:extLst>
          </p:cNvPr>
          <p:cNvSpPr/>
          <p:nvPr/>
        </p:nvSpPr>
        <p:spPr>
          <a:xfrm>
            <a:off x="451629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27" name="Text 2">
            <a:extLst>
              <a:ext uri="{FF2B5EF4-FFF2-40B4-BE49-F238E27FC236}">
                <a16:creationId xmlns:a16="http://schemas.microsoft.com/office/drawing/2014/main" id="{4ADCBDD7-A995-A28B-7A08-3246AFF57A29}"/>
              </a:ext>
            </a:extLst>
          </p:cNvPr>
          <p:cNvSpPr/>
          <p:nvPr/>
        </p:nvSpPr>
        <p:spPr>
          <a:xfrm>
            <a:off x="8154582" y="7652579"/>
            <a:ext cx="2042646"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28" name="Text 2">
            <a:extLst>
              <a:ext uri="{FF2B5EF4-FFF2-40B4-BE49-F238E27FC236}">
                <a16:creationId xmlns:a16="http://schemas.microsoft.com/office/drawing/2014/main" id="{E3EFE99A-A299-447F-EA7F-66052F9D57BC}"/>
              </a:ext>
            </a:extLst>
          </p:cNvPr>
          <p:cNvSpPr/>
          <p:nvPr/>
        </p:nvSpPr>
        <p:spPr>
          <a:xfrm>
            <a:off x="11614068" y="7595872"/>
            <a:ext cx="2510218" cy="385571"/>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
        <p:nvSpPr>
          <p:cNvPr id="29" name="Rectangle 28">
            <a:extLst>
              <a:ext uri="{FF2B5EF4-FFF2-40B4-BE49-F238E27FC236}">
                <a16:creationId xmlns:a16="http://schemas.microsoft.com/office/drawing/2014/main" id="{A7D66E0A-992B-D9DE-3AC7-DF105DF3BEE8}"/>
              </a:ext>
            </a:extLst>
          </p:cNvPr>
          <p:cNvSpPr/>
          <p:nvPr/>
        </p:nvSpPr>
        <p:spPr>
          <a:xfrm>
            <a:off x="952555" y="1383217"/>
            <a:ext cx="413108" cy="5521017"/>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All ADD Member States </a:t>
            </a:r>
          </a:p>
        </p:txBody>
      </p:sp>
      <p:sp>
        <p:nvSpPr>
          <p:cNvPr id="30" name="Rectangle 29">
            <a:extLst>
              <a:ext uri="{FF2B5EF4-FFF2-40B4-BE49-F238E27FC236}">
                <a16:creationId xmlns:a16="http://schemas.microsoft.com/office/drawing/2014/main" id="{AE5109B5-9D5F-E6FB-2B21-3CB6824D6E60}"/>
              </a:ext>
            </a:extLst>
          </p:cNvPr>
          <p:cNvSpPr/>
          <p:nvPr/>
        </p:nvSpPr>
        <p:spPr>
          <a:xfrm>
            <a:off x="2310226" y="6768708"/>
            <a:ext cx="530879" cy="96520"/>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A8BCB48-DF0E-FB01-01B7-EFD580801D93}"/>
              </a:ext>
            </a:extLst>
          </p:cNvPr>
          <p:cNvSpPr txBox="1"/>
          <p:nvPr/>
        </p:nvSpPr>
        <p:spPr>
          <a:xfrm>
            <a:off x="2911644" y="6701053"/>
            <a:ext cx="2141864" cy="26161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All ADD Member States </a:t>
            </a:r>
          </a:p>
        </p:txBody>
      </p:sp>
      <p:sp>
        <p:nvSpPr>
          <p:cNvPr id="10" name="TextBox 9">
            <a:extLst>
              <a:ext uri="{FF2B5EF4-FFF2-40B4-BE49-F238E27FC236}">
                <a16:creationId xmlns:a16="http://schemas.microsoft.com/office/drawing/2014/main" id="{7B5A7C9C-63D3-5E9C-ABDF-D99DE2B7C7F6}"/>
              </a:ext>
            </a:extLst>
          </p:cNvPr>
          <p:cNvSpPr txBox="1"/>
          <p:nvPr/>
        </p:nvSpPr>
        <p:spPr>
          <a:xfrm>
            <a:off x="2249184" y="1486017"/>
            <a:ext cx="5004974" cy="1809726"/>
          </a:xfrm>
          <a:prstGeom prst="rect">
            <a:avLst/>
          </a:prstGeom>
          <a:noFill/>
        </p:spPr>
        <p:txBody>
          <a:bodyPr wrap="square" rtlCol="0">
            <a:spAutoFit/>
          </a:bodyPr>
          <a:lstStyle/>
          <a:p>
            <a:endParaRPr lang="en-GB" dirty="0"/>
          </a:p>
          <a:p>
            <a:pPr algn="just"/>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Access to social protection systems. </a:t>
            </a:r>
          </a:p>
          <a:p>
            <a:pPr algn="just"/>
            <a:endParaRPr lang="en-GB"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Governments should ensure that all workers have access to sustainable social protection systems. These systems should be tailored to local contexts and reflect the distinct needs of employed and self-employed workers. </a:t>
            </a:r>
          </a:p>
        </p:txBody>
      </p:sp>
      <p:sp>
        <p:nvSpPr>
          <p:cNvPr id="11" name="TextBox 10">
            <a:extLst>
              <a:ext uri="{FF2B5EF4-FFF2-40B4-BE49-F238E27FC236}">
                <a16:creationId xmlns:a16="http://schemas.microsoft.com/office/drawing/2014/main" id="{E9E3BB8F-CB5C-B369-1ECB-064D51647CF2}"/>
              </a:ext>
            </a:extLst>
          </p:cNvPr>
          <p:cNvSpPr txBox="1"/>
          <p:nvPr/>
        </p:nvSpPr>
        <p:spPr>
          <a:xfrm>
            <a:off x="2249183" y="3295743"/>
            <a:ext cx="4943931" cy="1557349"/>
          </a:xfrm>
          <a:prstGeom prst="rect">
            <a:avLst/>
          </a:prstGeom>
          <a:noFill/>
        </p:spPr>
        <p:txBody>
          <a:bodyPr wrap="square" rtlCol="0">
            <a:spAutoFit/>
          </a:bodyPr>
          <a:lstStyle/>
          <a:p>
            <a:endParaRPr lang="en-GB" dirty="0">
              <a:latin typeface="Roboto" panose="02000000000000000000" pitchFamily="2" charset="0"/>
              <a:ea typeface="Roboto" panose="02000000000000000000" pitchFamily="2" charset="0"/>
              <a:cs typeface="Roboto" panose="02000000000000000000" pitchFamily="2" charset="0"/>
            </a:endParaRPr>
          </a:p>
          <a:p>
            <a:pPr algn="just"/>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Leverage existing bilateral protection frameworks. </a:t>
            </a:r>
          </a:p>
          <a:p>
            <a:pPr algn="just"/>
            <a:endParaRPr lang="en-GB"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Consider extending protections already available to other worker groups to independent contractors, as appropriate. Platforms such as Saudi Arabia’s</a:t>
            </a:r>
          </a:p>
        </p:txBody>
      </p:sp>
      <p:sp>
        <p:nvSpPr>
          <p:cNvPr id="14" name="TextBox 13">
            <a:extLst>
              <a:ext uri="{FF2B5EF4-FFF2-40B4-BE49-F238E27FC236}">
                <a16:creationId xmlns:a16="http://schemas.microsoft.com/office/drawing/2014/main" id="{6CD6E512-0E11-D29A-8FBE-2B71C728ACB4}"/>
              </a:ext>
            </a:extLst>
          </p:cNvPr>
          <p:cNvSpPr txBox="1"/>
          <p:nvPr/>
        </p:nvSpPr>
        <p:spPr>
          <a:xfrm>
            <a:off x="7951596" y="1537397"/>
            <a:ext cx="5023328" cy="1495794"/>
          </a:xfrm>
          <a:prstGeom prst="rect">
            <a:avLst/>
          </a:prstGeom>
          <a:noFill/>
        </p:spPr>
        <p:txBody>
          <a:bodyPr wrap="square">
            <a:spAutoFit/>
          </a:bodyPr>
          <a:lstStyle/>
          <a:p>
            <a:pPr algn="l"/>
            <a:endParaRPr lang="en-GB" sz="1600" b="0"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p>
            <a:r>
              <a:rPr lang="en-GB" sz="16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Expand training options to gig workers.</a:t>
            </a:r>
          </a:p>
          <a:p>
            <a:r>
              <a:rPr lang="en-GB" sz="16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 </a:t>
            </a:r>
            <a:endPar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b="0"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Develop accessible online and offline training programs tailored to the needs of gig workers, including sector-specific certifications. </a:t>
            </a:r>
          </a:p>
        </p:txBody>
      </p:sp>
      <p:sp>
        <p:nvSpPr>
          <p:cNvPr id="20" name="TextBox 19">
            <a:extLst>
              <a:ext uri="{FF2B5EF4-FFF2-40B4-BE49-F238E27FC236}">
                <a16:creationId xmlns:a16="http://schemas.microsoft.com/office/drawing/2014/main" id="{7C4C3A0F-5972-2DBC-E92D-CF390251BA3B}"/>
              </a:ext>
            </a:extLst>
          </p:cNvPr>
          <p:cNvSpPr txBox="1"/>
          <p:nvPr/>
        </p:nvSpPr>
        <p:spPr>
          <a:xfrm>
            <a:off x="7951595" y="3364346"/>
            <a:ext cx="5004974" cy="1495794"/>
          </a:xfrm>
          <a:prstGeom prst="rect">
            <a:avLst/>
          </a:prstGeom>
          <a:noFill/>
        </p:spPr>
        <p:txBody>
          <a:bodyPr wrap="square">
            <a:spAutoFit/>
          </a:bodyPr>
          <a:lstStyle/>
          <a:p>
            <a:pPr algn="l"/>
            <a:endParaRPr lang="en-GB" sz="1600" b="0" i="0" u="none" strike="noStrike" baseline="0" dirty="0">
              <a:solidFill>
                <a:srgbClr val="000000"/>
              </a:solidFill>
              <a:latin typeface="Aptos" panose="020B0004020202020204" pitchFamily="34" charset="0"/>
            </a:endParaRPr>
          </a:p>
          <a:p>
            <a:r>
              <a:rPr lang="en-GB" sz="16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Leverage partnerships with platforms. </a:t>
            </a:r>
          </a:p>
          <a:p>
            <a:endParaRPr lang="en-GB" sz="16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b="0"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Promote modular training, micro-credentials and digital badges to enhance the mobility and competitiveness of gig workers. </a:t>
            </a:r>
          </a:p>
        </p:txBody>
      </p:sp>
      <p:sp>
        <p:nvSpPr>
          <p:cNvPr id="23" name="TextBox 22">
            <a:extLst>
              <a:ext uri="{FF2B5EF4-FFF2-40B4-BE49-F238E27FC236}">
                <a16:creationId xmlns:a16="http://schemas.microsoft.com/office/drawing/2014/main" id="{A6C56D26-6D40-54DA-E92A-0337231E3488}"/>
              </a:ext>
            </a:extLst>
          </p:cNvPr>
          <p:cNvSpPr txBox="1"/>
          <p:nvPr/>
        </p:nvSpPr>
        <p:spPr>
          <a:xfrm>
            <a:off x="7951595" y="5229654"/>
            <a:ext cx="5023328" cy="1249573"/>
          </a:xfrm>
          <a:prstGeom prst="rect">
            <a:avLst/>
          </a:prstGeom>
          <a:noFill/>
        </p:spPr>
        <p:txBody>
          <a:bodyPr wrap="square" rtlCol="0">
            <a:spAutoFit/>
          </a:bodyPr>
          <a:lstStyle/>
          <a:p>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Consult the private sector. </a:t>
            </a:r>
            <a:b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br>
            <a:endPar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440" dirty="0">
                <a:solidFill>
                  <a:srgbClr val="15213F"/>
                </a:solidFill>
                <a:latin typeface="Roboto" panose="02000000000000000000" pitchFamily="2" charset="0"/>
                <a:ea typeface="Roboto" panose="02000000000000000000" pitchFamily="2" charset="0"/>
                <a:cs typeface="Roboto" panose="02000000000000000000" pitchFamily="2" charset="0"/>
              </a:rPr>
              <a:t>Engage with employers, business chambers and industry associations to identify emerging skills requirements and potential future shortages. </a:t>
            </a:r>
          </a:p>
        </p:txBody>
      </p:sp>
    </p:spTree>
    <p:extLst>
      <p:ext uri="{BB962C8B-B14F-4D97-AF65-F5344CB8AC3E}">
        <p14:creationId xmlns:p14="http://schemas.microsoft.com/office/powerpoint/2010/main" val="73863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EBEED-0975-85C6-D5B1-AD10F6BE28A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0FE415-339C-735C-9A11-5BC5689E0403}"/>
              </a:ext>
            </a:extLst>
          </p:cNvPr>
          <p:cNvSpPr txBox="1"/>
          <p:nvPr/>
        </p:nvSpPr>
        <p:spPr>
          <a:xfrm>
            <a:off x="2249183" y="346250"/>
            <a:ext cx="5027125" cy="350865"/>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Immigration Pathways for Gig Workers</a:t>
            </a:r>
          </a:p>
        </p:txBody>
      </p:sp>
      <p:sp>
        <p:nvSpPr>
          <p:cNvPr id="6" name="Rectangle 5">
            <a:extLst>
              <a:ext uri="{FF2B5EF4-FFF2-40B4-BE49-F238E27FC236}">
                <a16:creationId xmlns:a16="http://schemas.microsoft.com/office/drawing/2014/main" id="{16874E3F-5C1D-48C5-58E9-60596D4AE717}"/>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114262E-F60F-C28A-4E39-8E45C173F4D6}"/>
              </a:ext>
            </a:extLst>
          </p:cNvPr>
          <p:cNvSpPr txBox="1"/>
          <p:nvPr/>
        </p:nvSpPr>
        <p:spPr>
          <a:xfrm>
            <a:off x="7962719" y="349327"/>
            <a:ext cx="6019613" cy="353943"/>
          </a:xfrm>
          <a:prstGeom prst="rect">
            <a:avLst/>
          </a:prstGeom>
          <a:solidFill>
            <a:srgbClr val="1D203C"/>
          </a:solidFill>
        </p:spPr>
        <p:txBody>
          <a:bodyPr wrap="square" rtlCol="0">
            <a:spAutoFit/>
          </a:bodyPr>
          <a:lstStyle/>
          <a:p>
            <a:pPr algn="ctr"/>
            <a:r>
              <a:rPr lang="en-GB" sz="1700" dirty="0">
                <a:solidFill>
                  <a:schemeClr val="bg1"/>
                </a:solidFill>
                <a:latin typeface="Roboto" panose="02000000000000000000" pitchFamily="2" charset="0"/>
                <a:ea typeface="Roboto" panose="02000000000000000000" pitchFamily="2" charset="0"/>
                <a:cs typeface="Roboto" panose="02000000000000000000" pitchFamily="2" charset="0"/>
              </a:rPr>
              <a:t>New Digital Platforms for Gig Workers</a:t>
            </a:r>
          </a:p>
        </p:txBody>
      </p:sp>
      <p:sp>
        <p:nvSpPr>
          <p:cNvPr id="4" name="Rectangle 3">
            <a:extLst>
              <a:ext uri="{FF2B5EF4-FFF2-40B4-BE49-F238E27FC236}">
                <a16:creationId xmlns:a16="http://schemas.microsoft.com/office/drawing/2014/main" id="{71CFA6FE-4608-99FC-EDC8-EE96159DB890}"/>
              </a:ext>
            </a:extLst>
          </p:cNvPr>
          <p:cNvSpPr/>
          <p:nvPr/>
        </p:nvSpPr>
        <p:spPr>
          <a:xfrm>
            <a:off x="0" y="7482663"/>
            <a:ext cx="14630400" cy="74693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2">
            <a:extLst>
              <a:ext uri="{FF2B5EF4-FFF2-40B4-BE49-F238E27FC236}">
                <a16:creationId xmlns:a16="http://schemas.microsoft.com/office/drawing/2014/main" id="{D8920671-C2DB-B147-4A9D-9435091C6D33}"/>
              </a:ext>
            </a:extLst>
          </p:cNvPr>
          <p:cNvSpPr/>
          <p:nvPr/>
        </p:nvSpPr>
        <p:spPr>
          <a:xfrm>
            <a:off x="793790" y="7561440"/>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22" name="Text 2">
            <a:extLst>
              <a:ext uri="{FF2B5EF4-FFF2-40B4-BE49-F238E27FC236}">
                <a16:creationId xmlns:a16="http://schemas.microsoft.com/office/drawing/2014/main" id="{269344A2-823C-9A8F-6486-074F303CABB0}"/>
              </a:ext>
            </a:extLst>
          </p:cNvPr>
          <p:cNvSpPr/>
          <p:nvPr/>
        </p:nvSpPr>
        <p:spPr>
          <a:xfrm>
            <a:off x="4516299" y="7585291"/>
            <a:ext cx="2221444" cy="270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27" name="Text 2">
            <a:extLst>
              <a:ext uri="{FF2B5EF4-FFF2-40B4-BE49-F238E27FC236}">
                <a16:creationId xmlns:a16="http://schemas.microsoft.com/office/drawing/2014/main" id="{59B5CD22-9F78-F6A5-F194-9CB7FEBB175C}"/>
              </a:ext>
            </a:extLst>
          </p:cNvPr>
          <p:cNvSpPr/>
          <p:nvPr/>
        </p:nvSpPr>
        <p:spPr>
          <a:xfrm>
            <a:off x="8154582" y="7652579"/>
            <a:ext cx="2042646"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28" name="Text 2">
            <a:extLst>
              <a:ext uri="{FF2B5EF4-FFF2-40B4-BE49-F238E27FC236}">
                <a16:creationId xmlns:a16="http://schemas.microsoft.com/office/drawing/2014/main" id="{6E3731B2-8682-7A76-B0F7-1222E85C2AA8}"/>
              </a:ext>
            </a:extLst>
          </p:cNvPr>
          <p:cNvSpPr/>
          <p:nvPr/>
        </p:nvSpPr>
        <p:spPr>
          <a:xfrm>
            <a:off x="11614068" y="7595872"/>
            <a:ext cx="2510218" cy="385571"/>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
        <p:nvSpPr>
          <p:cNvPr id="29" name="Rectangle 28">
            <a:extLst>
              <a:ext uri="{FF2B5EF4-FFF2-40B4-BE49-F238E27FC236}">
                <a16:creationId xmlns:a16="http://schemas.microsoft.com/office/drawing/2014/main" id="{5B0C31A6-1CDE-138B-51A1-B2780CCDACCB}"/>
              </a:ext>
            </a:extLst>
          </p:cNvPr>
          <p:cNvSpPr/>
          <p:nvPr/>
        </p:nvSpPr>
        <p:spPr>
          <a:xfrm>
            <a:off x="897872" y="847586"/>
            <a:ext cx="557746" cy="2562434"/>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All ADD Member States </a:t>
            </a:r>
          </a:p>
        </p:txBody>
      </p:sp>
      <p:sp>
        <p:nvSpPr>
          <p:cNvPr id="14" name="TextBox 13">
            <a:extLst>
              <a:ext uri="{FF2B5EF4-FFF2-40B4-BE49-F238E27FC236}">
                <a16:creationId xmlns:a16="http://schemas.microsoft.com/office/drawing/2014/main" id="{8272A838-B7EE-34F1-D160-44EB310E15C2}"/>
              </a:ext>
            </a:extLst>
          </p:cNvPr>
          <p:cNvSpPr txBox="1"/>
          <p:nvPr/>
        </p:nvSpPr>
        <p:spPr>
          <a:xfrm>
            <a:off x="8024666" y="667007"/>
            <a:ext cx="6019613" cy="1477328"/>
          </a:xfrm>
          <a:prstGeom prst="rect">
            <a:avLst/>
          </a:prstGeom>
          <a:noFill/>
        </p:spPr>
        <p:txBody>
          <a:bodyPr wrap="square">
            <a:spAutoFit/>
          </a:bodyPr>
          <a:lstStyle/>
          <a:p>
            <a:pPr algn="l"/>
            <a:endParaRPr lang="en-GB" sz="1400" b="0"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p>
            <a:r>
              <a:rPr lang="en-GB" sz="14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Expand regional opportunities.</a:t>
            </a:r>
          </a:p>
          <a:p>
            <a:endParaRPr lang="en-GB" sz="1400" b="1"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i="0" u="none" strike="noStrike" baseline="0" dirty="0">
                <a:solidFill>
                  <a:srgbClr val="15213F"/>
                </a:solidFill>
                <a:latin typeface="Roboto" panose="02000000000000000000" pitchFamily="2" charset="0"/>
                <a:ea typeface="Roboto" panose="02000000000000000000" pitchFamily="2" charset="0"/>
                <a:cs typeface="Roboto" panose="02000000000000000000" pitchFamily="2" charset="0"/>
              </a:rPr>
              <a:t>Enable independent contractors to access projects across the ADD corridor, not only from labour-sending to labour-receiving countries, but also between labour-sending countries. Integrate safeguards such as verified worker profiles, digital contracts and secure payments to benefit both sides.</a:t>
            </a:r>
          </a:p>
        </p:txBody>
      </p:sp>
      <p:sp>
        <p:nvSpPr>
          <p:cNvPr id="3" name="TextBox 2">
            <a:extLst>
              <a:ext uri="{FF2B5EF4-FFF2-40B4-BE49-F238E27FC236}">
                <a16:creationId xmlns:a16="http://schemas.microsoft.com/office/drawing/2014/main" id="{51A0D6C9-328A-E7FC-DD47-A51494A6315C}"/>
              </a:ext>
            </a:extLst>
          </p:cNvPr>
          <p:cNvSpPr txBox="1"/>
          <p:nvPr/>
        </p:nvSpPr>
        <p:spPr>
          <a:xfrm>
            <a:off x="2249183" y="481529"/>
            <a:ext cx="5164100" cy="1477328"/>
          </a:xfrm>
          <a:prstGeom prst="rect">
            <a:avLst/>
          </a:prstGeom>
          <a:noFill/>
        </p:spPr>
        <p:txBody>
          <a:bodyPr wrap="square">
            <a:spAutoFit/>
          </a:bodyPr>
          <a:lstStyle/>
          <a:p>
            <a:pPr algn="l"/>
            <a:endParaRPr lang="en-GB" sz="2400" b="0" i="0" u="none" strike="noStrike" baseline="0" dirty="0">
              <a:solidFill>
                <a:srgbClr val="000000"/>
              </a:solidFill>
              <a:latin typeface="Aptos" panose="020B0004020202020204" pitchFamily="34" charset="0"/>
            </a:endParaRPr>
          </a:p>
          <a:p>
            <a:pPr algn="just"/>
            <a: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t>Work towards standardised recognition in immigration systems.</a:t>
            </a:r>
          </a:p>
          <a:p>
            <a:pPr algn="just"/>
            <a:endPar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ADD Member States should coordinate to develop standardized regional approaches for recognizing gig work within immigration frameworks. </a:t>
            </a:r>
          </a:p>
        </p:txBody>
      </p:sp>
      <p:sp>
        <p:nvSpPr>
          <p:cNvPr id="9" name="TextBox 8">
            <a:extLst>
              <a:ext uri="{FF2B5EF4-FFF2-40B4-BE49-F238E27FC236}">
                <a16:creationId xmlns:a16="http://schemas.microsoft.com/office/drawing/2014/main" id="{C71BC4E2-E50E-4936-C151-E165D09022AE}"/>
              </a:ext>
            </a:extLst>
          </p:cNvPr>
          <p:cNvSpPr txBox="1"/>
          <p:nvPr/>
        </p:nvSpPr>
        <p:spPr>
          <a:xfrm>
            <a:off x="2413795" y="3297288"/>
            <a:ext cx="5164100" cy="2000548"/>
          </a:xfrm>
          <a:prstGeom prst="rect">
            <a:avLst/>
          </a:prstGeom>
          <a:noFill/>
        </p:spPr>
        <p:txBody>
          <a:bodyPr wrap="square">
            <a:spAutoFit/>
          </a:bodyPr>
          <a:lstStyle/>
          <a:p>
            <a:endParaRPr lang="en-GB" sz="2400" b="0" i="0" u="none" strike="noStrike" baseline="0" dirty="0">
              <a:solidFill>
                <a:srgbClr val="000000"/>
              </a:solidFill>
              <a:latin typeface="Aptos" panose="020B0004020202020204" pitchFamily="34" charset="0"/>
            </a:endParaRPr>
          </a:p>
          <a:p>
            <a: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t>For GCC countries: </a:t>
            </a:r>
          </a:p>
          <a:p>
            <a:pPr algn="just"/>
            <a:b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b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Develop a unified immigration framework for gig and freelance work. Building on the GCC agreement’s objective of labour market harmonisation, consider creating a coordinated freelance visa or permit to support compliance and enable controlled labour mobility across the region. To enhance regional competitiveness, consider expanding existing digital nomad visa programmes. </a:t>
            </a:r>
          </a:p>
        </p:txBody>
      </p:sp>
      <p:sp>
        <p:nvSpPr>
          <p:cNvPr id="13" name="TextBox 12">
            <a:extLst>
              <a:ext uri="{FF2B5EF4-FFF2-40B4-BE49-F238E27FC236}">
                <a16:creationId xmlns:a16="http://schemas.microsoft.com/office/drawing/2014/main" id="{874352C7-3401-F8C7-4280-F9A877CB9710}"/>
              </a:ext>
            </a:extLst>
          </p:cNvPr>
          <p:cNvSpPr txBox="1"/>
          <p:nvPr/>
        </p:nvSpPr>
        <p:spPr>
          <a:xfrm>
            <a:off x="2416403" y="5449693"/>
            <a:ext cx="5158884" cy="1077218"/>
          </a:xfrm>
          <a:prstGeom prst="rect">
            <a:avLst/>
          </a:prstGeom>
          <a:noFill/>
        </p:spPr>
        <p:txBody>
          <a:bodyPr wrap="square" rtlCol="0">
            <a:spAutoFit/>
          </a:bodyPr>
          <a:lstStyle/>
          <a:p>
            <a:pPr algn="just"/>
            <a: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t>For South and Southeast Asian countries:</a:t>
            </a:r>
          </a:p>
          <a:p>
            <a:pPr algn="just"/>
            <a:endPar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Integrate gig-specific modules into pre-departure orientation and training programmes to ensure that workers are informed about their rights, the risks they may face and compliance requirements. </a:t>
            </a:r>
          </a:p>
        </p:txBody>
      </p:sp>
      <p:sp>
        <p:nvSpPr>
          <p:cNvPr id="15" name="TextBox 14">
            <a:extLst>
              <a:ext uri="{FF2B5EF4-FFF2-40B4-BE49-F238E27FC236}">
                <a16:creationId xmlns:a16="http://schemas.microsoft.com/office/drawing/2014/main" id="{8ED5B3F3-8B17-99C3-84BC-AFCD037EDE3B}"/>
              </a:ext>
            </a:extLst>
          </p:cNvPr>
          <p:cNvSpPr txBox="1"/>
          <p:nvPr/>
        </p:nvSpPr>
        <p:spPr>
          <a:xfrm>
            <a:off x="8024667" y="2115576"/>
            <a:ext cx="5957665" cy="1354217"/>
          </a:xfrm>
          <a:prstGeom prst="rect">
            <a:avLst/>
          </a:prstGeom>
          <a:noFill/>
        </p:spPr>
        <p:txBody>
          <a:bodyPr wrap="square" rtlCol="0">
            <a:spAutoFit/>
          </a:bodyPr>
          <a:lstStyle/>
          <a:p>
            <a:endParaRPr lang="en-GB" sz="1600" dirty="0"/>
          </a:p>
          <a:p>
            <a:pPr algn="just"/>
            <a: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t>Link platforms to training and certification.</a:t>
            </a:r>
          </a:p>
          <a:p>
            <a:pPr algn="just"/>
            <a:br>
              <a:rPr lang="en-GB" sz="1400" b="1" dirty="0">
                <a:solidFill>
                  <a:srgbClr val="15213F"/>
                </a:solidFill>
                <a:latin typeface="Roboto" panose="02000000000000000000" pitchFamily="2" charset="0"/>
                <a:ea typeface="Roboto" panose="02000000000000000000" pitchFamily="2" charset="0"/>
                <a:cs typeface="Roboto" panose="02000000000000000000" pitchFamily="2" charset="0"/>
              </a:rPr>
            </a:b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Use these systems as policy tools to help independent contractors adapt to evolving skills demand in labour-receiving economies and across the corridor more broadly, thereby enhancing their mobility and competitiveness. </a:t>
            </a:r>
          </a:p>
        </p:txBody>
      </p:sp>
      <p:sp>
        <p:nvSpPr>
          <p:cNvPr id="8" name="Rectangle 7">
            <a:extLst>
              <a:ext uri="{FF2B5EF4-FFF2-40B4-BE49-F238E27FC236}">
                <a16:creationId xmlns:a16="http://schemas.microsoft.com/office/drawing/2014/main" id="{FB204A4B-C1B2-3472-7D54-CBF70AF7DC47}"/>
              </a:ext>
            </a:extLst>
          </p:cNvPr>
          <p:cNvSpPr/>
          <p:nvPr/>
        </p:nvSpPr>
        <p:spPr>
          <a:xfrm>
            <a:off x="897872" y="5498689"/>
            <a:ext cx="557746" cy="1701384"/>
          </a:xfrm>
          <a:prstGeom prst="rect">
            <a:avLst/>
          </a:prstGeom>
          <a:solidFill>
            <a:srgbClr val="15213F"/>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Labour sending countries</a:t>
            </a:r>
          </a:p>
        </p:txBody>
      </p:sp>
      <p:cxnSp>
        <p:nvCxnSpPr>
          <p:cNvPr id="11" name="Straight Connector 10">
            <a:extLst>
              <a:ext uri="{FF2B5EF4-FFF2-40B4-BE49-F238E27FC236}">
                <a16:creationId xmlns:a16="http://schemas.microsoft.com/office/drawing/2014/main" id="{D70C2A8F-FF55-5F63-CCE2-9B07F8D20A31}"/>
              </a:ext>
            </a:extLst>
          </p:cNvPr>
          <p:cNvCxnSpPr>
            <a:cxnSpLocks/>
          </p:cNvCxnSpPr>
          <p:nvPr/>
        </p:nvCxnSpPr>
        <p:spPr>
          <a:xfrm>
            <a:off x="2413795" y="3574406"/>
            <a:ext cx="11568537"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97E6BD59-52EF-1C11-7DD8-94F5E2276F78}"/>
              </a:ext>
            </a:extLst>
          </p:cNvPr>
          <p:cNvSpPr/>
          <p:nvPr/>
        </p:nvSpPr>
        <p:spPr>
          <a:xfrm>
            <a:off x="897872" y="3656010"/>
            <a:ext cx="557746" cy="170138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Labour receiving countries</a:t>
            </a:r>
          </a:p>
        </p:txBody>
      </p:sp>
    </p:spTree>
    <p:extLst>
      <p:ext uri="{BB962C8B-B14F-4D97-AF65-F5344CB8AC3E}">
        <p14:creationId xmlns:p14="http://schemas.microsoft.com/office/powerpoint/2010/main" val="258808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FEA3D033-29BD-F7FA-22C1-22D362A1DBA4}"/>
              </a:ext>
            </a:extLst>
          </p:cNvPr>
          <p:cNvSpPr txBox="1">
            <a:spLocks/>
          </p:cNvSpPr>
          <p:nvPr/>
        </p:nvSpPr>
        <p:spPr>
          <a:xfrm>
            <a:off x="2412246" y="3188947"/>
            <a:ext cx="9836411" cy="621507"/>
          </a:xfrm>
          <a:prstGeom prst="rect">
            <a:avLst/>
          </a:prstGeom>
        </p:spPr>
        <p:txBody>
          <a:bodyPr/>
          <a:lstStyle>
            <a:lvl1pPr marL="230188" indent="-230188" algn="l" defTabSz="914400" rtl="0" eaLnBrk="1" latinLnBrk="0" hangingPunct="1">
              <a:spcBef>
                <a:spcPct val="20000"/>
              </a:spcBef>
              <a:buClr>
                <a:schemeClr val="bg2">
                  <a:lumMod val="75000"/>
                </a:schemeClr>
              </a:buClr>
              <a:buFont typeface="Arial" panose="020B0604020202020204" pitchFamily="34" charset="0"/>
              <a:buChar char="•"/>
              <a:defRPr sz="2400" kern="1200">
                <a:solidFill>
                  <a:schemeClr val="tx1">
                    <a:lumMod val="50000"/>
                  </a:schemeClr>
                </a:solidFill>
                <a:latin typeface="+mn-lt"/>
                <a:ea typeface="+mn-ea"/>
                <a:cs typeface="+mn-cs"/>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FFFFFF">
                  <a:lumMod val="75000"/>
                </a:srgbClr>
              </a:buClr>
              <a:buFont typeface="Arial" panose="020B0604020202020204" pitchFamily="34" charset="0"/>
              <a:buNone/>
            </a:pPr>
            <a:r>
              <a:rPr lang="en-US" sz="6500" dirty="0">
                <a:solidFill>
                  <a:srgbClr val="1D203C"/>
                </a:solidFill>
                <a:latin typeface="Montserrat" pitchFamily="2" charset="77"/>
              </a:rPr>
              <a:t>THANK</a:t>
            </a:r>
            <a:r>
              <a:rPr lang="en-US" sz="6500" b="1" dirty="0">
                <a:solidFill>
                  <a:srgbClr val="1D203C"/>
                </a:solidFill>
                <a:latin typeface="Montserrat" pitchFamily="2" charset="77"/>
              </a:rPr>
              <a:t> YOU</a:t>
            </a:r>
          </a:p>
        </p:txBody>
      </p:sp>
      <p:grpSp>
        <p:nvGrpSpPr>
          <p:cNvPr id="11" name="Group 10">
            <a:extLst>
              <a:ext uri="{FF2B5EF4-FFF2-40B4-BE49-F238E27FC236}">
                <a16:creationId xmlns:a16="http://schemas.microsoft.com/office/drawing/2014/main" id="{4EA06B15-2C8C-2C6B-8A84-DC9B355BDBA9}"/>
              </a:ext>
            </a:extLst>
          </p:cNvPr>
          <p:cNvGrpSpPr/>
          <p:nvPr/>
        </p:nvGrpSpPr>
        <p:grpSpPr>
          <a:xfrm>
            <a:off x="3151874" y="6560600"/>
            <a:ext cx="8326652" cy="1273776"/>
            <a:chOff x="2923830" y="4383631"/>
            <a:chExt cx="9678282" cy="1480543"/>
          </a:xfrm>
        </p:grpSpPr>
        <p:pic>
          <p:nvPicPr>
            <p:cNvPr id="9" name="Picture 8" descr="A blue and red logo&#10;&#10;AI-generated content may be incorrect.">
              <a:extLst>
                <a:ext uri="{FF2B5EF4-FFF2-40B4-BE49-F238E27FC236}">
                  <a16:creationId xmlns:a16="http://schemas.microsoft.com/office/drawing/2014/main" id="{11A615AF-2547-CF1B-79F4-4197C069C30B}"/>
                </a:ext>
              </a:extLst>
            </p:cNvPr>
            <p:cNvPicPr>
              <a:picLocks noChangeAspect="1"/>
            </p:cNvPicPr>
            <p:nvPr/>
          </p:nvPicPr>
          <p:blipFill>
            <a:blip r:embed="rId2"/>
            <a:stretch>
              <a:fillRect/>
            </a:stretch>
          </p:blipFill>
          <p:spPr>
            <a:xfrm>
              <a:off x="2923830" y="4383631"/>
              <a:ext cx="4058292" cy="1480543"/>
            </a:xfrm>
            <a:prstGeom prst="rect">
              <a:avLst/>
            </a:prstGeom>
          </p:spPr>
        </p:pic>
        <p:pic>
          <p:nvPicPr>
            <p:cNvPr id="10" name="Picture 9">
              <a:extLst>
                <a:ext uri="{FF2B5EF4-FFF2-40B4-BE49-F238E27FC236}">
                  <a16:creationId xmlns:a16="http://schemas.microsoft.com/office/drawing/2014/main" id="{C4EC8BE4-CBAF-D329-9346-B8207A962C91}"/>
                </a:ext>
              </a:extLst>
            </p:cNvPr>
            <p:cNvPicPr>
              <a:picLocks noChangeAspect="1"/>
            </p:cNvPicPr>
            <p:nvPr/>
          </p:nvPicPr>
          <p:blipFill>
            <a:blip r:embed="rId3"/>
            <a:stretch>
              <a:fillRect/>
            </a:stretch>
          </p:blipFill>
          <p:spPr>
            <a:xfrm>
              <a:off x="7535480" y="4813148"/>
              <a:ext cx="5066632" cy="621507"/>
            </a:xfrm>
            <a:prstGeom prst="rect">
              <a:avLst/>
            </a:prstGeom>
          </p:spPr>
        </p:pic>
      </p:grpSp>
    </p:spTree>
    <p:extLst>
      <p:ext uri="{BB962C8B-B14F-4D97-AF65-F5344CB8AC3E}">
        <p14:creationId xmlns:p14="http://schemas.microsoft.com/office/powerpoint/2010/main" val="330564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40BABD-A665-BDA7-ACAC-41F679E76B7F}"/>
              </a:ext>
            </a:extLst>
          </p:cNvPr>
          <p:cNvGrpSpPr/>
          <p:nvPr/>
        </p:nvGrpSpPr>
        <p:grpSpPr>
          <a:xfrm>
            <a:off x="3655116" y="1734008"/>
            <a:ext cx="7320168" cy="4761585"/>
            <a:chOff x="2288245" y="798193"/>
            <a:chExt cx="7320168" cy="4761585"/>
          </a:xfrm>
        </p:grpSpPr>
        <p:sp>
          <p:nvSpPr>
            <p:cNvPr id="2" name="TextBox 1">
              <a:extLst>
                <a:ext uri="{FF2B5EF4-FFF2-40B4-BE49-F238E27FC236}">
                  <a16:creationId xmlns:a16="http://schemas.microsoft.com/office/drawing/2014/main" id="{BD63FE70-EC32-C527-8D47-B8CA7052BC68}"/>
                </a:ext>
              </a:extLst>
            </p:cNvPr>
            <p:cNvSpPr txBox="1"/>
            <p:nvPr/>
          </p:nvSpPr>
          <p:spPr>
            <a:xfrm>
              <a:off x="3862456" y="798193"/>
              <a:ext cx="4171747" cy="584775"/>
            </a:xfrm>
            <a:prstGeom prst="rect">
              <a:avLst/>
            </a:prstGeom>
            <a:noFill/>
          </p:spPr>
          <p:txBody>
            <a:bodyPr wrap="square" rtlCol="0">
              <a:spAutoFit/>
            </a:bodyPr>
            <a:lstStyle/>
            <a:p>
              <a:pPr algn="ctr"/>
              <a:r>
                <a:rPr lang="en-GB" sz="3200" dirty="0">
                  <a:solidFill>
                    <a:srgbClr val="1D203C"/>
                  </a:solidFill>
                  <a:latin typeface="Roboto" panose="02000000000000000000" pitchFamily="2" charset="0"/>
                  <a:ea typeface="Roboto" panose="02000000000000000000" pitchFamily="2" charset="0"/>
                  <a:cs typeface="Roboto" panose="02000000000000000000" pitchFamily="2" charset="0"/>
                </a:rPr>
                <a:t>WITH YOU TODAY</a:t>
              </a:r>
            </a:p>
          </p:txBody>
        </p:sp>
        <p:sp>
          <p:nvSpPr>
            <p:cNvPr id="4" name="Text Placeholder 9">
              <a:extLst>
                <a:ext uri="{FF2B5EF4-FFF2-40B4-BE49-F238E27FC236}">
                  <a16:creationId xmlns:a16="http://schemas.microsoft.com/office/drawing/2014/main" id="{D108D353-6E0C-D8D8-98EF-6988169CF9DF}"/>
                </a:ext>
              </a:extLst>
            </p:cNvPr>
            <p:cNvSpPr txBox="1">
              <a:spLocks/>
            </p:cNvSpPr>
            <p:nvPr/>
          </p:nvSpPr>
          <p:spPr>
            <a:xfrm>
              <a:off x="4475605" y="4209103"/>
              <a:ext cx="2945448" cy="217841"/>
            </a:xfrm>
            <a:prstGeom prst="rect">
              <a:avLst/>
            </a:prstGeom>
          </p:spPr>
          <p:txBody>
            <a:bodyPr anchor="ctr"/>
            <a:lstStyle>
              <a:lvl1pPr marL="0" indent="0" algn="ctr" defTabSz="914400" rtl="0" eaLnBrk="1" latinLnBrk="0" hangingPunct="1">
                <a:spcBef>
                  <a:spcPct val="20000"/>
                </a:spcBef>
                <a:buClr>
                  <a:schemeClr val="bg2">
                    <a:lumMod val="75000"/>
                  </a:schemeClr>
                </a:buClr>
                <a:buFont typeface="Arial" panose="020B0604020202020204" pitchFamily="34" charset="0"/>
                <a:buNone/>
                <a:defRPr sz="1200" b="0" i="0" kern="1200">
                  <a:solidFill>
                    <a:schemeClr val="accent1"/>
                  </a:solidFill>
                  <a:latin typeface="Open Sans Light" pitchFamily="2" charset="0"/>
                  <a:ea typeface="Open Sans Light" pitchFamily="2" charset="0"/>
                  <a:cs typeface="Open Sans Light" pitchFamily="2" charset="0"/>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FFFF">
                    <a:lumMod val="75000"/>
                  </a:srgbClr>
                </a:buClr>
                <a:buSzTx/>
                <a:buFont typeface="Arial" panose="020B0604020202020204" pitchFamily="34" charset="0"/>
                <a:buNone/>
                <a:tabLst/>
                <a:defRPr/>
              </a:pPr>
              <a:r>
                <a:rPr kumimoji="0" lang="en-US" sz="2400" b="1" i="0" u="none" strike="noStrike" kern="1200" cap="none" spc="0" normalizeH="0" baseline="0" noProof="0" dirty="0">
                  <a:ln>
                    <a:noFill/>
                  </a:ln>
                  <a:solidFill>
                    <a:srgbClr val="5E0202"/>
                  </a:solidFill>
                  <a:effectLst/>
                  <a:uLnTx/>
                  <a:uFillTx/>
                  <a:latin typeface="Open Sans" panose="020B0606030504020204" pitchFamily="34" charset="0"/>
                  <a:ea typeface="Open Sans" panose="020B0606030504020204" pitchFamily="34" charset="0"/>
                  <a:cs typeface="Open Sans" panose="020B0606030504020204" pitchFamily="34" charset="0"/>
                </a:rPr>
                <a:t>Stéphanie Winet</a:t>
              </a:r>
            </a:p>
          </p:txBody>
        </p:sp>
        <p:sp>
          <p:nvSpPr>
            <p:cNvPr id="5" name="TextBox 4">
              <a:extLst>
                <a:ext uri="{FF2B5EF4-FFF2-40B4-BE49-F238E27FC236}">
                  <a16:creationId xmlns:a16="http://schemas.microsoft.com/office/drawing/2014/main" id="{A514A60D-228E-D1ED-932D-447F58DD8CD1}"/>
                </a:ext>
              </a:extLst>
            </p:cNvPr>
            <p:cNvSpPr txBox="1"/>
            <p:nvPr/>
          </p:nvSpPr>
          <p:spPr>
            <a:xfrm>
              <a:off x="2288245" y="4839068"/>
              <a:ext cx="7320168" cy="720710"/>
            </a:xfrm>
            <a:prstGeom prst="rect">
              <a:avLst/>
            </a:prstGeom>
            <a:noFill/>
          </p:spPr>
          <p:txBody>
            <a:bodyPr wrap="square">
              <a:spAutoFit/>
            </a:bodyPr>
            <a:lstStyle/>
            <a:p>
              <a:pPr marL="0" marR="0" lvl="0" indent="0" algn="ctr" defTabSz="914400" rtl="0" eaLnBrk="1" fontAlgn="auto" latinLnBrk="0" hangingPunct="1">
                <a:lnSpc>
                  <a:spcPct val="100000"/>
                </a:lnSpc>
                <a:spcBef>
                  <a:spcPts val="100"/>
                </a:spcBef>
                <a:spcAft>
                  <a:spcPts val="0"/>
                </a:spcAft>
                <a:buClr>
                  <a:srgbClr val="FFFFFF">
                    <a:lumMod val="75000"/>
                  </a:srgbClr>
                </a:buClr>
                <a:buSzTx/>
                <a:buFont typeface="Arial" panose="020B0604020202020204" pitchFamily="34" charset="0"/>
                <a:buNone/>
                <a:tabLst/>
                <a:defRPr/>
              </a:pPr>
              <a:r>
                <a:rPr kumimoji="0" lang="en-GB" sz="2000" b="1" i="0" u="none" strike="noStrike" kern="1200" cap="none" spc="0" normalizeH="0" baseline="0" noProof="0" dirty="0">
                  <a:ln>
                    <a:noFill/>
                  </a:ln>
                  <a:solidFill>
                    <a:srgbClr val="15213F"/>
                  </a:solidFill>
                  <a:effectLst/>
                  <a:uLnTx/>
                  <a:uFillTx/>
                  <a:latin typeface="Open Sans Light" pitchFamily="2" charset="0"/>
                  <a:ea typeface="Open Sans Light" pitchFamily="2" charset="0"/>
                  <a:cs typeface="Open Sans Light" pitchFamily="2" charset="0"/>
                </a:rPr>
                <a:t>Head of Stakeholder Engagement,</a:t>
              </a:r>
            </a:p>
            <a:p>
              <a:pPr marL="0" marR="0" lvl="0" indent="0" algn="ctr" defTabSz="914400" rtl="0" eaLnBrk="1" fontAlgn="auto" latinLnBrk="0" hangingPunct="1">
                <a:lnSpc>
                  <a:spcPct val="100000"/>
                </a:lnSpc>
                <a:spcBef>
                  <a:spcPts val="100"/>
                </a:spcBef>
                <a:spcAft>
                  <a:spcPts val="0"/>
                </a:spcAft>
                <a:buClr>
                  <a:srgbClr val="FFFFFF">
                    <a:lumMod val="75000"/>
                  </a:srgbClr>
                </a:buClr>
                <a:buSzTx/>
                <a:buFont typeface="Arial" panose="020B0604020202020204" pitchFamily="34" charset="0"/>
                <a:buNone/>
                <a:tabLst/>
                <a:defRPr/>
              </a:pPr>
              <a:r>
                <a:rPr kumimoji="0" lang="en-GB" sz="2000" b="1" i="0" u="none" strike="noStrike" kern="1200" cap="none" spc="0" normalizeH="0" baseline="0" noProof="0" dirty="0">
                  <a:ln>
                    <a:noFill/>
                  </a:ln>
                  <a:solidFill>
                    <a:srgbClr val="15213F"/>
                  </a:solidFill>
                  <a:effectLst/>
                  <a:uLnTx/>
                  <a:uFillTx/>
                  <a:latin typeface="Open Sans Light" pitchFamily="2" charset="0"/>
                  <a:ea typeface="Open Sans Light" pitchFamily="2" charset="0"/>
                  <a:cs typeface="Open Sans Light" pitchFamily="2" charset="0"/>
                </a:rPr>
                <a:t>International Organisation of Employers </a:t>
              </a:r>
              <a:endParaRPr kumimoji="0" lang="en-US" sz="2000" b="1" i="0" u="none" strike="noStrike" kern="1200" cap="none" spc="0" normalizeH="0" baseline="0" noProof="0" dirty="0">
                <a:ln>
                  <a:noFill/>
                </a:ln>
                <a:solidFill>
                  <a:srgbClr val="15213F"/>
                </a:solidFill>
                <a:effectLst/>
                <a:uLnTx/>
                <a:uFillTx/>
                <a:latin typeface="Open Sans Light" pitchFamily="2" charset="0"/>
                <a:ea typeface="Open Sans Light" pitchFamily="2" charset="0"/>
                <a:cs typeface="Open Sans Light" pitchFamily="2" charset="0"/>
              </a:endParaRPr>
            </a:p>
          </p:txBody>
        </p:sp>
        <p:pic>
          <p:nvPicPr>
            <p:cNvPr id="6" name="Picture Placeholder 5">
              <a:extLst>
                <a:ext uri="{FF2B5EF4-FFF2-40B4-BE49-F238E27FC236}">
                  <a16:creationId xmlns:a16="http://schemas.microsoft.com/office/drawing/2014/main" id="{C908D50F-C24B-B15F-46F1-ABED96FED0F5}"/>
                </a:ext>
              </a:extLst>
            </p:cNvPr>
            <p:cNvPicPr>
              <a:picLocks noChangeAspect="1"/>
            </p:cNvPicPr>
            <p:nvPr/>
          </p:nvPicPr>
          <p:blipFill>
            <a:blip r:embed="rId2"/>
            <a:srcRect t="2269" b="29339"/>
            <a:stretch>
              <a:fillRect/>
            </a:stretch>
          </p:blipFill>
          <p:spPr>
            <a:xfrm>
              <a:off x="4809427" y="1700729"/>
              <a:ext cx="2277805" cy="2277803"/>
            </a:xfrm>
            <a:prstGeom prst="ellipse">
              <a:avLst/>
            </a:prstGeom>
            <a:ln w="28575">
              <a:solidFill>
                <a:srgbClr val="5E0202"/>
              </a:solidFill>
            </a:ln>
          </p:spPr>
        </p:pic>
      </p:grpSp>
    </p:spTree>
    <p:extLst>
      <p:ext uri="{BB962C8B-B14F-4D97-AF65-F5344CB8AC3E}">
        <p14:creationId xmlns:p14="http://schemas.microsoft.com/office/powerpoint/2010/main" val="413422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834294" y="817795"/>
            <a:ext cx="4961812" cy="620078"/>
          </a:xfrm>
          <a:prstGeom prst="rect">
            <a:avLst/>
          </a:prstGeom>
          <a:noFill/>
          <a:ln/>
        </p:spPr>
        <p:txBody>
          <a:bodyPr wrap="none" lIns="0" tIns="0" rIns="0" bIns="0" rtlCol="0" anchor="t"/>
          <a:lstStyle/>
          <a:p>
            <a:pPr algn="ctr">
              <a:lnSpc>
                <a:spcPts val="4850"/>
              </a:lnSpc>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Structure of the Presentation</a:t>
            </a:r>
            <a:endParaRPr lang="en-US" sz="3200" dirty="0">
              <a:latin typeface="Roboto" panose="02000000000000000000" pitchFamily="2" charset="0"/>
              <a:ea typeface="Roboto" panose="02000000000000000000" pitchFamily="2" charset="0"/>
              <a:cs typeface="Roboto" panose="02000000000000000000" pitchFamily="2" charset="0"/>
            </a:endParaRPr>
          </a:p>
        </p:txBody>
      </p:sp>
      <p:pic>
        <p:nvPicPr>
          <p:cNvPr id="4" name="Image 0" descr="preencoded.png"/>
          <p:cNvPicPr>
            <a:picLocks noChangeAspect="1"/>
          </p:cNvPicPr>
          <p:nvPr/>
        </p:nvPicPr>
        <p:blipFill>
          <a:blip r:embed="rId3"/>
          <a:stretch>
            <a:fillRect/>
          </a:stretch>
        </p:blipFill>
        <p:spPr>
          <a:xfrm>
            <a:off x="793790" y="2646742"/>
            <a:ext cx="6070016" cy="32918"/>
          </a:xfrm>
          <a:prstGeom prst="rect">
            <a:avLst/>
          </a:prstGeom>
        </p:spPr>
      </p:pic>
      <p:sp>
        <p:nvSpPr>
          <p:cNvPr id="6" name="Text 3"/>
          <p:cNvSpPr/>
          <p:nvPr/>
        </p:nvSpPr>
        <p:spPr>
          <a:xfrm>
            <a:off x="793790" y="3531020"/>
            <a:ext cx="4215289" cy="952619"/>
          </a:xfrm>
          <a:prstGeom prst="rect">
            <a:avLst/>
          </a:prstGeom>
          <a:noFill/>
          <a:ln/>
        </p:spPr>
        <p:txBody>
          <a:bodyPr wrap="square" lIns="0" tIns="0" rIns="0" bIns="0" rtlCol="0" anchor="t"/>
          <a:lstStyle/>
          <a:p>
            <a:pPr>
              <a:lnSpc>
                <a:spcPts val="2500"/>
              </a:lnSpc>
            </a:pPr>
            <a:endParaRPr lang="en-US" sz="1550" dirty="0"/>
          </a:p>
        </p:txBody>
      </p:sp>
      <p:pic>
        <p:nvPicPr>
          <p:cNvPr id="8" name="Image 1" descr="preencoded.png"/>
          <p:cNvPicPr>
            <a:picLocks noChangeAspect="1"/>
          </p:cNvPicPr>
          <p:nvPr/>
        </p:nvPicPr>
        <p:blipFill>
          <a:blip r:embed="rId3"/>
          <a:stretch>
            <a:fillRect/>
          </a:stretch>
        </p:blipFill>
        <p:spPr>
          <a:xfrm>
            <a:off x="5207436" y="2646742"/>
            <a:ext cx="4215408" cy="22860"/>
          </a:xfrm>
          <a:prstGeom prst="rect">
            <a:avLst/>
          </a:prstGeom>
        </p:spPr>
      </p:pic>
      <p:grpSp>
        <p:nvGrpSpPr>
          <p:cNvPr id="14" name="Group 13">
            <a:extLst>
              <a:ext uri="{FF2B5EF4-FFF2-40B4-BE49-F238E27FC236}">
                <a16:creationId xmlns:a16="http://schemas.microsoft.com/office/drawing/2014/main" id="{641D8941-9B40-AC1A-8B37-FE5752D46D99}"/>
              </a:ext>
            </a:extLst>
          </p:cNvPr>
          <p:cNvGrpSpPr/>
          <p:nvPr/>
        </p:nvGrpSpPr>
        <p:grpSpPr>
          <a:xfrm>
            <a:off x="3099792" y="4870595"/>
            <a:ext cx="4359375" cy="1321441"/>
            <a:chOff x="9323605" y="2332418"/>
            <a:chExt cx="4359375" cy="1321441"/>
          </a:xfrm>
        </p:grpSpPr>
        <p:sp>
          <p:nvSpPr>
            <p:cNvPr id="27" name="Rectangle 26">
              <a:extLst>
                <a:ext uri="{FF2B5EF4-FFF2-40B4-BE49-F238E27FC236}">
                  <a16:creationId xmlns:a16="http://schemas.microsoft.com/office/drawing/2014/main" id="{3DE73E03-8274-D523-E65B-A00D1F763BA9}"/>
                </a:ext>
              </a:extLst>
            </p:cNvPr>
            <p:cNvSpPr/>
            <p:nvPr/>
          </p:nvSpPr>
          <p:spPr>
            <a:xfrm>
              <a:off x="9323605" y="2332418"/>
              <a:ext cx="3693694" cy="132144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F40F400-2C21-0D97-5CD5-4C768D1D9B4E}"/>
                </a:ext>
              </a:extLst>
            </p:cNvPr>
            <p:cNvSpPr/>
            <p:nvPr/>
          </p:nvSpPr>
          <p:spPr>
            <a:xfrm>
              <a:off x="9479720" y="2686240"/>
              <a:ext cx="649705" cy="32918"/>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5"/>
            <p:cNvSpPr/>
            <p:nvPr/>
          </p:nvSpPr>
          <p:spPr>
            <a:xfrm>
              <a:off x="9467572" y="2950552"/>
              <a:ext cx="4215408" cy="620316"/>
            </a:xfrm>
            <a:prstGeom prst="rect">
              <a:avLst/>
            </a:prstGeom>
            <a:noFill/>
            <a:ln/>
          </p:spPr>
          <p:txBody>
            <a:bodyPr wrap="square" lIns="0" tIns="0" rIns="0" bIns="0" rtlCol="0" anchor="t"/>
            <a:lstStyle/>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Regulating Gig Work </a:t>
              </a:r>
              <a:br>
                <a:rPr lang="en-US" dirty="0">
                  <a:solidFill>
                    <a:srgbClr val="15213F"/>
                  </a:solidFill>
                  <a:latin typeface="Roboto" panose="02000000000000000000" pitchFamily="2" charset="0"/>
                  <a:ea typeface="Roboto" panose="02000000000000000000" pitchFamily="2" charset="0"/>
                  <a:cs typeface="Roboto" panose="02000000000000000000" pitchFamily="2" charset="0"/>
                </a:rPr>
              </a:b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and Immigration Pathways</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1" name="Text 7"/>
            <p:cNvSpPr/>
            <p:nvPr/>
          </p:nvSpPr>
          <p:spPr>
            <a:xfrm>
              <a:off x="9522083" y="2332418"/>
              <a:ext cx="198358" cy="248008"/>
            </a:xfrm>
            <a:prstGeom prst="rect">
              <a:avLst/>
            </a:prstGeom>
            <a:noFill/>
            <a:ln/>
          </p:spPr>
          <p:txBody>
            <a:bodyPr wrap="none" lIns="0" tIns="0" rIns="0" bIns="0" rtlCol="0" anchor="t"/>
            <a:lstStyle/>
            <a:p>
              <a:pPr>
                <a:lnSpc>
                  <a:spcPts val="2500"/>
                </a:lnSpc>
              </a:pPr>
              <a:r>
                <a:rPr lang="en-US" sz="1550" b="1" dirty="0">
                  <a:solidFill>
                    <a:srgbClr val="1D203C"/>
                  </a:solidFill>
                  <a:latin typeface="Roboto Slab Light" pitchFamily="34" charset="0"/>
                  <a:ea typeface="Roboto Slab Light" pitchFamily="34" charset="-122"/>
                  <a:cs typeface="Roboto Slab Light" pitchFamily="34" charset="-120"/>
                </a:rPr>
                <a:t>03</a:t>
              </a:r>
              <a:endParaRPr lang="en-US" sz="1550" b="1" dirty="0">
                <a:solidFill>
                  <a:srgbClr val="1D203C"/>
                </a:solidFill>
              </a:endParaRPr>
            </a:p>
          </p:txBody>
        </p:sp>
      </p:grpSp>
      <p:pic>
        <p:nvPicPr>
          <p:cNvPr id="12" name="Image 2" descr="preencoded.png"/>
          <p:cNvPicPr>
            <a:picLocks noChangeAspect="1"/>
          </p:cNvPicPr>
          <p:nvPr/>
        </p:nvPicPr>
        <p:blipFill>
          <a:blip r:embed="rId3"/>
          <a:stretch>
            <a:fillRect/>
          </a:stretch>
        </p:blipFill>
        <p:spPr>
          <a:xfrm>
            <a:off x="9621204" y="2646742"/>
            <a:ext cx="4215289" cy="22860"/>
          </a:xfrm>
          <a:prstGeom prst="rect">
            <a:avLst/>
          </a:prstGeom>
        </p:spPr>
      </p:pic>
      <p:grpSp>
        <p:nvGrpSpPr>
          <p:cNvPr id="22" name="Group 21">
            <a:extLst>
              <a:ext uri="{FF2B5EF4-FFF2-40B4-BE49-F238E27FC236}">
                <a16:creationId xmlns:a16="http://schemas.microsoft.com/office/drawing/2014/main" id="{64FB94A0-D7F4-0527-EBCA-B770583A8CF7}"/>
              </a:ext>
            </a:extLst>
          </p:cNvPr>
          <p:cNvGrpSpPr/>
          <p:nvPr/>
        </p:nvGrpSpPr>
        <p:grpSpPr>
          <a:xfrm>
            <a:off x="7303052" y="2913052"/>
            <a:ext cx="4077990" cy="1321441"/>
            <a:chOff x="4909839" y="2332418"/>
            <a:chExt cx="4077990" cy="1321441"/>
          </a:xfrm>
        </p:grpSpPr>
        <p:sp>
          <p:nvSpPr>
            <p:cNvPr id="25" name="Rectangle 24">
              <a:extLst>
                <a:ext uri="{FF2B5EF4-FFF2-40B4-BE49-F238E27FC236}">
                  <a16:creationId xmlns:a16="http://schemas.microsoft.com/office/drawing/2014/main" id="{C595262E-C72A-413A-BDAA-539597115A7A}"/>
                </a:ext>
              </a:extLst>
            </p:cNvPr>
            <p:cNvSpPr/>
            <p:nvPr/>
          </p:nvSpPr>
          <p:spPr>
            <a:xfrm>
              <a:off x="4909839" y="2332418"/>
              <a:ext cx="3693694" cy="132144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0081D01-0418-CD47-E191-6127F58167C4}"/>
                </a:ext>
              </a:extLst>
            </p:cNvPr>
            <p:cNvSpPr/>
            <p:nvPr/>
          </p:nvSpPr>
          <p:spPr>
            <a:xfrm>
              <a:off x="5065954" y="2686240"/>
              <a:ext cx="649705" cy="32918"/>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4"/>
            <p:cNvSpPr/>
            <p:nvPr/>
          </p:nvSpPr>
          <p:spPr>
            <a:xfrm>
              <a:off x="5058636" y="2332418"/>
              <a:ext cx="198358" cy="248008"/>
            </a:xfrm>
            <a:prstGeom prst="rect">
              <a:avLst/>
            </a:prstGeom>
            <a:noFill/>
            <a:ln/>
          </p:spPr>
          <p:txBody>
            <a:bodyPr wrap="none" lIns="0" tIns="0" rIns="0" bIns="0" rtlCol="0" anchor="t"/>
            <a:lstStyle/>
            <a:p>
              <a:pPr>
                <a:lnSpc>
                  <a:spcPts val="2500"/>
                </a:lnSpc>
              </a:pPr>
              <a:r>
                <a:rPr lang="en-US" sz="1550" b="1" dirty="0">
                  <a:solidFill>
                    <a:srgbClr val="1D203C"/>
                  </a:solidFill>
                  <a:latin typeface="Roboto Slab Light" pitchFamily="34" charset="0"/>
                  <a:ea typeface="Roboto Slab Light" pitchFamily="34" charset="-122"/>
                  <a:cs typeface="Roboto Slab Light" pitchFamily="34" charset="-120"/>
                </a:rPr>
                <a:t>02</a:t>
              </a:r>
              <a:endParaRPr lang="en-US" sz="1550" b="1" dirty="0">
                <a:solidFill>
                  <a:srgbClr val="1D203C"/>
                </a:solidFill>
              </a:endParaRPr>
            </a:p>
          </p:txBody>
        </p:sp>
        <p:sp>
          <p:nvSpPr>
            <p:cNvPr id="13" name="Text 8"/>
            <p:cNvSpPr/>
            <p:nvPr/>
          </p:nvSpPr>
          <p:spPr>
            <a:xfrm>
              <a:off x="5058636" y="2947833"/>
              <a:ext cx="3929193" cy="633624"/>
            </a:xfrm>
            <a:prstGeom prst="rect">
              <a:avLst/>
            </a:prstGeom>
            <a:noFill/>
            <a:ln/>
          </p:spPr>
          <p:txBody>
            <a:bodyPr wrap="square" lIns="0" tIns="0" rIns="0" bIns="0" rtlCol="0" anchor="t"/>
            <a:lstStyle/>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Classification of Gig Workers</a:t>
              </a:r>
            </a:p>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and Access to Social Protection</a:t>
              </a:r>
              <a:endParaRPr lang="en-US" dirty="0">
                <a:latin typeface="Roboto" panose="02000000000000000000" pitchFamily="2" charset="0"/>
                <a:ea typeface="Roboto" panose="02000000000000000000" pitchFamily="2" charset="0"/>
                <a:cs typeface="Roboto" panose="02000000000000000000" pitchFamily="2" charset="0"/>
              </a:endParaRPr>
            </a:p>
          </p:txBody>
        </p:sp>
      </p:grpSp>
      <p:pic>
        <p:nvPicPr>
          <p:cNvPr id="16" name="Image 3" descr="preencoded.png"/>
          <p:cNvPicPr>
            <a:picLocks noChangeAspect="1"/>
          </p:cNvPicPr>
          <p:nvPr/>
        </p:nvPicPr>
        <p:blipFill>
          <a:blip r:embed="rId4"/>
          <a:stretch>
            <a:fillRect/>
          </a:stretch>
        </p:blipFill>
        <p:spPr>
          <a:xfrm>
            <a:off x="793789" y="5125385"/>
            <a:ext cx="6422112" cy="22860"/>
          </a:xfrm>
          <a:prstGeom prst="rect">
            <a:avLst/>
          </a:prstGeom>
        </p:spPr>
      </p:pic>
      <p:grpSp>
        <p:nvGrpSpPr>
          <p:cNvPr id="10" name="Group 9">
            <a:extLst>
              <a:ext uri="{FF2B5EF4-FFF2-40B4-BE49-F238E27FC236}">
                <a16:creationId xmlns:a16="http://schemas.microsoft.com/office/drawing/2014/main" id="{2BB40297-9154-81FF-2D7D-0C7A21AA1F4C}"/>
              </a:ext>
            </a:extLst>
          </p:cNvPr>
          <p:cNvGrpSpPr/>
          <p:nvPr/>
        </p:nvGrpSpPr>
        <p:grpSpPr>
          <a:xfrm>
            <a:off x="7215901" y="4907641"/>
            <a:ext cx="3823984" cy="1321441"/>
            <a:chOff x="3219107" y="4683761"/>
            <a:chExt cx="3693694" cy="1322015"/>
          </a:xfrm>
        </p:grpSpPr>
        <p:sp>
          <p:nvSpPr>
            <p:cNvPr id="29" name="Rectangle 28">
              <a:extLst>
                <a:ext uri="{FF2B5EF4-FFF2-40B4-BE49-F238E27FC236}">
                  <a16:creationId xmlns:a16="http://schemas.microsoft.com/office/drawing/2014/main" id="{DEF82FA2-5EB5-14F4-75A5-BB2CC02800C7}"/>
                </a:ext>
              </a:extLst>
            </p:cNvPr>
            <p:cNvSpPr/>
            <p:nvPr/>
          </p:nvSpPr>
          <p:spPr>
            <a:xfrm>
              <a:off x="3219107" y="4684335"/>
              <a:ext cx="3693694" cy="1321441"/>
            </a:xfrm>
            <a:prstGeom prst="rect">
              <a:avLst/>
            </a:prstGeom>
            <a:solidFill>
              <a:schemeClr val="bg2"/>
            </a:solidFill>
            <a:ln>
              <a:solidFill>
                <a:srgbClr val="1D2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18C0705-D009-EA30-7B8F-4EAB757B1061}"/>
                </a:ext>
              </a:extLst>
            </p:cNvPr>
            <p:cNvSpPr/>
            <p:nvPr/>
          </p:nvSpPr>
          <p:spPr>
            <a:xfrm>
              <a:off x="3345253" y="5038157"/>
              <a:ext cx="649705" cy="32918"/>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10"/>
            <p:cNvSpPr/>
            <p:nvPr/>
          </p:nvSpPr>
          <p:spPr>
            <a:xfrm flipH="1">
              <a:off x="3338335" y="4683761"/>
              <a:ext cx="1310065" cy="595194"/>
            </a:xfrm>
            <a:prstGeom prst="rect">
              <a:avLst/>
            </a:prstGeom>
            <a:noFill/>
            <a:ln/>
          </p:spPr>
          <p:txBody>
            <a:bodyPr wrap="none" lIns="0" tIns="0" rIns="0" bIns="0" rtlCol="0" anchor="t"/>
            <a:lstStyle/>
            <a:p>
              <a:pPr>
                <a:lnSpc>
                  <a:spcPts val="2500"/>
                </a:lnSpc>
              </a:pPr>
              <a:r>
                <a:rPr lang="en-US" sz="1550" b="1" dirty="0">
                  <a:solidFill>
                    <a:srgbClr val="1D203C"/>
                  </a:solidFill>
                  <a:latin typeface="Roboto Slab Light" pitchFamily="34" charset="0"/>
                  <a:ea typeface="Roboto Slab Light" pitchFamily="34" charset="-122"/>
                  <a:cs typeface="Roboto Slab Light" pitchFamily="34" charset="-120"/>
                </a:rPr>
                <a:t>04</a:t>
              </a:r>
              <a:endParaRPr lang="en-US" sz="1550" b="1" dirty="0">
                <a:solidFill>
                  <a:srgbClr val="1D203C"/>
                </a:solidFill>
              </a:endParaRPr>
            </a:p>
          </p:txBody>
        </p:sp>
        <p:sp>
          <p:nvSpPr>
            <p:cNvPr id="17" name="Text 11"/>
            <p:cNvSpPr/>
            <p:nvPr/>
          </p:nvSpPr>
          <p:spPr>
            <a:xfrm>
              <a:off x="3338333" y="5293691"/>
              <a:ext cx="2991922" cy="310158"/>
            </a:xfrm>
            <a:prstGeom prst="rect">
              <a:avLst/>
            </a:prstGeom>
            <a:noFill/>
            <a:ln/>
          </p:spPr>
          <p:txBody>
            <a:bodyPr wrap="none" lIns="0" tIns="0" rIns="0" bIns="0" rtlCol="0" anchor="t"/>
            <a:lstStyle/>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Policy Recommendations </a:t>
              </a:r>
              <a:endParaRPr lang="en-US" dirty="0">
                <a:latin typeface="Roboto" panose="02000000000000000000" pitchFamily="2" charset="0"/>
                <a:ea typeface="Roboto" panose="02000000000000000000" pitchFamily="2" charset="0"/>
                <a:cs typeface="Roboto" panose="02000000000000000000" pitchFamily="2" charset="0"/>
              </a:endParaRPr>
            </a:p>
          </p:txBody>
        </p:sp>
      </p:grpSp>
      <p:grpSp>
        <p:nvGrpSpPr>
          <p:cNvPr id="18" name="Group 17">
            <a:extLst>
              <a:ext uri="{FF2B5EF4-FFF2-40B4-BE49-F238E27FC236}">
                <a16:creationId xmlns:a16="http://schemas.microsoft.com/office/drawing/2014/main" id="{0DA782CF-8C1B-8A95-86A3-DD6515AF17F0}"/>
              </a:ext>
            </a:extLst>
          </p:cNvPr>
          <p:cNvGrpSpPr/>
          <p:nvPr/>
        </p:nvGrpSpPr>
        <p:grpSpPr>
          <a:xfrm>
            <a:off x="3030887" y="2913052"/>
            <a:ext cx="4371404" cy="1321441"/>
            <a:chOff x="637674" y="2332418"/>
            <a:chExt cx="4371404" cy="1321441"/>
          </a:xfrm>
        </p:grpSpPr>
        <p:sp>
          <p:nvSpPr>
            <p:cNvPr id="23" name="Rectangle 22">
              <a:extLst>
                <a:ext uri="{FF2B5EF4-FFF2-40B4-BE49-F238E27FC236}">
                  <a16:creationId xmlns:a16="http://schemas.microsoft.com/office/drawing/2014/main" id="{D8AA974B-B692-F961-8C75-8C063B88A853}"/>
                </a:ext>
              </a:extLst>
            </p:cNvPr>
            <p:cNvSpPr/>
            <p:nvPr/>
          </p:nvSpPr>
          <p:spPr>
            <a:xfrm>
              <a:off x="637674" y="2332418"/>
              <a:ext cx="3693694" cy="132144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1"/>
            <p:cNvSpPr/>
            <p:nvPr/>
          </p:nvSpPr>
          <p:spPr>
            <a:xfrm>
              <a:off x="793789" y="2332418"/>
              <a:ext cx="198358" cy="248008"/>
            </a:xfrm>
            <a:prstGeom prst="rect">
              <a:avLst/>
            </a:prstGeom>
            <a:noFill/>
            <a:ln/>
          </p:spPr>
          <p:txBody>
            <a:bodyPr wrap="none" lIns="0" tIns="0" rIns="0" bIns="0" rtlCol="0" anchor="t"/>
            <a:lstStyle/>
            <a:p>
              <a:pPr>
                <a:lnSpc>
                  <a:spcPts val="2500"/>
                </a:lnSpc>
              </a:pPr>
              <a:r>
                <a:rPr lang="en-US" sz="1550" b="1" dirty="0">
                  <a:solidFill>
                    <a:srgbClr val="1D203C"/>
                  </a:solidFill>
                  <a:latin typeface="Roboto Slab Light" pitchFamily="34" charset="0"/>
                  <a:ea typeface="Roboto Slab Light" pitchFamily="34" charset="-122"/>
                  <a:cs typeface="Roboto Slab Light" pitchFamily="34" charset="-120"/>
                </a:rPr>
                <a:t>01</a:t>
              </a:r>
              <a:endParaRPr lang="en-US" sz="1550" b="1" dirty="0">
                <a:solidFill>
                  <a:srgbClr val="1D203C"/>
                </a:solidFill>
              </a:endParaRPr>
            </a:p>
          </p:txBody>
        </p:sp>
        <p:sp>
          <p:nvSpPr>
            <p:cNvPr id="5" name="Text 2"/>
            <p:cNvSpPr/>
            <p:nvPr/>
          </p:nvSpPr>
          <p:spPr>
            <a:xfrm>
              <a:off x="793789" y="2933780"/>
              <a:ext cx="4215289" cy="620316"/>
            </a:xfrm>
            <a:prstGeom prst="rect">
              <a:avLst/>
            </a:prstGeom>
            <a:noFill/>
            <a:ln/>
          </p:spPr>
          <p:txBody>
            <a:bodyPr wrap="square" lIns="0" tIns="0" rIns="0" bIns="0" rtlCol="0" anchor="t"/>
            <a:lstStyle/>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Gig Economy: Actors, Platforms</a:t>
              </a:r>
            </a:p>
            <a:p>
              <a:pPr>
                <a:lnSpc>
                  <a:spcPts val="2400"/>
                </a:lnSpc>
              </a:pPr>
              <a:r>
                <a:rPr lang="en-US" dirty="0">
                  <a:solidFill>
                    <a:srgbClr val="15213F"/>
                  </a:solidFill>
                  <a:latin typeface="Roboto" panose="02000000000000000000" pitchFamily="2" charset="0"/>
                  <a:ea typeface="Roboto" panose="02000000000000000000" pitchFamily="2" charset="0"/>
                  <a:cs typeface="Roboto" panose="02000000000000000000" pitchFamily="2" charset="0"/>
                </a:rPr>
                <a:t>and Business Models </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B873D8F5-31D7-34BF-CEAD-C5DF129E7A6A}"/>
                </a:ext>
              </a:extLst>
            </p:cNvPr>
            <p:cNvSpPr/>
            <p:nvPr/>
          </p:nvSpPr>
          <p:spPr>
            <a:xfrm>
              <a:off x="793789" y="2686240"/>
              <a:ext cx="649705" cy="32918"/>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D60ED5-81B8-F939-D50F-1EE27020ABC9}"/>
              </a:ext>
            </a:extLst>
          </p:cNvPr>
          <p:cNvSpPr/>
          <p:nvPr/>
        </p:nvSpPr>
        <p:spPr>
          <a:xfrm>
            <a:off x="0" y="0"/>
            <a:ext cx="14630400" cy="82296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dirty="0">
              <a:solidFill>
                <a:prstClr val="white"/>
              </a:solidFill>
              <a:latin typeface="Aptos" panose="02110004020202020204"/>
            </a:endParaRPr>
          </a:p>
        </p:txBody>
      </p:sp>
      <p:sp>
        <p:nvSpPr>
          <p:cNvPr id="4" name="Title 3">
            <a:extLst>
              <a:ext uri="{FF2B5EF4-FFF2-40B4-BE49-F238E27FC236}">
                <a16:creationId xmlns:a16="http://schemas.microsoft.com/office/drawing/2014/main" id="{37E799A3-C615-D18E-D806-2EE237448DC9}"/>
              </a:ext>
            </a:extLst>
          </p:cNvPr>
          <p:cNvSpPr>
            <a:spLocks noGrp="1"/>
          </p:cNvSpPr>
          <p:nvPr>
            <p:ph type="title"/>
          </p:nvPr>
        </p:nvSpPr>
        <p:spPr>
          <a:xfrm>
            <a:off x="990086" y="2403158"/>
            <a:ext cx="13328530" cy="3423284"/>
          </a:xfrm>
        </p:spPr>
        <p:txBody>
          <a:bodyPr/>
          <a:lstStyle/>
          <a:p>
            <a:r>
              <a:rPr lang="en-GB" dirty="0">
                <a:solidFill>
                  <a:schemeClr val="bg2"/>
                </a:solidFill>
                <a:latin typeface="Roboto" panose="02000000000000000000" pitchFamily="2" charset="0"/>
                <a:ea typeface="Roboto" panose="02000000000000000000" pitchFamily="2" charset="0"/>
                <a:cs typeface="Roboto" panose="02000000000000000000" pitchFamily="2" charset="0"/>
              </a:rPr>
              <a:t>Gig Economy:</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Actors, Platforms and </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Business Models </a:t>
            </a:r>
          </a:p>
        </p:txBody>
      </p:sp>
    </p:spTree>
    <p:extLst>
      <p:ext uri="{BB962C8B-B14F-4D97-AF65-F5344CB8AC3E}">
        <p14:creationId xmlns:p14="http://schemas.microsoft.com/office/powerpoint/2010/main" val="266913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2F3E1A9-D8D8-814E-E78C-02B17640A88A}"/>
              </a:ext>
            </a:extLst>
          </p:cNvPr>
          <p:cNvGrpSpPr/>
          <p:nvPr/>
        </p:nvGrpSpPr>
        <p:grpSpPr>
          <a:xfrm>
            <a:off x="789980" y="395991"/>
            <a:ext cx="13050440" cy="5621996"/>
            <a:chOff x="793790" y="1043718"/>
            <a:chExt cx="13050440" cy="5621996"/>
          </a:xfrm>
        </p:grpSpPr>
        <p:sp>
          <p:nvSpPr>
            <p:cNvPr id="2" name="Text 0"/>
            <p:cNvSpPr/>
            <p:nvPr/>
          </p:nvSpPr>
          <p:spPr>
            <a:xfrm>
              <a:off x="2393037" y="1043718"/>
              <a:ext cx="9851946" cy="496133"/>
            </a:xfrm>
            <a:prstGeom prst="rect">
              <a:avLst/>
            </a:prstGeom>
            <a:noFill/>
            <a:ln/>
          </p:spPr>
          <p:txBody>
            <a:bodyPr wrap="none" lIns="0" tIns="0" rIns="0" bIns="0" rtlCol="0" anchor="t"/>
            <a:lstStyle/>
            <a:p>
              <a:pPr marL="0" indent="0" algn="ctr">
                <a:lnSpc>
                  <a:spcPts val="3900"/>
                </a:lnSpc>
                <a:buNone/>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Gig Economy: Actors, Platforms and Business Models</a:t>
              </a:r>
              <a:endParaRPr lang="en-US" sz="3200" dirty="0">
                <a:latin typeface="Roboto" panose="02000000000000000000" pitchFamily="2" charset="0"/>
                <a:ea typeface="Roboto" panose="02000000000000000000" pitchFamily="2" charset="0"/>
                <a:cs typeface="Roboto" panose="02000000000000000000" pitchFamily="2" charset="0"/>
              </a:endParaRPr>
            </a:p>
          </p:txBody>
        </p:sp>
        <p:sp>
          <p:nvSpPr>
            <p:cNvPr id="3" name="Text 1"/>
            <p:cNvSpPr/>
            <p:nvPr/>
          </p:nvSpPr>
          <p:spPr>
            <a:xfrm>
              <a:off x="1091446" y="2283143"/>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1D203C"/>
                  </a:solidFill>
                  <a:latin typeface="Roboto Slab" pitchFamily="34" charset="0"/>
                  <a:ea typeface="Roboto Slab" pitchFamily="34" charset="-122"/>
                  <a:cs typeface="Roboto Slab" pitchFamily="34" charset="-120"/>
                </a:rPr>
                <a:t>Definition</a:t>
              </a:r>
              <a:r>
                <a:rPr lang="en-US" sz="2300" b="1" dirty="0">
                  <a:solidFill>
                    <a:srgbClr val="3257B8"/>
                  </a:solidFill>
                  <a:latin typeface="Roboto Slab" pitchFamily="34" charset="0"/>
                  <a:ea typeface="Roboto Slab" pitchFamily="34" charset="-122"/>
                  <a:cs typeface="Roboto Slab" pitchFamily="34" charset="-120"/>
                </a:rPr>
                <a:t> </a:t>
              </a:r>
              <a:endParaRPr lang="en-US" sz="2300" b="1" dirty="0"/>
            </a:p>
          </p:txBody>
        </p:sp>
        <p:sp>
          <p:nvSpPr>
            <p:cNvPr id="4" name="Text 2"/>
            <p:cNvSpPr/>
            <p:nvPr/>
          </p:nvSpPr>
          <p:spPr>
            <a:xfrm>
              <a:off x="1091446" y="2853571"/>
              <a:ext cx="6101440" cy="952619"/>
            </a:xfrm>
            <a:prstGeom prst="rect">
              <a:avLst/>
            </a:prstGeom>
            <a:noFill/>
            <a:ln/>
          </p:spPr>
          <p:txBody>
            <a:bodyPr wrap="square" lIns="0" tIns="0" rIns="0" bIns="0" rtlCol="0" anchor="t"/>
            <a:lstStyle/>
            <a:p>
              <a:pPr marL="0" indent="0" algn="l">
                <a:lnSpc>
                  <a:spcPts val="2500"/>
                </a:lnSpc>
                <a:buNone/>
              </a:pPr>
              <a:r>
                <a:rPr lang="en-US" sz="1550" dirty="0">
                  <a:solidFill>
                    <a:srgbClr val="15213F"/>
                  </a:solidFill>
                  <a:latin typeface="Roboto" pitchFamily="34" charset="0"/>
                  <a:ea typeface="Roboto" pitchFamily="34" charset="-122"/>
                  <a:cs typeface="Roboto" pitchFamily="34" charset="-120"/>
                </a:rPr>
                <a:t>The term </a:t>
              </a:r>
              <a:r>
                <a:rPr lang="en-US" sz="1550" b="1" dirty="0">
                  <a:solidFill>
                    <a:srgbClr val="15213F"/>
                  </a:solidFill>
                  <a:latin typeface="Roboto" pitchFamily="34" charset="0"/>
                  <a:ea typeface="Roboto" pitchFamily="34" charset="-122"/>
                  <a:cs typeface="Roboto" pitchFamily="34" charset="-120"/>
                </a:rPr>
                <a:t>gig worker </a:t>
              </a:r>
              <a:r>
                <a:rPr lang="en-US" sz="1550" dirty="0">
                  <a:solidFill>
                    <a:srgbClr val="15213F"/>
                  </a:solidFill>
                  <a:latin typeface="Roboto" pitchFamily="34" charset="0"/>
                  <a:ea typeface="Roboto" pitchFamily="34" charset="-122"/>
                  <a:cs typeface="Roboto" pitchFamily="34" charset="-120"/>
                </a:rPr>
                <a:t>is used in alignment with the definition of a</a:t>
              </a:r>
              <a:r>
                <a:rPr lang="en-US" sz="1550" b="1" dirty="0">
                  <a:solidFill>
                    <a:srgbClr val="15213F"/>
                  </a:solidFill>
                  <a:latin typeface="Roboto" pitchFamily="34" charset="0"/>
                  <a:ea typeface="Roboto" pitchFamily="34" charset="-122"/>
                  <a:cs typeface="Roboto" pitchFamily="34" charset="-120"/>
                </a:rPr>
                <a:t> digital platform worker </a:t>
              </a:r>
              <a:r>
                <a:rPr lang="en-US" sz="1550" dirty="0">
                  <a:solidFill>
                    <a:srgbClr val="15213F"/>
                  </a:solidFill>
                  <a:latin typeface="Roboto" pitchFamily="34" charset="0"/>
                  <a:ea typeface="Roboto" pitchFamily="34" charset="-122"/>
                  <a:cs typeface="Roboto" pitchFamily="34" charset="-120"/>
                </a:rPr>
                <a:t>proposed by the International Labour Organization (ILO). It refers to any individual who:</a:t>
              </a:r>
              <a:endParaRPr lang="en-US" sz="1550" dirty="0"/>
            </a:p>
          </p:txBody>
        </p:sp>
        <p:sp>
          <p:nvSpPr>
            <p:cNvPr id="5" name="Text 3"/>
            <p:cNvSpPr/>
            <p:nvPr/>
          </p:nvSpPr>
          <p:spPr>
            <a:xfrm>
              <a:off x="1091446" y="3984784"/>
              <a:ext cx="5981700"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15213F"/>
                  </a:solidFill>
                  <a:latin typeface="Roboto" pitchFamily="34" charset="0"/>
                  <a:ea typeface="Roboto" pitchFamily="34" charset="-122"/>
                  <a:cs typeface="Roboto" pitchFamily="34" charset="-120"/>
                </a:rPr>
                <a:t>provides services organized and/or facilitated by </a:t>
              </a:r>
              <a:br>
                <a:rPr lang="en-US" sz="1550" dirty="0">
                  <a:solidFill>
                    <a:srgbClr val="15213F"/>
                  </a:solidFill>
                  <a:latin typeface="Roboto" pitchFamily="34" charset="0"/>
                  <a:ea typeface="Roboto" pitchFamily="34" charset="-122"/>
                  <a:cs typeface="Roboto" pitchFamily="34" charset="-120"/>
                </a:rPr>
              </a:br>
              <a:r>
                <a:rPr lang="en-US" sz="1550" dirty="0">
                  <a:solidFill>
                    <a:srgbClr val="15213F"/>
                  </a:solidFill>
                  <a:latin typeface="Roboto" pitchFamily="34" charset="0"/>
                  <a:ea typeface="Roboto" pitchFamily="34" charset="-122"/>
                  <a:cs typeface="Roboto" pitchFamily="34" charset="-120"/>
                </a:rPr>
                <a:t>a digital labour platform;</a:t>
              </a:r>
              <a:endParaRPr lang="en-US" sz="1550" dirty="0"/>
            </a:p>
          </p:txBody>
        </p:sp>
        <p:sp>
          <p:nvSpPr>
            <p:cNvPr id="6" name="Text 4"/>
            <p:cNvSpPr/>
            <p:nvPr/>
          </p:nvSpPr>
          <p:spPr>
            <a:xfrm>
              <a:off x="1091446" y="4689277"/>
              <a:ext cx="5981700"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15213F"/>
                  </a:solidFill>
                  <a:latin typeface="Roboto" pitchFamily="34" charset="0"/>
                  <a:ea typeface="Roboto" pitchFamily="34" charset="-122"/>
                  <a:cs typeface="Roboto" pitchFamily="34" charset="-120"/>
                </a:rPr>
                <a:t>receives remuneration or payment for these services; and</a:t>
              </a:r>
              <a:endParaRPr lang="en-US" sz="1550" dirty="0"/>
            </a:p>
          </p:txBody>
        </p:sp>
        <p:sp>
          <p:nvSpPr>
            <p:cNvPr id="7" name="Text 5"/>
            <p:cNvSpPr/>
            <p:nvPr/>
          </p:nvSpPr>
          <p:spPr>
            <a:xfrm>
              <a:off x="1091446" y="5076230"/>
              <a:ext cx="5981700"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15213F"/>
                  </a:solidFill>
                  <a:latin typeface="Roboto" pitchFamily="34" charset="0"/>
                  <a:ea typeface="Roboto" pitchFamily="34" charset="-122"/>
                  <a:cs typeface="Roboto" pitchFamily="34" charset="-120"/>
                </a:rPr>
                <a:t>is included regardless of their formal employment status (ILO, 2025).</a:t>
              </a:r>
              <a:endParaRPr lang="en-US" sz="1550" dirty="0"/>
            </a:p>
          </p:txBody>
        </p:sp>
        <p:sp>
          <p:nvSpPr>
            <p:cNvPr id="8" name="Shape 6"/>
            <p:cNvSpPr/>
            <p:nvPr/>
          </p:nvSpPr>
          <p:spPr>
            <a:xfrm>
              <a:off x="793790" y="2283143"/>
              <a:ext cx="22860" cy="3428167"/>
            </a:xfrm>
            <a:prstGeom prst="rect">
              <a:avLst/>
            </a:prstGeom>
            <a:solidFill>
              <a:srgbClr val="674D6E"/>
            </a:solidFill>
            <a:ln/>
          </p:spPr>
          <p:txBody>
            <a:bodyPr/>
            <a:lstStyle/>
            <a:p>
              <a:endParaRPr lang="en-GB" dirty="0"/>
            </a:p>
          </p:txBody>
        </p:sp>
        <p:sp>
          <p:nvSpPr>
            <p:cNvPr id="9" name="Shape 7"/>
            <p:cNvSpPr/>
            <p:nvPr/>
          </p:nvSpPr>
          <p:spPr>
            <a:xfrm>
              <a:off x="7564874" y="2283143"/>
              <a:ext cx="6279356" cy="1271008"/>
            </a:xfrm>
            <a:prstGeom prst="roundRect">
              <a:avLst>
                <a:gd name="adj" fmla="val 1933"/>
              </a:avLst>
            </a:prstGeom>
            <a:solidFill>
              <a:srgbClr val="E9ECF2"/>
            </a:solidFill>
            <a:ln/>
          </p:spPr>
          <p:txBody>
            <a:bodyPr/>
            <a:lstStyle/>
            <a:p>
              <a:endParaRPr lang="en-GB" dirty="0"/>
            </a:p>
          </p:txBody>
        </p:sp>
        <p:sp>
          <p:nvSpPr>
            <p:cNvPr id="10" name="Text 8"/>
            <p:cNvSpPr/>
            <p:nvPr/>
          </p:nvSpPr>
          <p:spPr>
            <a:xfrm>
              <a:off x="7763232" y="2421604"/>
              <a:ext cx="3013353" cy="310158"/>
            </a:xfrm>
            <a:prstGeom prst="rect">
              <a:avLst/>
            </a:prstGeom>
            <a:noFill/>
            <a:ln/>
          </p:spPr>
          <p:txBody>
            <a:bodyPr wrap="none" lIns="0" tIns="0" rIns="0" bIns="0" rtlCol="0" anchor="t"/>
            <a:lstStyle/>
            <a:p>
              <a:pPr marL="0" indent="0" algn="l">
                <a:lnSpc>
                  <a:spcPts val="2400"/>
                </a:lnSpc>
                <a:buNone/>
              </a:pPr>
              <a:r>
                <a:rPr lang="en-US" sz="1950" dirty="0">
                  <a:solidFill>
                    <a:srgbClr val="15213F"/>
                  </a:solidFill>
                  <a:latin typeface="Roboto Slab" pitchFamily="34" charset="0"/>
                  <a:ea typeface="Roboto Slab" pitchFamily="34" charset="-122"/>
                  <a:cs typeface="Roboto Slab" pitchFamily="34" charset="-120"/>
                </a:rPr>
                <a:t>Location-based Platforms</a:t>
              </a:r>
              <a:endParaRPr lang="en-US" sz="1950" dirty="0"/>
            </a:p>
          </p:txBody>
        </p:sp>
        <p:sp>
          <p:nvSpPr>
            <p:cNvPr id="11" name="Text 9"/>
            <p:cNvSpPr/>
            <p:nvPr/>
          </p:nvSpPr>
          <p:spPr>
            <a:xfrm>
              <a:off x="7763232" y="2787211"/>
              <a:ext cx="5882640" cy="635079"/>
            </a:xfrm>
            <a:prstGeom prst="rect">
              <a:avLst/>
            </a:prstGeom>
            <a:noFill/>
            <a:ln/>
          </p:spPr>
          <p:txBody>
            <a:bodyPr wrap="square" lIns="0" tIns="0" rIns="0" bIns="0" rtlCol="0" anchor="t"/>
            <a:lstStyle/>
            <a:p>
              <a:pPr marL="0" indent="0" algn="l">
                <a:lnSpc>
                  <a:spcPts val="2500"/>
                </a:lnSpc>
                <a:buNone/>
              </a:pPr>
              <a:r>
                <a:rPr lang="en-US" sz="1550" dirty="0">
                  <a:solidFill>
                    <a:srgbClr val="15213F"/>
                  </a:solidFill>
                  <a:latin typeface="Roboto" pitchFamily="34" charset="0"/>
                  <a:ea typeface="Roboto" pitchFamily="34" charset="-122"/>
                  <a:cs typeface="Roboto" pitchFamily="34" charset="-120"/>
                </a:rPr>
                <a:t>Services tied to specific geographic locations like ride-sharing and food delivery</a:t>
              </a:r>
              <a:endParaRPr lang="en-US" sz="1550" dirty="0"/>
            </a:p>
          </p:txBody>
        </p:sp>
        <p:sp>
          <p:nvSpPr>
            <p:cNvPr id="12" name="Shape 10"/>
            <p:cNvSpPr/>
            <p:nvPr/>
          </p:nvSpPr>
          <p:spPr>
            <a:xfrm>
              <a:off x="7564874" y="3879821"/>
              <a:ext cx="6279356" cy="1222772"/>
            </a:xfrm>
            <a:prstGeom prst="roundRect">
              <a:avLst>
                <a:gd name="adj" fmla="val 2435"/>
              </a:avLst>
            </a:prstGeom>
            <a:solidFill>
              <a:srgbClr val="E9ECF2"/>
            </a:solidFill>
            <a:ln/>
          </p:spPr>
          <p:txBody>
            <a:bodyPr/>
            <a:lstStyle/>
            <a:p>
              <a:endParaRPr lang="en-GB" dirty="0"/>
            </a:p>
          </p:txBody>
        </p:sp>
        <p:sp>
          <p:nvSpPr>
            <p:cNvPr id="13" name="Text 11"/>
            <p:cNvSpPr/>
            <p:nvPr/>
          </p:nvSpPr>
          <p:spPr>
            <a:xfrm>
              <a:off x="7763232" y="4119034"/>
              <a:ext cx="3444954" cy="310158"/>
            </a:xfrm>
            <a:prstGeom prst="rect">
              <a:avLst/>
            </a:prstGeom>
            <a:noFill/>
            <a:ln/>
          </p:spPr>
          <p:txBody>
            <a:bodyPr wrap="none" lIns="0" tIns="0" rIns="0" bIns="0" rtlCol="0" anchor="t"/>
            <a:lstStyle/>
            <a:p>
              <a:pPr marL="0" indent="0" algn="l">
                <a:lnSpc>
                  <a:spcPts val="2400"/>
                </a:lnSpc>
                <a:buNone/>
              </a:pPr>
              <a:r>
                <a:rPr lang="en-US" sz="1950" dirty="0">
                  <a:solidFill>
                    <a:srgbClr val="15213F"/>
                  </a:solidFill>
                  <a:latin typeface="Roboto Slab" pitchFamily="34" charset="0"/>
                  <a:ea typeface="Roboto Slab" pitchFamily="34" charset="-122"/>
                  <a:cs typeface="Roboto Slab" pitchFamily="34" charset="-120"/>
                </a:rPr>
                <a:t>Online Freelancing Platforms</a:t>
              </a:r>
              <a:endParaRPr lang="en-US" sz="1950" dirty="0"/>
            </a:p>
          </p:txBody>
        </p:sp>
        <p:sp>
          <p:nvSpPr>
            <p:cNvPr id="14" name="Text 12"/>
            <p:cNvSpPr/>
            <p:nvPr/>
          </p:nvSpPr>
          <p:spPr>
            <a:xfrm>
              <a:off x="7763232" y="4532062"/>
              <a:ext cx="5882640" cy="317540"/>
            </a:xfrm>
            <a:prstGeom prst="rect">
              <a:avLst/>
            </a:prstGeom>
            <a:noFill/>
            <a:ln/>
          </p:spPr>
          <p:txBody>
            <a:bodyPr wrap="none" lIns="0" tIns="0" rIns="0" bIns="0" rtlCol="0" anchor="t"/>
            <a:lstStyle/>
            <a:p>
              <a:pPr marL="0" indent="0" algn="l">
                <a:lnSpc>
                  <a:spcPts val="2500"/>
                </a:lnSpc>
                <a:buNone/>
              </a:pPr>
              <a:r>
                <a:rPr lang="en-US" sz="1550" dirty="0">
                  <a:solidFill>
                    <a:srgbClr val="15213F"/>
                  </a:solidFill>
                  <a:latin typeface="Roboto" pitchFamily="34" charset="0"/>
                  <a:ea typeface="Roboto" pitchFamily="34" charset="-122"/>
                  <a:cs typeface="Roboto" pitchFamily="34" charset="-120"/>
                </a:rPr>
                <a:t>Digital services that can be performed remotely across borders</a:t>
              </a:r>
              <a:endParaRPr lang="en-US" sz="1550" dirty="0"/>
            </a:p>
          </p:txBody>
        </p:sp>
        <p:sp>
          <p:nvSpPr>
            <p:cNvPr id="15" name="Shape 13"/>
            <p:cNvSpPr/>
            <p:nvPr/>
          </p:nvSpPr>
          <p:spPr>
            <a:xfrm>
              <a:off x="7564874" y="5442942"/>
              <a:ext cx="6279356" cy="1222772"/>
            </a:xfrm>
            <a:prstGeom prst="roundRect">
              <a:avLst>
                <a:gd name="adj" fmla="val 2435"/>
              </a:avLst>
            </a:prstGeom>
            <a:solidFill>
              <a:srgbClr val="E9ECF2"/>
            </a:solidFill>
            <a:ln/>
          </p:spPr>
          <p:txBody>
            <a:bodyPr/>
            <a:lstStyle/>
            <a:p>
              <a:endParaRPr lang="en-GB" dirty="0"/>
            </a:p>
          </p:txBody>
        </p:sp>
        <p:sp>
          <p:nvSpPr>
            <p:cNvPr id="16" name="Text 14"/>
            <p:cNvSpPr/>
            <p:nvPr/>
          </p:nvSpPr>
          <p:spPr>
            <a:xfrm>
              <a:off x="7763232" y="5733773"/>
              <a:ext cx="2880003" cy="310158"/>
            </a:xfrm>
            <a:prstGeom prst="rect">
              <a:avLst/>
            </a:prstGeom>
            <a:noFill/>
            <a:ln/>
          </p:spPr>
          <p:txBody>
            <a:bodyPr wrap="none" lIns="0" tIns="0" rIns="0" bIns="0" rtlCol="0" anchor="t"/>
            <a:lstStyle/>
            <a:p>
              <a:pPr marL="0" indent="0" algn="l">
                <a:lnSpc>
                  <a:spcPts val="2400"/>
                </a:lnSpc>
                <a:buNone/>
              </a:pPr>
              <a:r>
                <a:rPr lang="en-US" sz="1950" dirty="0">
                  <a:solidFill>
                    <a:srgbClr val="15213F"/>
                  </a:solidFill>
                  <a:latin typeface="Roboto Slab" pitchFamily="34" charset="0"/>
                  <a:ea typeface="Roboto Slab" pitchFamily="34" charset="-122"/>
                  <a:cs typeface="Roboto Slab" pitchFamily="34" charset="-120"/>
                </a:rPr>
                <a:t>Micro-tasking Platforms</a:t>
              </a:r>
              <a:endParaRPr lang="en-US" sz="1950" dirty="0"/>
            </a:p>
          </p:txBody>
        </p:sp>
        <p:sp>
          <p:nvSpPr>
            <p:cNvPr id="17" name="Text 15"/>
            <p:cNvSpPr/>
            <p:nvPr/>
          </p:nvSpPr>
          <p:spPr>
            <a:xfrm>
              <a:off x="7763232" y="6083519"/>
              <a:ext cx="5882640" cy="317540"/>
            </a:xfrm>
            <a:prstGeom prst="rect">
              <a:avLst/>
            </a:prstGeom>
            <a:noFill/>
            <a:ln/>
          </p:spPr>
          <p:txBody>
            <a:bodyPr wrap="none" lIns="0" tIns="0" rIns="0" bIns="0" rtlCol="0" anchor="t"/>
            <a:lstStyle/>
            <a:p>
              <a:pPr marL="0" indent="0" algn="l">
                <a:lnSpc>
                  <a:spcPts val="2500"/>
                </a:lnSpc>
                <a:buNone/>
              </a:pPr>
              <a:r>
                <a:rPr lang="en-US" sz="1550" dirty="0">
                  <a:solidFill>
                    <a:srgbClr val="15213F"/>
                  </a:solidFill>
                  <a:latin typeface="Roboto" pitchFamily="34" charset="0"/>
                  <a:ea typeface="Roboto" pitchFamily="34" charset="-122"/>
                  <a:cs typeface="Roboto" pitchFamily="34" charset="-120"/>
                </a:rPr>
                <a:t>Small, discrete tasks that can be completed quickly</a:t>
              </a:r>
              <a:endParaRPr lang="en-US" sz="1550" dirty="0"/>
            </a:p>
          </p:txBody>
        </p:sp>
      </p:grpSp>
      <p:sp>
        <p:nvSpPr>
          <p:cNvPr id="18" name="Rectangle 17">
            <a:extLst>
              <a:ext uri="{FF2B5EF4-FFF2-40B4-BE49-F238E27FC236}">
                <a16:creationId xmlns:a16="http://schemas.microsoft.com/office/drawing/2014/main" id="{C038C461-EF94-9E96-3014-82B6984BA737}"/>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C8CC7E3F-7E92-47EB-333D-8D0973E98240}"/>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2">
            <a:extLst>
              <a:ext uri="{FF2B5EF4-FFF2-40B4-BE49-F238E27FC236}">
                <a16:creationId xmlns:a16="http://schemas.microsoft.com/office/drawing/2014/main" id="{817B8AFD-0FD2-D225-3EA2-1BE71565F4C7}"/>
              </a:ext>
            </a:extLst>
          </p:cNvPr>
          <p:cNvSpPr/>
          <p:nvPr/>
        </p:nvSpPr>
        <p:spPr>
          <a:xfrm>
            <a:off x="793790" y="7631046"/>
            <a:ext cx="2991922" cy="342925"/>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400" b="1" dirty="0">
                <a:solidFill>
                  <a:schemeClr val="bg2"/>
                </a:solidFill>
                <a:latin typeface="Roboto Slab" pitchFamily="34" charset="0"/>
                <a:ea typeface="Roboto Slab" pitchFamily="34" charset="-122"/>
                <a:cs typeface="Roboto Slab" pitchFamily="34" charset="-120"/>
              </a:rPr>
              <a:t>and Business Models</a:t>
            </a:r>
            <a:endParaRPr lang="en-US" sz="1400" b="1" dirty="0">
              <a:solidFill>
                <a:schemeClr val="bg2"/>
              </a:solidFill>
            </a:endParaRPr>
          </a:p>
        </p:txBody>
      </p:sp>
      <p:sp>
        <p:nvSpPr>
          <p:cNvPr id="27" name="Text 2">
            <a:extLst>
              <a:ext uri="{FF2B5EF4-FFF2-40B4-BE49-F238E27FC236}">
                <a16:creationId xmlns:a16="http://schemas.microsoft.com/office/drawing/2014/main" id="{FA2A7B4F-8FDA-A064-778B-9722ADBD137B}"/>
              </a:ext>
            </a:extLst>
          </p:cNvPr>
          <p:cNvSpPr/>
          <p:nvPr/>
        </p:nvSpPr>
        <p:spPr>
          <a:xfrm>
            <a:off x="5199052" y="7631046"/>
            <a:ext cx="2631067" cy="354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28" name="Text 2">
            <a:extLst>
              <a:ext uri="{FF2B5EF4-FFF2-40B4-BE49-F238E27FC236}">
                <a16:creationId xmlns:a16="http://schemas.microsoft.com/office/drawing/2014/main" id="{29EA51AB-046D-B73D-BE54-587A09D2722D}"/>
              </a:ext>
            </a:extLst>
          </p:cNvPr>
          <p:cNvSpPr/>
          <p:nvPr/>
        </p:nvSpPr>
        <p:spPr>
          <a:xfrm>
            <a:off x="9243459" y="7631046"/>
            <a:ext cx="1575719"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29" name="Text 2">
            <a:extLst>
              <a:ext uri="{FF2B5EF4-FFF2-40B4-BE49-F238E27FC236}">
                <a16:creationId xmlns:a16="http://schemas.microsoft.com/office/drawing/2014/main" id="{A0E34E6C-C17C-8C71-54EF-6A34E3D96458}"/>
              </a:ext>
            </a:extLst>
          </p:cNvPr>
          <p:cNvSpPr/>
          <p:nvPr/>
        </p:nvSpPr>
        <p:spPr>
          <a:xfrm>
            <a:off x="12232518" y="7631046"/>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B9BFE-5213-73A7-D38B-84960DA1EA0A}"/>
              </a:ext>
            </a:extLst>
          </p:cNvPr>
          <p:cNvSpPr txBox="1">
            <a:spLocks/>
          </p:cNvSpPr>
          <p:nvPr/>
        </p:nvSpPr>
        <p:spPr>
          <a:xfrm>
            <a:off x="1593018" y="47594"/>
            <a:ext cx="11444364" cy="6737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900"/>
              </a:lnSpc>
              <a:buNone/>
            </a:pPr>
            <a:r>
              <a:rPr lang="en-US" dirty="0">
                <a:solidFill>
                  <a:srgbClr val="7D1E2B"/>
                </a:solidFill>
                <a:latin typeface="Roboto" panose="02000000000000000000" pitchFamily="2" charset="0"/>
                <a:ea typeface="Roboto" panose="02000000000000000000" pitchFamily="2" charset="0"/>
                <a:cs typeface="Roboto" panose="02000000000000000000" pitchFamily="2" charset="0"/>
              </a:rPr>
              <a:t>Businesses Perspectives across the ADD Corridor</a:t>
            </a:r>
            <a:endParaRPr lang="en-GB" dirty="0">
              <a:solidFill>
                <a:srgbClr val="7D1E2B"/>
              </a:solidFill>
              <a:latin typeface="Roboto" panose="02000000000000000000" pitchFamily="2" charset="0"/>
              <a:ea typeface="Roboto" panose="02000000000000000000" pitchFamily="2" charset="0"/>
              <a:cs typeface="Roboto" panose="02000000000000000000" pitchFamily="2" charset="0"/>
            </a:endParaRPr>
          </a:p>
          <a:p>
            <a:endParaRPr lang="en-GB" dirty="0"/>
          </a:p>
        </p:txBody>
      </p:sp>
      <p:sp>
        <p:nvSpPr>
          <p:cNvPr id="4" name="TextBox 3">
            <a:extLst>
              <a:ext uri="{FF2B5EF4-FFF2-40B4-BE49-F238E27FC236}">
                <a16:creationId xmlns:a16="http://schemas.microsoft.com/office/drawing/2014/main" id="{D863A2C9-81D9-F7CD-6170-F29EB1492120}"/>
              </a:ext>
            </a:extLst>
          </p:cNvPr>
          <p:cNvSpPr txBox="1"/>
          <p:nvPr/>
        </p:nvSpPr>
        <p:spPr>
          <a:xfrm>
            <a:off x="2057134" y="712200"/>
            <a:ext cx="3974603" cy="360035"/>
          </a:xfrm>
          <a:prstGeom prst="rect">
            <a:avLst/>
          </a:prstGeom>
          <a:noFill/>
        </p:spPr>
        <p:txBody>
          <a:bodyPr wrap="square">
            <a:spAutoFit/>
          </a:bodyPr>
          <a:lstStyle/>
          <a:p>
            <a:pPr algn="ctr">
              <a:lnSpc>
                <a:spcPts val="2300"/>
              </a:lnSpc>
              <a:buNone/>
            </a:pPr>
            <a:r>
              <a:rPr lang="en-GB" sz="1450" b="1" dirty="0">
                <a:solidFill>
                  <a:srgbClr val="15213F"/>
                </a:solidFill>
                <a:latin typeface="Roboto" pitchFamily="34" charset="0"/>
                <a:ea typeface="Roboto" pitchFamily="34" charset="-122"/>
                <a:cs typeface="Roboto" pitchFamily="34" charset="-120"/>
              </a:rPr>
              <a:t>Primary reasons for engaging digital workers </a:t>
            </a:r>
          </a:p>
        </p:txBody>
      </p:sp>
      <p:sp>
        <p:nvSpPr>
          <p:cNvPr id="6" name="TextBox 5">
            <a:extLst>
              <a:ext uri="{FF2B5EF4-FFF2-40B4-BE49-F238E27FC236}">
                <a16:creationId xmlns:a16="http://schemas.microsoft.com/office/drawing/2014/main" id="{BD03051E-8773-153A-213B-27EEE0295EEE}"/>
              </a:ext>
            </a:extLst>
          </p:cNvPr>
          <p:cNvSpPr txBox="1"/>
          <p:nvPr/>
        </p:nvSpPr>
        <p:spPr>
          <a:xfrm>
            <a:off x="7815871" y="712199"/>
            <a:ext cx="5900925" cy="360035"/>
          </a:xfrm>
          <a:prstGeom prst="rect">
            <a:avLst/>
          </a:prstGeom>
          <a:noFill/>
        </p:spPr>
        <p:txBody>
          <a:bodyPr wrap="square">
            <a:spAutoFit/>
          </a:bodyPr>
          <a:lstStyle/>
          <a:p>
            <a:pPr algn="ctr">
              <a:lnSpc>
                <a:spcPts val="2300"/>
              </a:lnSpc>
              <a:buNone/>
            </a:pPr>
            <a:r>
              <a:rPr lang="en-GB" sz="1450" b="1" dirty="0">
                <a:solidFill>
                  <a:srgbClr val="15213F"/>
                </a:solidFill>
                <a:latin typeface="Roboto" pitchFamily="34" charset="0"/>
                <a:ea typeface="Roboto" pitchFamily="34" charset="-122"/>
                <a:cs typeface="Roboto" pitchFamily="34" charset="-120"/>
              </a:rPr>
              <a:t>Internal policies and guidelines for engaging digital workers </a:t>
            </a:r>
          </a:p>
        </p:txBody>
      </p:sp>
      <p:sp>
        <p:nvSpPr>
          <p:cNvPr id="8" name="TextBox 7">
            <a:extLst>
              <a:ext uri="{FF2B5EF4-FFF2-40B4-BE49-F238E27FC236}">
                <a16:creationId xmlns:a16="http://schemas.microsoft.com/office/drawing/2014/main" id="{EFF451AA-92A1-61F3-5881-41174C72D820}"/>
              </a:ext>
            </a:extLst>
          </p:cNvPr>
          <p:cNvSpPr txBox="1"/>
          <p:nvPr/>
        </p:nvSpPr>
        <p:spPr>
          <a:xfrm>
            <a:off x="8476178" y="3971907"/>
            <a:ext cx="4580312" cy="360035"/>
          </a:xfrm>
          <a:prstGeom prst="rect">
            <a:avLst/>
          </a:prstGeom>
          <a:noFill/>
        </p:spPr>
        <p:txBody>
          <a:bodyPr wrap="square">
            <a:spAutoFit/>
          </a:bodyPr>
          <a:lstStyle/>
          <a:p>
            <a:pPr marR="0" algn="ctr">
              <a:lnSpc>
                <a:spcPts val="2300"/>
              </a:lnSpc>
            </a:pPr>
            <a:r>
              <a:rPr lang="en-US" sz="1450" b="1" dirty="0">
                <a:solidFill>
                  <a:srgbClr val="15213F"/>
                </a:solidFill>
                <a:latin typeface="Roboto" pitchFamily="34" charset="0"/>
                <a:ea typeface="Roboto" pitchFamily="34" charset="-122"/>
                <a:cs typeface="Roboto" pitchFamily="34" charset="-120"/>
              </a:rPr>
              <a:t>Key roles filled by digital workers</a:t>
            </a:r>
            <a:endParaRPr lang="en-GB" sz="1450" b="1" dirty="0">
              <a:solidFill>
                <a:srgbClr val="15213F"/>
              </a:solidFill>
              <a:latin typeface="Roboto" pitchFamily="34" charset="0"/>
              <a:ea typeface="Roboto" pitchFamily="34" charset="-122"/>
              <a:cs typeface="Roboto" pitchFamily="34" charset="-120"/>
            </a:endParaRPr>
          </a:p>
        </p:txBody>
      </p:sp>
      <p:sp>
        <p:nvSpPr>
          <p:cNvPr id="10" name="TextBox 9">
            <a:extLst>
              <a:ext uri="{FF2B5EF4-FFF2-40B4-BE49-F238E27FC236}">
                <a16:creationId xmlns:a16="http://schemas.microsoft.com/office/drawing/2014/main" id="{31C339D6-9939-8272-3932-BBB96BEE17DF}"/>
              </a:ext>
            </a:extLst>
          </p:cNvPr>
          <p:cNvSpPr txBox="1"/>
          <p:nvPr/>
        </p:nvSpPr>
        <p:spPr>
          <a:xfrm>
            <a:off x="1251452" y="4064658"/>
            <a:ext cx="4771471" cy="360035"/>
          </a:xfrm>
          <a:prstGeom prst="rect">
            <a:avLst/>
          </a:prstGeom>
          <a:noFill/>
        </p:spPr>
        <p:txBody>
          <a:bodyPr wrap="square">
            <a:spAutoFit/>
          </a:bodyPr>
          <a:lstStyle/>
          <a:p>
            <a:pPr marR="0" algn="ctr">
              <a:lnSpc>
                <a:spcPts val="2300"/>
              </a:lnSpc>
            </a:pPr>
            <a:r>
              <a:rPr lang="en-GB" sz="1450" b="1" dirty="0">
                <a:solidFill>
                  <a:srgbClr val="15213F"/>
                </a:solidFill>
                <a:latin typeface="Roboto" pitchFamily="34" charset="0"/>
                <a:ea typeface="Roboto" pitchFamily="34" charset="-122"/>
                <a:cs typeface="Roboto" pitchFamily="34" charset="-120"/>
              </a:rPr>
              <a:t>Main challenges in engaging digital workers </a:t>
            </a:r>
          </a:p>
        </p:txBody>
      </p:sp>
      <p:sp>
        <p:nvSpPr>
          <p:cNvPr id="16" name="Rectangle 15">
            <a:extLst>
              <a:ext uri="{FF2B5EF4-FFF2-40B4-BE49-F238E27FC236}">
                <a16:creationId xmlns:a16="http://schemas.microsoft.com/office/drawing/2014/main" id="{10BD3090-1B59-DD9A-FF2E-7E045E3E62A5}"/>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4A823D35-62CE-A097-51B2-BCD5E8E2EB3E}"/>
              </a:ext>
            </a:extLst>
          </p:cNvPr>
          <p:cNvSpPr txBox="1"/>
          <p:nvPr/>
        </p:nvSpPr>
        <p:spPr>
          <a:xfrm>
            <a:off x="4084783" y="7107885"/>
            <a:ext cx="8619451" cy="261610"/>
          </a:xfrm>
          <a:prstGeom prst="rect">
            <a:avLst/>
          </a:prstGeom>
          <a:noFill/>
        </p:spPr>
        <p:txBody>
          <a:bodyPr wrap="square">
            <a:spAutoFit/>
          </a:bodyPr>
          <a:lstStyle/>
          <a:p>
            <a:r>
              <a:rPr lang="en-GB" sz="1100" dirty="0">
                <a:solidFill>
                  <a:srgbClr val="1D203C"/>
                </a:solidFill>
                <a:latin typeface="Roboto" panose="02000000000000000000" pitchFamily="2" charset="0"/>
                <a:ea typeface="Roboto" panose="02000000000000000000" pitchFamily="2" charset="0"/>
                <a:cs typeface="Roboto" panose="02000000000000000000" pitchFamily="2" charset="0"/>
              </a:rPr>
              <a:t>Source: Fragomen,  Survey on Engaging Digital Workers Across the ADD Corridor (2025).  </a:t>
            </a:r>
          </a:p>
        </p:txBody>
      </p:sp>
      <p:sp>
        <p:nvSpPr>
          <p:cNvPr id="3" name="Rectangle 2">
            <a:extLst>
              <a:ext uri="{FF2B5EF4-FFF2-40B4-BE49-F238E27FC236}">
                <a16:creationId xmlns:a16="http://schemas.microsoft.com/office/drawing/2014/main" id="{F56AA705-24F9-D179-4824-18E8D4AD3497}"/>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2">
            <a:extLst>
              <a:ext uri="{FF2B5EF4-FFF2-40B4-BE49-F238E27FC236}">
                <a16:creationId xmlns:a16="http://schemas.microsoft.com/office/drawing/2014/main" id="{20341FF2-277B-CB4F-E28A-C95D01E5410F}"/>
              </a:ext>
            </a:extLst>
          </p:cNvPr>
          <p:cNvSpPr/>
          <p:nvPr/>
        </p:nvSpPr>
        <p:spPr>
          <a:xfrm>
            <a:off x="793790" y="7631046"/>
            <a:ext cx="2991922" cy="342925"/>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400" b="1" dirty="0">
                <a:solidFill>
                  <a:schemeClr val="bg2"/>
                </a:solidFill>
                <a:latin typeface="Roboto Slab" pitchFamily="34" charset="0"/>
                <a:ea typeface="Roboto Slab" pitchFamily="34" charset="-122"/>
                <a:cs typeface="Roboto Slab" pitchFamily="34" charset="-120"/>
              </a:rPr>
              <a:t>and Business Models</a:t>
            </a:r>
            <a:endParaRPr lang="en-US" sz="1400" b="1" dirty="0">
              <a:solidFill>
                <a:schemeClr val="bg2"/>
              </a:solidFill>
            </a:endParaRPr>
          </a:p>
        </p:txBody>
      </p:sp>
      <p:sp>
        <p:nvSpPr>
          <p:cNvPr id="13" name="Text 2">
            <a:extLst>
              <a:ext uri="{FF2B5EF4-FFF2-40B4-BE49-F238E27FC236}">
                <a16:creationId xmlns:a16="http://schemas.microsoft.com/office/drawing/2014/main" id="{7D59FD79-2BA4-31CB-8F5F-3D0FC0224B27}"/>
              </a:ext>
            </a:extLst>
          </p:cNvPr>
          <p:cNvSpPr/>
          <p:nvPr/>
        </p:nvSpPr>
        <p:spPr>
          <a:xfrm>
            <a:off x="5199052" y="7631046"/>
            <a:ext cx="2631067" cy="354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14" name="Text 2">
            <a:extLst>
              <a:ext uri="{FF2B5EF4-FFF2-40B4-BE49-F238E27FC236}">
                <a16:creationId xmlns:a16="http://schemas.microsoft.com/office/drawing/2014/main" id="{35D1718F-66F1-2454-01D8-ADF0A100D72D}"/>
              </a:ext>
            </a:extLst>
          </p:cNvPr>
          <p:cNvSpPr/>
          <p:nvPr/>
        </p:nvSpPr>
        <p:spPr>
          <a:xfrm>
            <a:off x="9243459" y="7631046"/>
            <a:ext cx="1575719"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15" name="Text 2">
            <a:extLst>
              <a:ext uri="{FF2B5EF4-FFF2-40B4-BE49-F238E27FC236}">
                <a16:creationId xmlns:a16="http://schemas.microsoft.com/office/drawing/2014/main" id="{F0D19DBF-200F-5943-62D2-FDD14D2A85EC}"/>
              </a:ext>
            </a:extLst>
          </p:cNvPr>
          <p:cNvSpPr/>
          <p:nvPr/>
        </p:nvSpPr>
        <p:spPr>
          <a:xfrm>
            <a:off x="12232518" y="7631046"/>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graphicFrame>
        <p:nvGraphicFramePr>
          <p:cNvPr id="27" name="Chart 26">
            <a:extLst>
              <a:ext uri="{FF2B5EF4-FFF2-40B4-BE49-F238E27FC236}">
                <a16:creationId xmlns:a16="http://schemas.microsoft.com/office/drawing/2014/main" id="{E5FBB9C1-AFB9-1665-B1BB-9FC710D19D65}"/>
              </a:ext>
            </a:extLst>
          </p:cNvPr>
          <p:cNvGraphicFramePr>
            <a:graphicFrameLocks/>
          </p:cNvGraphicFramePr>
          <p:nvPr>
            <p:extLst>
              <p:ext uri="{D42A27DB-BD31-4B8C-83A1-F6EECF244321}">
                <p14:modId xmlns:p14="http://schemas.microsoft.com/office/powerpoint/2010/main" val="2169243210"/>
              </p:ext>
            </p:extLst>
          </p:nvPr>
        </p:nvGraphicFramePr>
        <p:xfrm>
          <a:off x="1152698" y="1026145"/>
          <a:ext cx="5783475" cy="29683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968DCAB6-2F8B-AF81-6B1B-A8D58C675018}"/>
              </a:ext>
            </a:extLst>
          </p:cNvPr>
          <p:cNvGraphicFramePr>
            <a:graphicFrameLocks/>
          </p:cNvGraphicFramePr>
          <p:nvPr>
            <p:extLst>
              <p:ext uri="{D42A27DB-BD31-4B8C-83A1-F6EECF244321}">
                <p14:modId xmlns:p14="http://schemas.microsoft.com/office/powerpoint/2010/main" val="2875939671"/>
              </p:ext>
            </p:extLst>
          </p:nvPr>
        </p:nvGraphicFramePr>
        <p:xfrm>
          <a:off x="8233445" y="1107274"/>
          <a:ext cx="5065776" cy="272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3C8035FB-3944-A6CC-BAF3-94C7ED700497}"/>
              </a:ext>
            </a:extLst>
          </p:cNvPr>
          <p:cNvGraphicFramePr>
            <a:graphicFrameLocks/>
          </p:cNvGraphicFramePr>
          <p:nvPr>
            <p:extLst>
              <p:ext uri="{D42A27DB-BD31-4B8C-83A1-F6EECF244321}">
                <p14:modId xmlns:p14="http://schemas.microsoft.com/office/powerpoint/2010/main" val="951194712"/>
              </p:ext>
            </p:extLst>
          </p:nvPr>
        </p:nvGraphicFramePr>
        <p:xfrm>
          <a:off x="1343490" y="4386207"/>
          <a:ext cx="4587394" cy="2704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28220694-226D-A2EE-01A3-A5554AA4BD70}"/>
              </a:ext>
            </a:extLst>
          </p:cNvPr>
          <p:cNvGraphicFramePr>
            <a:graphicFrameLocks/>
          </p:cNvGraphicFramePr>
          <p:nvPr>
            <p:extLst>
              <p:ext uri="{D42A27DB-BD31-4B8C-83A1-F6EECF244321}">
                <p14:modId xmlns:p14="http://schemas.microsoft.com/office/powerpoint/2010/main" val="1898838824"/>
              </p:ext>
            </p:extLst>
          </p:nvPr>
        </p:nvGraphicFramePr>
        <p:xfrm>
          <a:off x="7815871" y="3622624"/>
          <a:ext cx="5153815" cy="34502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00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855589" y="231365"/>
            <a:ext cx="10919222" cy="496133"/>
          </a:xfrm>
          <a:prstGeom prst="rect">
            <a:avLst/>
          </a:prstGeom>
          <a:noFill/>
          <a:ln/>
        </p:spPr>
        <p:txBody>
          <a:bodyPr wrap="none" lIns="0" tIns="0" rIns="0" bIns="0" rtlCol="0" anchor="t"/>
          <a:lstStyle/>
          <a:p>
            <a:pPr marL="0" indent="0" algn="ctr">
              <a:lnSpc>
                <a:spcPts val="3900"/>
              </a:lnSpc>
              <a:buNone/>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Scale of the Gig Economy </a:t>
            </a:r>
            <a:endParaRPr lang="en-US" sz="3200" dirty="0">
              <a:latin typeface="Roboto" panose="02000000000000000000" pitchFamily="2" charset="0"/>
              <a:ea typeface="Roboto" panose="02000000000000000000" pitchFamily="2" charset="0"/>
              <a:cs typeface="Roboto" panose="02000000000000000000" pitchFamily="2" charset="0"/>
            </a:endParaRPr>
          </a:p>
        </p:txBody>
      </p:sp>
      <p:grpSp>
        <p:nvGrpSpPr>
          <p:cNvPr id="52" name="Group 51">
            <a:extLst>
              <a:ext uri="{FF2B5EF4-FFF2-40B4-BE49-F238E27FC236}">
                <a16:creationId xmlns:a16="http://schemas.microsoft.com/office/drawing/2014/main" id="{F515440F-0810-8111-2684-ACD4E2EE7770}"/>
              </a:ext>
            </a:extLst>
          </p:cNvPr>
          <p:cNvGrpSpPr/>
          <p:nvPr/>
        </p:nvGrpSpPr>
        <p:grpSpPr>
          <a:xfrm>
            <a:off x="1391854" y="1800290"/>
            <a:ext cx="3015615" cy="1790581"/>
            <a:chOff x="793790" y="2065258"/>
            <a:chExt cx="3015615" cy="1790581"/>
          </a:xfrm>
        </p:grpSpPr>
        <p:sp>
          <p:nvSpPr>
            <p:cNvPr id="3" name="Text 1"/>
            <p:cNvSpPr/>
            <p:nvPr/>
          </p:nvSpPr>
          <p:spPr>
            <a:xfrm>
              <a:off x="793790" y="2065258"/>
              <a:ext cx="3015615" cy="525899"/>
            </a:xfrm>
            <a:prstGeom prst="rect">
              <a:avLst/>
            </a:prstGeom>
            <a:noFill/>
            <a:ln/>
          </p:spPr>
          <p:txBody>
            <a:bodyPr wrap="none" lIns="0" tIns="0" rIns="0" bIns="0" rtlCol="0" anchor="t"/>
            <a:lstStyle/>
            <a:p>
              <a:pPr marL="0" indent="0" algn="ctr">
                <a:lnSpc>
                  <a:spcPts val="4100"/>
                </a:lnSpc>
                <a:buNone/>
              </a:pPr>
              <a:r>
                <a:rPr lang="en-US" sz="4100" dirty="0">
                  <a:solidFill>
                    <a:srgbClr val="15213F"/>
                  </a:solidFill>
                  <a:latin typeface="Roboto Slab" pitchFamily="34" charset="0"/>
                  <a:ea typeface="Roboto Slab" pitchFamily="34" charset="-122"/>
                  <a:cs typeface="Roboto Slab" pitchFamily="34" charset="-120"/>
                </a:rPr>
                <a:t>4.4%-12.5%</a:t>
              </a:r>
              <a:endParaRPr lang="en-US" sz="4100" dirty="0"/>
            </a:p>
          </p:txBody>
        </p:sp>
        <p:sp>
          <p:nvSpPr>
            <p:cNvPr id="4" name="Text 2"/>
            <p:cNvSpPr/>
            <p:nvPr/>
          </p:nvSpPr>
          <p:spPr>
            <a:xfrm>
              <a:off x="1061085" y="2839164"/>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15213F"/>
                  </a:solidFill>
                  <a:latin typeface="Roboto Slab" pitchFamily="34" charset="0"/>
                  <a:ea typeface="Roboto Slab" pitchFamily="34" charset="-122"/>
                  <a:cs typeface="Roboto Slab" pitchFamily="34" charset="-120"/>
                </a:rPr>
                <a:t>Global Workforce</a:t>
              </a:r>
              <a:endParaRPr lang="en-US" sz="1950" dirty="0"/>
            </a:p>
          </p:txBody>
        </p:sp>
        <p:sp>
          <p:nvSpPr>
            <p:cNvPr id="5" name="Text 3"/>
            <p:cNvSpPr/>
            <p:nvPr/>
          </p:nvSpPr>
          <p:spPr>
            <a:xfrm>
              <a:off x="793790" y="3347680"/>
              <a:ext cx="3015615" cy="508159"/>
            </a:xfrm>
            <a:prstGeom prst="rect">
              <a:avLst/>
            </a:prstGeom>
            <a:noFill/>
            <a:ln/>
          </p:spPr>
          <p:txBody>
            <a:bodyPr wrap="squar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World Bank estimate of global gig work participation</a:t>
              </a:r>
              <a:endParaRPr lang="en-US" sz="1250" dirty="0"/>
            </a:p>
          </p:txBody>
        </p:sp>
      </p:grpSp>
      <p:grpSp>
        <p:nvGrpSpPr>
          <p:cNvPr id="53" name="Group 52">
            <a:extLst>
              <a:ext uri="{FF2B5EF4-FFF2-40B4-BE49-F238E27FC236}">
                <a16:creationId xmlns:a16="http://schemas.microsoft.com/office/drawing/2014/main" id="{94A88BE0-7038-8379-063A-C9D031024F90}"/>
              </a:ext>
            </a:extLst>
          </p:cNvPr>
          <p:cNvGrpSpPr/>
          <p:nvPr/>
        </p:nvGrpSpPr>
        <p:grpSpPr>
          <a:xfrm>
            <a:off x="1391854" y="4247890"/>
            <a:ext cx="4330758" cy="1821209"/>
            <a:chOff x="494161" y="4537561"/>
            <a:chExt cx="6279357" cy="1821209"/>
          </a:xfrm>
        </p:grpSpPr>
        <p:sp>
          <p:nvSpPr>
            <p:cNvPr id="9" name="Text 7"/>
            <p:cNvSpPr/>
            <p:nvPr/>
          </p:nvSpPr>
          <p:spPr>
            <a:xfrm>
              <a:off x="494162" y="4537561"/>
              <a:ext cx="2945368" cy="310158"/>
            </a:xfrm>
            <a:prstGeom prst="rect">
              <a:avLst/>
            </a:prstGeom>
            <a:noFill/>
            <a:ln/>
          </p:spPr>
          <p:txBody>
            <a:bodyPr wrap="none" lIns="0" tIns="0" rIns="0" bIns="0" rtlCol="0" anchor="t"/>
            <a:lstStyle/>
            <a:p>
              <a:pPr marL="0" indent="0" algn="l">
                <a:lnSpc>
                  <a:spcPts val="2400"/>
                </a:lnSpc>
                <a:buNone/>
              </a:pPr>
              <a:r>
                <a:rPr lang="en-US" sz="1950" b="1" u="sng" dirty="0" err="1">
                  <a:solidFill>
                    <a:srgbClr val="1D203C"/>
                  </a:solidFill>
                  <a:latin typeface="Roboto Slab" pitchFamily="34" charset="0"/>
                  <a:ea typeface="Roboto Slab" pitchFamily="34" charset="-122"/>
                  <a:cs typeface="Roboto Slab" pitchFamily="34" charset="-120"/>
                </a:rPr>
                <a:t>Labour</a:t>
              </a:r>
              <a:r>
                <a:rPr lang="en-US" sz="1950" b="1" u="sng" dirty="0">
                  <a:solidFill>
                    <a:srgbClr val="1D203C"/>
                  </a:solidFill>
                  <a:latin typeface="Roboto Slab" pitchFamily="34" charset="0"/>
                  <a:ea typeface="Roboto Slab" pitchFamily="34" charset="-122"/>
                  <a:cs typeface="Roboto Slab" pitchFamily="34" charset="-120"/>
                </a:rPr>
                <a:t>-Sending Countries</a:t>
              </a:r>
              <a:endParaRPr lang="en-US" sz="1950" u="sng" dirty="0">
                <a:solidFill>
                  <a:srgbClr val="1D203C"/>
                </a:solidFill>
              </a:endParaRPr>
            </a:p>
          </p:txBody>
        </p:sp>
        <p:grpSp>
          <p:nvGrpSpPr>
            <p:cNvPr id="51" name="Group 50">
              <a:extLst>
                <a:ext uri="{FF2B5EF4-FFF2-40B4-BE49-F238E27FC236}">
                  <a16:creationId xmlns:a16="http://schemas.microsoft.com/office/drawing/2014/main" id="{0B305A8A-99CF-BF22-94E3-220EBB4D01C7}"/>
                </a:ext>
              </a:extLst>
            </p:cNvPr>
            <p:cNvGrpSpPr/>
            <p:nvPr/>
          </p:nvGrpSpPr>
          <p:grpSpPr>
            <a:xfrm>
              <a:off x="494161" y="4907045"/>
              <a:ext cx="6279357" cy="1451725"/>
              <a:chOff x="793789" y="4587597"/>
              <a:chExt cx="6279357" cy="1451725"/>
            </a:xfrm>
          </p:grpSpPr>
          <p:sp>
            <p:nvSpPr>
              <p:cNvPr id="10" name="Text 8"/>
              <p:cNvSpPr/>
              <p:nvPr/>
            </p:nvSpPr>
            <p:spPr>
              <a:xfrm>
                <a:off x="793790" y="4587597"/>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dirty="0">
                    <a:solidFill>
                      <a:srgbClr val="15213F"/>
                    </a:solidFill>
                    <a:latin typeface="Roboto" pitchFamily="34" charset="0"/>
                    <a:ea typeface="Roboto" pitchFamily="34" charset="-122"/>
                    <a:cs typeface="Roboto" pitchFamily="34" charset="-120"/>
                  </a:rPr>
                  <a:t>Less robust data</a:t>
                </a:r>
                <a:endParaRPr lang="en-US" dirty="0"/>
              </a:p>
            </p:txBody>
          </p:sp>
          <p:sp>
            <p:nvSpPr>
              <p:cNvPr id="11" name="Text 9"/>
              <p:cNvSpPr/>
              <p:nvPr/>
            </p:nvSpPr>
            <p:spPr>
              <a:xfrm>
                <a:off x="793790" y="4911090"/>
                <a:ext cx="6279356" cy="254079"/>
              </a:xfrm>
              <a:prstGeom prst="rect">
                <a:avLst/>
              </a:prstGeom>
              <a:noFill/>
              <a:ln/>
            </p:spPr>
            <p:txBody>
              <a:bodyPr wrap="none" lIns="0" tIns="0" rIns="0" bIns="0" rtlCol="0" anchor="t"/>
              <a:lstStyle/>
              <a:p>
                <a:pPr marL="342900" indent="-342900" algn="l">
                  <a:lnSpc>
                    <a:spcPts val="2500"/>
                  </a:lnSpc>
                  <a:buSzPct val="100000"/>
                  <a:buChar char="•"/>
                </a:pPr>
                <a:r>
                  <a:rPr lang="en-US" b="1" dirty="0">
                    <a:solidFill>
                      <a:srgbClr val="15213F"/>
                    </a:solidFill>
                    <a:latin typeface="Roboto" pitchFamily="34" charset="0"/>
                    <a:ea typeface="Roboto" pitchFamily="34" charset="-122"/>
                    <a:cs typeface="Roboto" pitchFamily="34" charset="-120"/>
                  </a:rPr>
                  <a:t>India: </a:t>
                </a:r>
                <a:r>
                  <a:rPr lang="en-US" dirty="0">
                    <a:solidFill>
                      <a:srgbClr val="15213F"/>
                    </a:solidFill>
                    <a:latin typeface="Roboto" pitchFamily="34" charset="0"/>
                    <a:ea typeface="Roboto" pitchFamily="34" charset="-122"/>
                    <a:cs typeface="Roboto" pitchFamily="34" charset="-120"/>
                  </a:rPr>
                  <a:t>7.7 million in 2020–21 projected </a:t>
                </a:r>
              </a:p>
              <a:p>
                <a:pPr algn="l">
                  <a:lnSpc>
                    <a:spcPts val="2500"/>
                  </a:lnSpc>
                  <a:buSzPct val="100000"/>
                </a:pPr>
                <a:r>
                  <a:rPr lang="en-US" dirty="0">
                    <a:solidFill>
                      <a:srgbClr val="15213F"/>
                    </a:solidFill>
                    <a:latin typeface="Roboto" pitchFamily="34" charset="0"/>
                    <a:ea typeface="Roboto" pitchFamily="34" charset="-122"/>
                    <a:cs typeface="Roboto" pitchFamily="34" charset="-120"/>
                  </a:rPr>
                  <a:t>       to grow to 23.5 million by 2029–30</a:t>
                </a:r>
                <a:endParaRPr lang="en-US" dirty="0"/>
              </a:p>
            </p:txBody>
          </p:sp>
          <p:sp>
            <p:nvSpPr>
              <p:cNvPr id="12" name="Text 10"/>
              <p:cNvSpPr/>
              <p:nvPr/>
            </p:nvSpPr>
            <p:spPr>
              <a:xfrm>
                <a:off x="793789" y="5531163"/>
                <a:ext cx="6279356" cy="508159"/>
              </a:xfrm>
              <a:prstGeom prst="rect">
                <a:avLst/>
              </a:prstGeom>
              <a:noFill/>
              <a:ln/>
            </p:spPr>
            <p:txBody>
              <a:bodyPr wrap="square" lIns="0" tIns="0" rIns="0" bIns="0" rtlCol="0" anchor="t"/>
              <a:lstStyle/>
              <a:p>
                <a:pPr marL="342900" indent="-342900" algn="l">
                  <a:lnSpc>
                    <a:spcPts val="2500"/>
                  </a:lnSpc>
                  <a:buSzPct val="100000"/>
                  <a:buChar char="•"/>
                </a:pPr>
                <a:r>
                  <a:rPr lang="en-US" b="1" dirty="0">
                    <a:solidFill>
                      <a:srgbClr val="15213F"/>
                    </a:solidFill>
                    <a:latin typeface="Roboto" pitchFamily="34" charset="0"/>
                    <a:ea typeface="Roboto" pitchFamily="34" charset="-122"/>
                    <a:cs typeface="Roboto" pitchFamily="34" charset="-120"/>
                  </a:rPr>
                  <a:t>Philippines: </a:t>
                </a:r>
                <a:r>
                  <a:rPr lang="en-US" dirty="0">
                    <a:solidFill>
                      <a:srgbClr val="15213F"/>
                    </a:solidFill>
                    <a:latin typeface="Roboto" pitchFamily="34" charset="0"/>
                    <a:ea typeface="Roboto" pitchFamily="34" charset="-122"/>
                    <a:cs typeface="Roboto" pitchFamily="34" charset="-120"/>
                  </a:rPr>
                  <a:t>4% of the employed population are engaged in digital platform work </a:t>
                </a:r>
                <a:endParaRPr lang="en-US" dirty="0"/>
              </a:p>
            </p:txBody>
          </p:sp>
        </p:grpSp>
      </p:grpSp>
      <p:sp>
        <p:nvSpPr>
          <p:cNvPr id="13" name="Text 11"/>
          <p:cNvSpPr/>
          <p:nvPr/>
        </p:nvSpPr>
        <p:spPr>
          <a:xfrm>
            <a:off x="6738207" y="1651069"/>
            <a:ext cx="5553194" cy="310158"/>
          </a:xfrm>
          <a:prstGeom prst="rect">
            <a:avLst/>
          </a:prstGeom>
          <a:noFill/>
          <a:ln/>
        </p:spPr>
        <p:txBody>
          <a:bodyPr wrap="none" lIns="0" tIns="0" rIns="0" bIns="0" rtlCol="0" anchor="t"/>
          <a:lstStyle/>
          <a:p>
            <a:pPr marL="0" indent="0" algn="l">
              <a:lnSpc>
                <a:spcPts val="2400"/>
              </a:lnSpc>
              <a:buNone/>
            </a:pPr>
            <a:r>
              <a:rPr lang="en-US" sz="1950" b="1" dirty="0">
                <a:solidFill>
                  <a:srgbClr val="1D203C"/>
                </a:solidFill>
                <a:latin typeface="Roboto Slab" pitchFamily="34" charset="0"/>
                <a:ea typeface="Roboto Slab" pitchFamily="34" charset="-122"/>
                <a:cs typeface="Roboto Slab" pitchFamily="34" charset="-120"/>
              </a:rPr>
              <a:t>Overview of Gig Workers in GCC Countries, 2018</a:t>
            </a:r>
            <a:endParaRPr lang="en-US" sz="1950" b="1" dirty="0">
              <a:solidFill>
                <a:srgbClr val="1D203C"/>
              </a:solidFill>
            </a:endParaRPr>
          </a:p>
        </p:txBody>
      </p:sp>
      <p:grpSp>
        <p:nvGrpSpPr>
          <p:cNvPr id="50" name="Group 49">
            <a:extLst>
              <a:ext uri="{FF2B5EF4-FFF2-40B4-BE49-F238E27FC236}">
                <a16:creationId xmlns:a16="http://schemas.microsoft.com/office/drawing/2014/main" id="{50EC54F3-5107-6B91-9473-96CA1BC45763}"/>
              </a:ext>
            </a:extLst>
          </p:cNvPr>
          <p:cNvGrpSpPr/>
          <p:nvPr/>
        </p:nvGrpSpPr>
        <p:grpSpPr>
          <a:xfrm>
            <a:off x="6375126" y="2115407"/>
            <a:ext cx="6279356" cy="3821430"/>
            <a:chOff x="7564874" y="2474595"/>
            <a:chExt cx="6279356" cy="3821430"/>
          </a:xfrm>
        </p:grpSpPr>
        <p:sp>
          <p:nvSpPr>
            <p:cNvPr id="14" name="Shape 12"/>
            <p:cNvSpPr/>
            <p:nvPr/>
          </p:nvSpPr>
          <p:spPr>
            <a:xfrm>
              <a:off x="7564874" y="2474595"/>
              <a:ext cx="6279356" cy="3821430"/>
            </a:xfrm>
            <a:prstGeom prst="roundRect">
              <a:avLst>
                <a:gd name="adj" fmla="val 779"/>
              </a:avLst>
            </a:prstGeom>
            <a:noFill/>
            <a:ln w="7620">
              <a:solidFill>
                <a:srgbClr val="000000">
                  <a:alpha val="8000"/>
                </a:srgbClr>
              </a:solidFill>
              <a:prstDash val="solid"/>
            </a:ln>
          </p:spPr>
          <p:txBody>
            <a:bodyPr/>
            <a:lstStyle/>
            <a:p>
              <a:endParaRPr lang="en-GB"/>
            </a:p>
          </p:txBody>
        </p:sp>
        <p:sp>
          <p:nvSpPr>
            <p:cNvPr id="15" name="Shape 13"/>
            <p:cNvSpPr/>
            <p:nvPr/>
          </p:nvSpPr>
          <p:spPr>
            <a:xfrm>
              <a:off x="7572494" y="2482215"/>
              <a:ext cx="6264116" cy="507444"/>
            </a:xfrm>
            <a:prstGeom prst="rect">
              <a:avLst/>
            </a:prstGeom>
            <a:solidFill>
              <a:srgbClr val="FFFFFF">
                <a:alpha val="4000"/>
              </a:srgbClr>
            </a:solidFill>
            <a:ln/>
          </p:spPr>
          <p:txBody>
            <a:bodyPr/>
            <a:lstStyle/>
            <a:p>
              <a:endParaRPr lang="en-GB"/>
            </a:p>
          </p:txBody>
        </p:sp>
        <p:sp>
          <p:nvSpPr>
            <p:cNvPr id="16" name="Text 14"/>
            <p:cNvSpPr/>
            <p:nvPr/>
          </p:nvSpPr>
          <p:spPr>
            <a:xfrm>
              <a:off x="7771090" y="2608898"/>
              <a:ext cx="1442323" cy="254079"/>
            </a:xfrm>
            <a:prstGeom prst="rect">
              <a:avLst/>
            </a:prstGeom>
            <a:noFill/>
            <a:ln/>
          </p:spPr>
          <p:txBody>
            <a:bodyPr wrap="none" lIns="0" tIns="0" rIns="0" bIns="0" rtlCol="0" anchor="t"/>
            <a:lstStyle/>
            <a:p>
              <a:pPr marL="0" indent="0" algn="ctr">
                <a:lnSpc>
                  <a:spcPts val="2000"/>
                </a:lnSpc>
                <a:buNone/>
              </a:pPr>
              <a:r>
                <a:rPr lang="en-US" sz="1250" b="1" dirty="0">
                  <a:solidFill>
                    <a:srgbClr val="15213F"/>
                  </a:solidFill>
                  <a:latin typeface="Roboto" pitchFamily="34" charset="0"/>
                  <a:ea typeface="Roboto" pitchFamily="34" charset="-122"/>
                  <a:cs typeface="Roboto" pitchFamily="34" charset="-120"/>
                </a:rPr>
                <a:t>Country</a:t>
              </a:r>
              <a:endParaRPr lang="en-US" sz="1250" dirty="0"/>
            </a:p>
          </p:txBody>
        </p:sp>
        <p:sp>
          <p:nvSpPr>
            <p:cNvPr id="17" name="Text 15"/>
            <p:cNvSpPr/>
            <p:nvPr/>
          </p:nvSpPr>
          <p:spPr>
            <a:xfrm>
              <a:off x="9617750" y="2608898"/>
              <a:ext cx="1806178" cy="254079"/>
            </a:xfrm>
            <a:prstGeom prst="rect">
              <a:avLst/>
            </a:prstGeom>
            <a:noFill/>
            <a:ln/>
          </p:spPr>
          <p:txBody>
            <a:bodyPr wrap="none" lIns="0" tIns="0" rIns="0" bIns="0" rtlCol="0" anchor="t"/>
            <a:lstStyle/>
            <a:p>
              <a:pPr marL="0" indent="0" algn="ctr">
                <a:lnSpc>
                  <a:spcPts val="2000"/>
                </a:lnSpc>
                <a:buNone/>
              </a:pPr>
              <a:r>
                <a:rPr lang="en-US" sz="1250" b="1" dirty="0">
                  <a:solidFill>
                    <a:srgbClr val="15213F"/>
                  </a:solidFill>
                  <a:latin typeface="Roboto" pitchFamily="34" charset="0"/>
                  <a:ea typeface="Roboto" pitchFamily="34" charset="-122"/>
                  <a:cs typeface="Roboto" pitchFamily="34" charset="-120"/>
                </a:rPr>
                <a:t>Gig Workers (millions)</a:t>
              </a:r>
              <a:endParaRPr lang="en-US" sz="1250" dirty="0"/>
            </a:p>
          </p:txBody>
        </p:sp>
        <p:sp>
          <p:nvSpPr>
            <p:cNvPr id="18" name="Text 16"/>
            <p:cNvSpPr/>
            <p:nvPr/>
          </p:nvSpPr>
          <p:spPr>
            <a:xfrm>
              <a:off x="11828264" y="2608898"/>
              <a:ext cx="1809988" cy="254079"/>
            </a:xfrm>
            <a:prstGeom prst="rect">
              <a:avLst/>
            </a:prstGeom>
            <a:noFill/>
            <a:ln/>
          </p:spPr>
          <p:txBody>
            <a:bodyPr wrap="none" lIns="0" tIns="0" rIns="0" bIns="0" rtlCol="0" anchor="t"/>
            <a:lstStyle/>
            <a:p>
              <a:pPr marL="0" indent="0" algn="ctr">
                <a:lnSpc>
                  <a:spcPts val="2000"/>
                </a:lnSpc>
                <a:buNone/>
              </a:pPr>
              <a:r>
                <a:rPr lang="en-US" sz="1250" b="1" dirty="0">
                  <a:solidFill>
                    <a:srgbClr val="15213F"/>
                  </a:solidFill>
                  <a:latin typeface="Roboto" pitchFamily="34" charset="0"/>
                  <a:ea typeface="Roboto" pitchFamily="34" charset="-122"/>
                  <a:cs typeface="Roboto" pitchFamily="34" charset="-120"/>
                </a:rPr>
                <a:t>% of Workforce</a:t>
              </a:r>
              <a:endParaRPr lang="en-US" sz="1250" dirty="0"/>
            </a:p>
          </p:txBody>
        </p:sp>
        <p:sp>
          <p:nvSpPr>
            <p:cNvPr id="19" name="Shape 17"/>
            <p:cNvSpPr/>
            <p:nvPr/>
          </p:nvSpPr>
          <p:spPr>
            <a:xfrm>
              <a:off x="7572494" y="2989659"/>
              <a:ext cx="6264116" cy="507444"/>
            </a:xfrm>
            <a:prstGeom prst="rect">
              <a:avLst/>
            </a:prstGeom>
            <a:solidFill>
              <a:srgbClr val="000000">
                <a:alpha val="4000"/>
              </a:srgbClr>
            </a:solidFill>
            <a:ln/>
          </p:spPr>
          <p:txBody>
            <a:bodyPr/>
            <a:lstStyle/>
            <a:p>
              <a:endParaRPr lang="en-GB"/>
            </a:p>
          </p:txBody>
        </p:sp>
        <p:sp>
          <p:nvSpPr>
            <p:cNvPr id="20" name="Text 18"/>
            <p:cNvSpPr/>
            <p:nvPr/>
          </p:nvSpPr>
          <p:spPr>
            <a:xfrm>
              <a:off x="7771090" y="3116342"/>
              <a:ext cx="1442323"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Saudi Arabia</a:t>
              </a:r>
              <a:endParaRPr lang="en-US" sz="1250" dirty="0"/>
            </a:p>
          </p:txBody>
        </p:sp>
        <p:sp>
          <p:nvSpPr>
            <p:cNvPr id="21" name="Text 19"/>
            <p:cNvSpPr/>
            <p:nvPr/>
          </p:nvSpPr>
          <p:spPr>
            <a:xfrm>
              <a:off x="9617750" y="3116342"/>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2.1</a:t>
              </a:r>
              <a:endParaRPr lang="en-US" sz="1250" dirty="0"/>
            </a:p>
          </p:txBody>
        </p:sp>
        <p:sp>
          <p:nvSpPr>
            <p:cNvPr id="22" name="Text 20"/>
            <p:cNvSpPr/>
            <p:nvPr/>
          </p:nvSpPr>
          <p:spPr>
            <a:xfrm>
              <a:off x="11828264" y="3116342"/>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12%</a:t>
              </a:r>
              <a:endParaRPr lang="en-US" sz="1250" dirty="0"/>
            </a:p>
          </p:txBody>
        </p:sp>
        <p:sp>
          <p:nvSpPr>
            <p:cNvPr id="23" name="Shape 21"/>
            <p:cNvSpPr/>
            <p:nvPr/>
          </p:nvSpPr>
          <p:spPr>
            <a:xfrm>
              <a:off x="7572494" y="3497104"/>
              <a:ext cx="6264116" cy="761524"/>
            </a:xfrm>
            <a:prstGeom prst="rect">
              <a:avLst/>
            </a:prstGeom>
            <a:solidFill>
              <a:srgbClr val="FFFFFF">
                <a:alpha val="4000"/>
              </a:srgbClr>
            </a:solidFill>
            <a:ln/>
          </p:spPr>
          <p:txBody>
            <a:bodyPr/>
            <a:lstStyle/>
            <a:p>
              <a:endParaRPr lang="en-GB"/>
            </a:p>
          </p:txBody>
        </p:sp>
        <p:sp>
          <p:nvSpPr>
            <p:cNvPr id="24" name="Text 22"/>
            <p:cNvSpPr/>
            <p:nvPr/>
          </p:nvSpPr>
          <p:spPr>
            <a:xfrm>
              <a:off x="7771090" y="3623786"/>
              <a:ext cx="1648302" cy="508159"/>
            </a:xfrm>
            <a:prstGeom prst="rect">
              <a:avLst/>
            </a:prstGeom>
            <a:noFill/>
            <a:ln/>
          </p:spPr>
          <p:txBody>
            <a:bodyPr wrap="squar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United Arab Emirates</a:t>
              </a:r>
              <a:endParaRPr lang="en-US" sz="1250" dirty="0"/>
            </a:p>
          </p:txBody>
        </p:sp>
        <p:sp>
          <p:nvSpPr>
            <p:cNvPr id="25" name="Text 23"/>
            <p:cNvSpPr/>
            <p:nvPr/>
          </p:nvSpPr>
          <p:spPr>
            <a:xfrm>
              <a:off x="9617750" y="3623786"/>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1.5</a:t>
              </a:r>
              <a:endParaRPr lang="en-US" sz="1250" dirty="0"/>
            </a:p>
          </p:txBody>
        </p:sp>
        <p:sp>
          <p:nvSpPr>
            <p:cNvPr id="26" name="Text 24"/>
            <p:cNvSpPr/>
            <p:nvPr/>
          </p:nvSpPr>
          <p:spPr>
            <a:xfrm>
              <a:off x="11828264" y="3623786"/>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17%</a:t>
              </a:r>
              <a:endParaRPr lang="en-US" sz="1250" dirty="0"/>
            </a:p>
          </p:txBody>
        </p:sp>
        <p:sp>
          <p:nvSpPr>
            <p:cNvPr id="27" name="Shape 25"/>
            <p:cNvSpPr/>
            <p:nvPr/>
          </p:nvSpPr>
          <p:spPr>
            <a:xfrm>
              <a:off x="7572494" y="4258628"/>
              <a:ext cx="6264116" cy="507444"/>
            </a:xfrm>
            <a:prstGeom prst="rect">
              <a:avLst/>
            </a:prstGeom>
            <a:solidFill>
              <a:srgbClr val="000000">
                <a:alpha val="4000"/>
              </a:srgbClr>
            </a:solidFill>
            <a:ln/>
          </p:spPr>
          <p:txBody>
            <a:bodyPr/>
            <a:lstStyle/>
            <a:p>
              <a:pPr algn="ctr"/>
              <a:endParaRPr lang="en-GB" dirty="0"/>
            </a:p>
          </p:txBody>
        </p:sp>
        <p:sp>
          <p:nvSpPr>
            <p:cNvPr id="28" name="Text 26"/>
            <p:cNvSpPr/>
            <p:nvPr/>
          </p:nvSpPr>
          <p:spPr>
            <a:xfrm>
              <a:off x="7771090" y="4385310"/>
              <a:ext cx="1442323"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Qatar</a:t>
              </a:r>
              <a:endParaRPr lang="en-US" sz="1250" dirty="0"/>
            </a:p>
          </p:txBody>
        </p:sp>
        <p:sp>
          <p:nvSpPr>
            <p:cNvPr id="29" name="Text 27"/>
            <p:cNvSpPr/>
            <p:nvPr/>
          </p:nvSpPr>
          <p:spPr>
            <a:xfrm>
              <a:off x="9617750" y="4385310"/>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0.4</a:t>
              </a:r>
              <a:endParaRPr lang="en-US" sz="1250" dirty="0"/>
            </a:p>
          </p:txBody>
        </p:sp>
        <p:sp>
          <p:nvSpPr>
            <p:cNvPr id="30" name="Text 28"/>
            <p:cNvSpPr/>
            <p:nvPr/>
          </p:nvSpPr>
          <p:spPr>
            <a:xfrm>
              <a:off x="11828264" y="4385310"/>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15%</a:t>
              </a:r>
              <a:endParaRPr lang="en-US" sz="1250" dirty="0"/>
            </a:p>
          </p:txBody>
        </p:sp>
        <p:sp>
          <p:nvSpPr>
            <p:cNvPr id="31" name="Shape 29"/>
            <p:cNvSpPr/>
            <p:nvPr/>
          </p:nvSpPr>
          <p:spPr>
            <a:xfrm>
              <a:off x="7572494" y="4766072"/>
              <a:ext cx="6264116" cy="507444"/>
            </a:xfrm>
            <a:prstGeom prst="rect">
              <a:avLst/>
            </a:prstGeom>
            <a:solidFill>
              <a:srgbClr val="FFFFFF">
                <a:alpha val="4000"/>
              </a:srgbClr>
            </a:solidFill>
            <a:ln/>
          </p:spPr>
          <p:txBody>
            <a:bodyPr/>
            <a:lstStyle/>
            <a:p>
              <a:pPr algn="ctr"/>
              <a:endParaRPr lang="en-GB" dirty="0"/>
            </a:p>
          </p:txBody>
        </p:sp>
        <p:sp>
          <p:nvSpPr>
            <p:cNvPr id="32" name="Text 30"/>
            <p:cNvSpPr/>
            <p:nvPr/>
          </p:nvSpPr>
          <p:spPr>
            <a:xfrm>
              <a:off x="7771090" y="4892754"/>
              <a:ext cx="1442323"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Kuwait</a:t>
              </a:r>
              <a:endParaRPr lang="en-US" sz="1250" dirty="0"/>
            </a:p>
          </p:txBody>
        </p:sp>
        <p:sp>
          <p:nvSpPr>
            <p:cNvPr id="33" name="Text 31"/>
            <p:cNvSpPr/>
            <p:nvPr/>
          </p:nvSpPr>
          <p:spPr>
            <a:xfrm>
              <a:off x="9617750" y="4892754"/>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0.3</a:t>
              </a:r>
              <a:endParaRPr lang="en-US" sz="1250" dirty="0"/>
            </a:p>
          </p:txBody>
        </p:sp>
        <p:sp>
          <p:nvSpPr>
            <p:cNvPr id="34" name="Text 32"/>
            <p:cNvSpPr/>
            <p:nvPr/>
          </p:nvSpPr>
          <p:spPr>
            <a:xfrm>
              <a:off x="11828264" y="4892754"/>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9%</a:t>
              </a:r>
              <a:endParaRPr lang="en-US" sz="1250" dirty="0"/>
            </a:p>
          </p:txBody>
        </p:sp>
        <p:sp>
          <p:nvSpPr>
            <p:cNvPr id="35" name="Shape 33"/>
            <p:cNvSpPr/>
            <p:nvPr/>
          </p:nvSpPr>
          <p:spPr>
            <a:xfrm>
              <a:off x="7572494" y="5273516"/>
              <a:ext cx="6264116" cy="507444"/>
            </a:xfrm>
            <a:prstGeom prst="rect">
              <a:avLst/>
            </a:prstGeom>
            <a:solidFill>
              <a:srgbClr val="000000">
                <a:alpha val="4000"/>
              </a:srgbClr>
            </a:solidFill>
            <a:ln/>
          </p:spPr>
          <p:txBody>
            <a:bodyPr/>
            <a:lstStyle/>
            <a:p>
              <a:endParaRPr lang="en-GB"/>
            </a:p>
          </p:txBody>
        </p:sp>
        <p:sp>
          <p:nvSpPr>
            <p:cNvPr id="36" name="Text 34"/>
            <p:cNvSpPr/>
            <p:nvPr/>
          </p:nvSpPr>
          <p:spPr>
            <a:xfrm>
              <a:off x="7771090" y="5400199"/>
              <a:ext cx="1442323"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Bahrain</a:t>
              </a:r>
              <a:endParaRPr lang="en-US" sz="1250" dirty="0"/>
            </a:p>
          </p:txBody>
        </p:sp>
        <p:sp>
          <p:nvSpPr>
            <p:cNvPr id="37" name="Text 35"/>
            <p:cNvSpPr/>
            <p:nvPr/>
          </p:nvSpPr>
          <p:spPr>
            <a:xfrm>
              <a:off x="9617750" y="5400199"/>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0.2</a:t>
              </a:r>
              <a:endParaRPr lang="en-US" sz="1250" dirty="0"/>
            </a:p>
          </p:txBody>
        </p:sp>
        <p:sp>
          <p:nvSpPr>
            <p:cNvPr id="38" name="Text 36"/>
            <p:cNvSpPr/>
            <p:nvPr/>
          </p:nvSpPr>
          <p:spPr>
            <a:xfrm>
              <a:off x="11828264" y="5400199"/>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13%</a:t>
              </a:r>
              <a:endParaRPr lang="en-US" sz="1250" dirty="0"/>
            </a:p>
          </p:txBody>
        </p:sp>
        <p:sp>
          <p:nvSpPr>
            <p:cNvPr id="39" name="Shape 37"/>
            <p:cNvSpPr/>
            <p:nvPr/>
          </p:nvSpPr>
          <p:spPr>
            <a:xfrm>
              <a:off x="7572494" y="5780961"/>
              <a:ext cx="6264116" cy="507444"/>
            </a:xfrm>
            <a:prstGeom prst="rect">
              <a:avLst/>
            </a:prstGeom>
            <a:solidFill>
              <a:srgbClr val="FFFFFF">
                <a:alpha val="4000"/>
              </a:srgbClr>
            </a:solidFill>
            <a:ln/>
          </p:spPr>
          <p:txBody>
            <a:bodyPr/>
            <a:lstStyle/>
            <a:p>
              <a:endParaRPr lang="en-GB"/>
            </a:p>
          </p:txBody>
        </p:sp>
        <p:sp>
          <p:nvSpPr>
            <p:cNvPr id="40" name="Text 38"/>
            <p:cNvSpPr/>
            <p:nvPr/>
          </p:nvSpPr>
          <p:spPr>
            <a:xfrm>
              <a:off x="7771090" y="5907643"/>
              <a:ext cx="1442323"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Oman</a:t>
              </a:r>
              <a:endParaRPr lang="en-US" sz="1250" dirty="0"/>
            </a:p>
          </p:txBody>
        </p:sp>
        <p:sp>
          <p:nvSpPr>
            <p:cNvPr id="41" name="Text 39"/>
            <p:cNvSpPr/>
            <p:nvPr/>
          </p:nvSpPr>
          <p:spPr>
            <a:xfrm>
              <a:off x="9617750" y="5907643"/>
              <a:ext cx="180617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0.2</a:t>
              </a:r>
              <a:endParaRPr lang="en-US" sz="1250" dirty="0"/>
            </a:p>
          </p:txBody>
        </p:sp>
        <p:sp>
          <p:nvSpPr>
            <p:cNvPr id="42" name="Text 40"/>
            <p:cNvSpPr/>
            <p:nvPr/>
          </p:nvSpPr>
          <p:spPr>
            <a:xfrm>
              <a:off x="11828264" y="5907643"/>
              <a:ext cx="1809988" cy="254079"/>
            </a:xfrm>
            <a:prstGeom prst="rect">
              <a:avLst/>
            </a:prstGeom>
            <a:noFill/>
            <a:ln/>
          </p:spPr>
          <p:txBody>
            <a:bodyPr wrap="none" lIns="0" tIns="0" rIns="0" bIns="0" rtlCol="0" anchor="t"/>
            <a:lstStyle/>
            <a:p>
              <a:pPr marL="0" indent="0" algn="ctr">
                <a:lnSpc>
                  <a:spcPts val="2000"/>
                </a:lnSpc>
                <a:buNone/>
              </a:pPr>
              <a:r>
                <a:rPr lang="en-US" sz="1250" dirty="0">
                  <a:solidFill>
                    <a:srgbClr val="15213F"/>
                  </a:solidFill>
                  <a:latin typeface="Roboto" pitchFamily="34" charset="0"/>
                  <a:ea typeface="Roboto" pitchFamily="34" charset="-122"/>
                  <a:cs typeface="Roboto" pitchFamily="34" charset="-120"/>
                </a:rPr>
                <a:t>8%</a:t>
              </a:r>
              <a:endParaRPr lang="en-US" sz="1250" dirty="0"/>
            </a:p>
          </p:txBody>
        </p:sp>
      </p:grpSp>
      <p:sp>
        <p:nvSpPr>
          <p:cNvPr id="43" name="Text 41"/>
          <p:cNvSpPr/>
          <p:nvPr/>
        </p:nvSpPr>
        <p:spPr>
          <a:xfrm>
            <a:off x="6375126" y="6059351"/>
            <a:ext cx="6279356" cy="508159"/>
          </a:xfrm>
          <a:prstGeom prst="rect">
            <a:avLst/>
          </a:prstGeom>
          <a:noFill/>
          <a:ln/>
        </p:spPr>
        <p:txBody>
          <a:bodyPr wrap="square" lIns="0" tIns="0" rIns="0" bIns="0" rtlCol="0" anchor="t"/>
          <a:lstStyle/>
          <a:p>
            <a:pPr marL="0" indent="0" algn="l">
              <a:lnSpc>
                <a:spcPts val="2000"/>
              </a:lnSpc>
              <a:buNone/>
            </a:pPr>
            <a:r>
              <a:rPr lang="en-US" sz="1000" dirty="0">
                <a:solidFill>
                  <a:srgbClr val="15213F"/>
                </a:solidFill>
                <a:latin typeface="Roboto" pitchFamily="34" charset="0"/>
                <a:ea typeface="Roboto" pitchFamily="34" charset="-122"/>
                <a:cs typeface="Roboto" pitchFamily="34" charset="-120"/>
              </a:rPr>
              <a:t>Source: Darwish et al, 2025 based on Sabrina Saxena (2018), The Growth of the Gig Economy, Al Tamimi &amp; Co.</a:t>
            </a:r>
            <a:endParaRPr lang="en-US" sz="1000" dirty="0"/>
          </a:p>
        </p:txBody>
      </p:sp>
      <p:sp>
        <p:nvSpPr>
          <p:cNvPr id="44" name="Rectangle 43">
            <a:extLst>
              <a:ext uri="{FF2B5EF4-FFF2-40B4-BE49-F238E27FC236}">
                <a16:creationId xmlns:a16="http://schemas.microsoft.com/office/drawing/2014/main" id="{61664D76-CA55-F324-E8F7-D1CC985DB3B7}"/>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2">
            <a:extLst>
              <a:ext uri="{FF2B5EF4-FFF2-40B4-BE49-F238E27FC236}">
                <a16:creationId xmlns:a16="http://schemas.microsoft.com/office/drawing/2014/main" id="{7CBE2F7E-C8A9-EA3C-55BE-154FDDBB05EF}"/>
              </a:ext>
            </a:extLst>
          </p:cNvPr>
          <p:cNvSpPr/>
          <p:nvPr/>
        </p:nvSpPr>
        <p:spPr>
          <a:xfrm>
            <a:off x="793790" y="7631046"/>
            <a:ext cx="2991922" cy="342925"/>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400" b="1" dirty="0">
                <a:solidFill>
                  <a:schemeClr val="bg2"/>
                </a:solidFill>
                <a:latin typeface="Roboto Slab" pitchFamily="34" charset="0"/>
                <a:ea typeface="Roboto Slab" pitchFamily="34" charset="-122"/>
                <a:cs typeface="Roboto Slab" pitchFamily="34" charset="-120"/>
              </a:rPr>
              <a:t>and Business Models</a:t>
            </a:r>
            <a:endParaRPr lang="en-US" sz="1400" b="1" dirty="0">
              <a:solidFill>
                <a:schemeClr val="bg2"/>
              </a:solidFill>
            </a:endParaRPr>
          </a:p>
        </p:txBody>
      </p:sp>
      <p:sp>
        <p:nvSpPr>
          <p:cNvPr id="46" name="Text 2">
            <a:extLst>
              <a:ext uri="{FF2B5EF4-FFF2-40B4-BE49-F238E27FC236}">
                <a16:creationId xmlns:a16="http://schemas.microsoft.com/office/drawing/2014/main" id="{55C100A0-C36E-9819-9E5B-97A3FD4A2713}"/>
              </a:ext>
            </a:extLst>
          </p:cNvPr>
          <p:cNvSpPr/>
          <p:nvPr/>
        </p:nvSpPr>
        <p:spPr>
          <a:xfrm>
            <a:off x="5199052" y="7631046"/>
            <a:ext cx="2631067" cy="35458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2. </a:t>
            </a:r>
            <a:r>
              <a:rPr lang="en-GB" sz="1100"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100" dirty="0">
                <a:solidFill>
                  <a:schemeClr val="bg2"/>
                </a:solidFill>
                <a:latin typeface="Roboto Slab" pitchFamily="34" charset="0"/>
                <a:ea typeface="Roboto Slab" pitchFamily="34" charset="-122"/>
                <a:cs typeface="Roboto Slab" pitchFamily="34" charset="-120"/>
              </a:rPr>
              <a:t>and Access to Social Protection</a:t>
            </a:r>
          </a:p>
        </p:txBody>
      </p:sp>
      <p:sp>
        <p:nvSpPr>
          <p:cNvPr id="47" name="Text 2">
            <a:extLst>
              <a:ext uri="{FF2B5EF4-FFF2-40B4-BE49-F238E27FC236}">
                <a16:creationId xmlns:a16="http://schemas.microsoft.com/office/drawing/2014/main" id="{9A206DC9-C3A2-4EF7-6523-40B29A83BE4C}"/>
              </a:ext>
            </a:extLst>
          </p:cNvPr>
          <p:cNvSpPr/>
          <p:nvPr/>
        </p:nvSpPr>
        <p:spPr>
          <a:xfrm>
            <a:off x="9243459" y="7631046"/>
            <a:ext cx="1575719"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48" name="Text 2">
            <a:extLst>
              <a:ext uri="{FF2B5EF4-FFF2-40B4-BE49-F238E27FC236}">
                <a16:creationId xmlns:a16="http://schemas.microsoft.com/office/drawing/2014/main" id="{0C25BC60-1521-E7E4-850F-BBBC0BCDB4A0}"/>
              </a:ext>
            </a:extLst>
          </p:cNvPr>
          <p:cNvSpPr/>
          <p:nvPr/>
        </p:nvSpPr>
        <p:spPr>
          <a:xfrm>
            <a:off x="12232518" y="7631046"/>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98212-1977-5334-887B-7BC854899B6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0341503-66B8-94A2-E125-B4F0645D64E2}"/>
              </a:ext>
            </a:extLst>
          </p:cNvPr>
          <p:cNvSpPr/>
          <p:nvPr/>
        </p:nvSpPr>
        <p:spPr>
          <a:xfrm>
            <a:off x="0" y="0"/>
            <a:ext cx="14630400" cy="82296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endParaRPr lang="en-GB" dirty="0">
              <a:solidFill>
                <a:prstClr val="white"/>
              </a:solidFill>
              <a:latin typeface="Aptos" panose="02110004020202020204"/>
            </a:endParaRPr>
          </a:p>
        </p:txBody>
      </p:sp>
      <p:sp>
        <p:nvSpPr>
          <p:cNvPr id="4" name="Title 3">
            <a:extLst>
              <a:ext uri="{FF2B5EF4-FFF2-40B4-BE49-F238E27FC236}">
                <a16:creationId xmlns:a16="http://schemas.microsoft.com/office/drawing/2014/main" id="{BA152E67-B46E-9161-0215-A814D917EC89}"/>
              </a:ext>
            </a:extLst>
          </p:cNvPr>
          <p:cNvSpPr>
            <a:spLocks noGrp="1"/>
          </p:cNvSpPr>
          <p:nvPr>
            <p:ph type="title"/>
          </p:nvPr>
        </p:nvSpPr>
        <p:spPr>
          <a:xfrm>
            <a:off x="650935" y="2830670"/>
            <a:ext cx="13328530" cy="3423284"/>
          </a:xfrm>
        </p:spPr>
        <p:txBody>
          <a:bodyPr/>
          <a:lstStyle/>
          <a:p>
            <a:pPr algn="l"/>
            <a:r>
              <a:rPr lang="en-GB" dirty="0">
                <a:solidFill>
                  <a:schemeClr val="bg2"/>
                </a:solidFill>
                <a:latin typeface="Roboto" panose="02000000000000000000" pitchFamily="2" charset="0"/>
                <a:ea typeface="Roboto" panose="02000000000000000000" pitchFamily="2" charset="0"/>
                <a:cs typeface="Roboto" panose="02000000000000000000" pitchFamily="2" charset="0"/>
              </a:rPr>
              <a:t>Classification of Gig Workers</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and Access to Social Protection</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endParaRPr lang="en-GB"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5197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2166553" y="318074"/>
            <a:ext cx="10418445" cy="466130"/>
          </a:xfrm>
          <a:prstGeom prst="rect">
            <a:avLst/>
          </a:prstGeom>
          <a:noFill/>
          <a:ln/>
        </p:spPr>
        <p:txBody>
          <a:bodyPr wrap="none" lIns="0" tIns="0" rIns="0" bIns="0" rtlCol="0" anchor="t"/>
          <a:lstStyle/>
          <a:p>
            <a:pPr marL="0" indent="0" algn="ctr">
              <a:lnSpc>
                <a:spcPts val="3650"/>
              </a:lnSpc>
              <a:buNone/>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Limited Access to Traditional Social Protection Schemes</a:t>
            </a:r>
            <a:endParaRPr lang="en-US" sz="3200" dirty="0">
              <a:latin typeface="Roboto" panose="02000000000000000000" pitchFamily="2" charset="0"/>
              <a:ea typeface="Roboto" panose="02000000000000000000" pitchFamily="2" charset="0"/>
              <a:cs typeface="Roboto" panose="02000000000000000000" pitchFamily="2" charset="0"/>
            </a:endParaRPr>
          </a:p>
        </p:txBody>
      </p:sp>
      <p:sp>
        <p:nvSpPr>
          <p:cNvPr id="3" name="Text 1"/>
          <p:cNvSpPr/>
          <p:nvPr/>
        </p:nvSpPr>
        <p:spPr>
          <a:xfrm>
            <a:off x="1591490" y="1161536"/>
            <a:ext cx="11447420" cy="670198"/>
          </a:xfrm>
          <a:prstGeom prst="rect">
            <a:avLst/>
          </a:prstGeom>
          <a:noFill/>
          <a:ln/>
        </p:spPr>
        <p:txBody>
          <a:bodyPr wrap="square" lIns="0" tIns="0" rIns="0" bIns="0" rtlCol="0" anchor="t"/>
          <a:lstStyle/>
          <a:p>
            <a:pPr marL="0" indent="0" algn="l">
              <a:lnSpc>
                <a:spcPts val="2300"/>
              </a:lnSpc>
              <a:buNone/>
            </a:pPr>
            <a:r>
              <a:rPr lang="en-GB" sz="2400" dirty="0">
                <a:solidFill>
                  <a:srgbClr val="15213F"/>
                </a:solidFill>
                <a:latin typeface="Roboto" pitchFamily="34" charset="0"/>
                <a:ea typeface="Roboto" pitchFamily="34" charset="-122"/>
                <a:cs typeface="Roboto" pitchFamily="34" charset="-120"/>
              </a:rPr>
              <a:t>Globally, </a:t>
            </a:r>
            <a:r>
              <a:rPr lang="en-GB" sz="2400" b="1" dirty="0">
                <a:solidFill>
                  <a:srgbClr val="15213F"/>
                </a:solidFill>
                <a:latin typeface="Roboto" pitchFamily="34" charset="0"/>
                <a:ea typeface="Roboto" pitchFamily="34" charset="-122"/>
                <a:cs typeface="Roboto" pitchFamily="34" charset="-120"/>
              </a:rPr>
              <a:t>the vast majority of gig workers are independent contractors</a:t>
            </a:r>
            <a:r>
              <a:rPr lang="en-GB" sz="2400" dirty="0">
                <a:solidFill>
                  <a:srgbClr val="15213F"/>
                </a:solidFill>
                <a:latin typeface="Roboto" pitchFamily="34" charset="0"/>
                <a:ea typeface="Roboto" pitchFamily="34" charset="-122"/>
                <a:cs typeface="Roboto" pitchFamily="34" charset="-120"/>
              </a:rPr>
              <a:t>.</a:t>
            </a:r>
            <a:endParaRPr lang="en-US" sz="2400" dirty="0"/>
          </a:p>
        </p:txBody>
      </p:sp>
      <p:sp>
        <p:nvSpPr>
          <p:cNvPr id="4" name="Text 2"/>
          <p:cNvSpPr/>
          <p:nvPr/>
        </p:nvSpPr>
        <p:spPr>
          <a:xfrm>
            <a:off x="493916" y="2135370"/>
            <a:ext cx="6302693" cy="298252"/>
          </a:xfrm>
          <a:prstGeom prst="rect">
            <a:avLst/>
          </a:prstGeom>
          <a:noFill/>
          <a:ln/>
        </p:spPr>
        <p:txBody>
          <a:bodyPr wrap="none" lIns="0" tIns="0" rIns="0" bIns="0" rtlCol="0" anchor="t"/>
          <a:lstStyle/>
          <a:p>
            <a:pPr marL="0" indent="0" algn="ctr">
              <a:lnSpc>
                <a:spcPts val="2300"/>
              </a:lnSpc>
              <a:buNone/>
            </a:pPr>
            <a:r>
              <a:rPr lang="en-GB" sz="2000" b="1" dirty="0">
                <a:solidFill>
                  <a:srgbClr val="15213F"/>
                </a:solidFill>
                <a:latin typeface="Roboto" pitchFamily="34" charset="0"/>
                <a:ea typeface="Roboto" pitchFamily="34" charset="-122"/>
                <a:cs typeface="Roboto" pitchFamily="34" charset="-120"/>
              </a:rPr>
              <a:t>Social protection benefits offered to gig workers </a:t>
            </a:r>
            <a:endParaRPr lang="en-US" sz="2000" b="1" dirty="0"/>
          </a:p>
        </p:txBody>
      </p:sp>
      <p:sp>
        <p:nvSpPr>
          <p:cNvPr id="5" name="Text 3"/>
          <p:cNvSpPr/>
          <p:nvPr/>
        </p:nvSpPr>
        <p:spPr>
          <a:xfrm>
            <a:off x="7550229" y="2073235"/>
            <a:ext cx="2797135" cy="349568"/>
          </a:xfrm>
          <a:prstGeom prst="rect">
            <a:avLst/>
          </a:prstGeom>
          <a:noFill/>
          <a:ln/>
        </p:spPr>
        <p:txBody>
          <a:bodyPr wrap="none" lIns="0" tIns="0" rIns="0" bIns="0" rtlCol="0" anchor="t"/>
          <a:lstStyle/>
          <a:p>
            <a:pPr marL="0" indent="0" algn="l">
              <a:lnSpc>
                <a:spcPts val="2750"/>
              </a:lnSpc>
              <a:buNone/>
            </a:pPr>
            <a:r>
              <a:rPr lang="en-US" sz="2000" b="1" dirty="0">
                <a:solidFill>
                  <a:srgbClr val="1D203C"/>
                </a:solidFill>
                <a:latin typeface="Roboto Slab" pitchFamily="34" charset="0"/>
                <a:ea typeface="Roboto Slab" pitchFamily="34" charset="-122"/>
                <a:cs typeface="Roboto Slab" pitchFamily="34" charset="-120"/>
              </a:rPr>
              <a:t>Key Challenges</a:t>
            </a:r>
            <a:endParaRPr lang="en-US" sz="2000" b="1" dirty="0">
              <a:solidFill>
                <a:srgbClr val="1D203C"/>
              </a:solidFill>
            </a:endParaRPr>
          </a:p>
        </p:txBody>
      </p:sp>
      <p:sp>
        <p:nvSpPr>
          <p:cNvPr id="6" name="Shape 4"/>
          <p:cNvSpPr/>
          <p:nvPr/>
        </p:nvSpPr>
        <p:spPr>
          <a:xfrm>
            <a:off x="7504509" y="2632591"/>
            <a:ext cx="6409234" cy="1492925"/>
          </a:xfrm>
          <a:prstGeom prst="roundRect">
            <a:avLst>
              <a:gd name="adj" fmla="val 0"/>
            </a:avLst>
          </a:prstGeom>
          <a:solidFill>
            <a:srgbClr val="FBFCFE"/>
          </a:solidFill>
          <a:ln w="22860">
            <a:solidFill>
              <a:srgbClr val="CFD2D8"/>
            </a:solidFill>
            <a:prstDash val="solid"/>
          </a:ln>
        </p:spPr>
        <p:txBody>
          <a:bodyPr/>
          <a:lstStyle/>
          <a:p>
            <a:endParaRPr lang="en-GB"/>
          </a:p>
        </p:txBody>
      </p:sp>
      <p:pic>
        <p:nvPicPr>
          <p:cNvPr id="7" name="Image 0" descr="preencoded.png"/>
          <p:cNvPicPr>
            <a:picLocks noChangeAspect="1"/>
          </p:cNvPicPr>
          <p:nvPr/>
        </p:nvPicPr>
        <p:blipFill>
          <a:blip r:embed="rId3"/>
          <a:stretch>
            <a:fillRect/>
          </a:stretch>
        </p:blipFill>
        <p:spPr>
          <a:xfrm>
            <a:off x="7504509" y="2620923"/>
            <a:ext cx="91440" cy="1546794"/>
          </a:xfrm>
          <a:prstGeom prst="rect">
            <a:avLst/>
          </a:prstGeom>
        </p:spPr>
      </p:pic>
      <p:sp>
        <p:nvSpPr>
          <p:cNvPr id="8" name="Text 5"/>
          <p:cNvSpPr/>
          <p:nvPr/>
        </p:nvSpPr>
        <p:spPr>
          <a:xfrm>
            <a:off x="7828121" y="2841902"/>
            <a:ext cx="2330887" cy="291346"/>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System Design</a:t>
            </a:r>
            <a:endParaRPr lang="en-US" sz="1800" dirty="0"/>
          </a:p>
        </p:txBody>
      </p:sp>
      <p:sp>
        <p:nvSpPr>
          <p:cNvPr id="9" name="Text 6"/>
          <p:cNvSpPr/>
          <p:nvPr/>
        </p:nvSpPr>
        <p:spPr>
          <a:xfrm>
            <a:off x="7828121" y="3319700"/>
            <a:ext cx="5815489" cy="596503"/>
          </a:xfrm>
          <a:prstGeom prst="rect">
            <a:avLst/>
          </a:prstGeom>
          <a:noFill/>
          <a:ln/>
        </p:spPr>
        <p:txBody>
          <a:bodyPr wrap="square" lIns="0" tIns="0" rIns="0" bIns="0" rtlCol="0" anchor="t"/>
          <a:lstStyle/>
          <a:p>
            <a:pPr marL="0" indent="0" algn="l">
              <a:lnSpc>
                <a:spcPts val="2300"/>
              </a:lnSpc>
              <a:buNone/>
            </a:pPr>
            <a:r>
              <a:rPr lang="en-US" sz="1450" dirty="0">
                <a:solidFill>
                  <a:srgbClr val="15213F"/>
                </a:solidFill>
                <a:latin typeface="Roboto" pitchFamily="34" charset="0"/>
                <a:ea typeface="Roboto" pitchFamily="34" charset="-122"/>
                <a:cs typeface="Roboto" pitchFamily="34" charset="-120"/>
              </a:rPr>
              <a:t>Existing social protection systems are not designed to accommodate the flexible and intermittent nature of gig work.</a:t>
            </a:r>
            <a:endParaRPr lang="en-US" sz="1450" dirty="0"/>
          </a:p>
        </p:txBody>
      </p:sp>
      <p:sp>
        <p:nvSpPr>
          <p:cNvPr id="10" name="Shape 7"/>
          <p:cNvSpPr/>
          <p:nvPr/>
        </p:nvSpPr>
        <p:spPr>
          <a:xfrm>
            <a:off x="7504509" y="4311967"/>
            <a:ext cx="6371273" cy="1194673"/>
          </a:xfrm>
          <a:prstGeom prst="roundRect">
            <a:avLst>
              <a:gd name="adj" fmla="val 0"/>
            </a:avLst>
          </a:prstGeom>
          <a:solidFill>
            <a:srgbClr val="FBFCFE"/>
          </a:solidFill>
          <a:ln w="22860">
            <a:solidFill>
              <a:srgbClr val="CFD2D8"/>
            </a:solidFill>
            <a:prstDash val="solid"/>
          </a:ln>
        </p:spPr>
        <p:txBody>
          <a:bodyPr/>
          <a:lstStyle/>
          <a:p>
            <a:endParaRPr lang="en-GB" dirty="0"/>
          </a:p>
        </p:txBody>
      </p:sp>
      <p:pic>
        <p:nvPicPr>
          <p:cNvPr id="11" name="Image 1" descr="preencoded.png"/>
          <p:cNvPicPr>
            <a:picLocks noChangeAspect="1"/>
          </p:cNvPicPr>
          <p:nvPr/>
        </p:nvPicPr>
        <p:blipFill>
          <a:blip r:embed="rId4"/>
          <a:stretch>
            <a:fillRect/>
          </a:stretch>
        </p:blipFill>
        <p:spPr>
          <a:xfrm>
            <a:off x="7504509" y="4302239"/>
            <a:ext cx="91440" cy="1241311"/>
          </a:xfrm>
          <a:prstGeom prst="rect">
            <a:avLst/>
          </a:prstGeom>
        </p:spPr>
      </p:pic>
      <p:sp>
        <p:nvSpPr>
          <p:cNvPr id="12" name="Text 8"/>
          <p:cNvSpPr/>
          <p:nvPr/>
        </p:nvSpPr>
        <p:spPr>
          <a:xfrm>
            <a:off x="7828121" y="4466421"/>
            <a:ext cx="2330887" cy="291346"/>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Informal Economies </a:t>
            </a:r>
            <a:endParaRPr lang="en-US" sz="1800" dirty="0"/>
          </a:p>
        </p:txBody>
      </p:sp>
      <p:sp>
        <p:nvSpPr>
          <p:cNvPr id="13" name="Text 9"/>
          <p:cNvSpPr/>
          <p:nvPr/>
        </p:nvSpPr>
        <p:spPr>
          <a:xfrm>
            <a:off x="7828121" y="4795091"/>
            <a:ext cx="6017181" cy="646963"/>
          </a:xfrm>
          <a:prstGeom prst="rect">
            <a:avLst/>
          </a:prstGeom>
          <a:noFill/>
          <a:ln/>
        </p:spPr>
        <p:txBody>
          <a:bodyPr wrap="none" lIns="0" tIns="0" rIns="0" bIns="0" rtlCol="0" anchor="t"/>
          <a:lstStyle/>
          <a:p>
            <a:pPr marL="0" indent="0" algn="l">
              <a:lnSpc>
                <a:spcPts val="2300"/>
              </a:lnSpc>
              <a:buNone/>
            </a:pPr>
            <a:r>
              <a:rPr lang="en-US" sz="1450" dirty="0">
                <a:solidFill>
                  <a:srgbClr val="15213F"/>
                </a:solidFill>
                <a:latin typeface="Roboto" pitchFamily="34" charset="0"/>
                <a:ea typeface="Roboto" pitchFamily="34" charset="-122"/>
                <a:cs typeface="Roboto" pitchFamily="34" charset="-120"/>
              </a:rPr>
              <a:t>Countries with high rates of informality rarely include self-employed and </a:t>
            </a:r>
            <a:br>
              <a:rPr lang="en-US" sz="1450" dirty="0">
                <a:solidFill>
                  <a:srgbClr val="15213F"/>
                </a:solidFill>
                <a:latin typeface="Roboto" pitchFamily="34" charset="0"/>
                <a:ea typeface="Roboto" pitchFamily="34" charset="-122"/>
                <a:cs typeface="Roboto" pitchFamily="34" charset="-120"/>
              </a:rPr>
            </a:br>
            <a:r>
              <a:rPr lang="en-US" sz="1450" dirty="0">
                <a:solidFill>
                  <a:srgbClr val="15213F"/>
                </a:solidFill>
                <a:latin typeface="Roboto" pitchFamily="34" charset="0"/>
                <a:ea typeface="Roboto" pitchFamily="34" charset="-122"/>
                <a:cs typeface="Roboto" pitchFamily="34" charset="-120"/>
              </a:rPr>
              <a:t>gig workers in national social protection </a:t>
            </a:r>
            <a:r>
              <a:rPr lang="en-US" sz="1450" dirty="0" err="1">
                <a:solidFill>
                  <a:srgbClr val="15213F"/>
                </a:solidFill>
                <a:latin typeface="Roboto" pitchFamily="34" charset="0"/>
                <a:ea typeface="Roboto" pitchFamily="34" charset="-122"/>
                <a:cs typeface="Roboto" pitchFamily="34" charset="-120"/>
              </a:rPr>
              <a:t>programmes</a:t>
            </a:r>
            <a:r>
              <a:rPr lang="en-US" sz="1450" dirty="0">
                <a:solidFill>
                  <a:srgbClr val="15213F"/>
                </a:solidFill>
                <a:latin typeface="Roboto" pitchFamily="34" charset="0"/>
                <a:ea typeface="Roboto" pitchFamily="34" charset="-122"/>
                <a:cs typeface="Roboto" pitchFamily="34" charset="-120"/>
              </a:rPr>
              <a:t>. </a:t>
            </a:r>
            <a:endParaRPr lang="en-US" sz="1450" dirty="0"/>
          </a:p>
        </p:txBody>
      </p:sp>
      <p:sp>
        <p:nvSpPr>
          <p:cNvPr id="14" name="Shape 10"/>
          <p:cNvSpPr/>
          <p:nvPr/>
        </p:nvSpPr>
        <p:spPr>
          <a:xfrm>
            <a:off x="7504509" y="5693092"/>
            <a:ext cx="6371273" cy="1492925"/>
          </a:xfrm>
          <a:prstGeom prst="roundRect">
            <a:avLst>
              <a:gd name="adj" fmla="val 0"/>
            </a:avLst>
          </a:prstGeom>
          <a:solidFill>
            <a:srgbClr val="FBFCFE"/>
          </a:solidFill>
          <a:ln w="22860">
            <a:solidFill>
              <a:srgbClr val="CFD2D8"/>
            </a:solidFill>
            <a:prstDash val="solid"/>
          </a:ln>
        </p:spPr>
        <p:txBody>
          <a:bodyPr/>
          <a:lstStyle/>
          <a:p>
            <a:endParaRPr lang="en-GB"/>
          </a:p>
        </p:txBody>
      </p:sp>
      <p:pic>
        <p:nvPicPr>
          <p:cNvPr id="15" name="Image 2" descr="preencoded.png"/>
          <p:cNvPicPr>
            <a:picLocks noChangeAspect="1"/>
          </p:cNvPicPr>
          <p:nvPr/>
        </p:nvPicPr>
        <p:blipFill>
          <a:blip r:embed="rId3"/>
          <a:stretch>
            <a:fillRect/>
          </a:stretch>
        </p:blipFill>
        <p:spPr>
          <a:xfrm>
            <a:off x="7504509" y="5678072"/>
            <a:ext cx="91440" cy="1543995"/>
          </a:xfrm>
          <a:prstGeom prst="rect">
            <a:avLst/>
          </a:prstGeom>
        </p:spPr>
      </p:pic>
      <p:sp>
        <p:nvSpPr>
          <p:cNvPr id="16" name="Text 11"/>
          <p:cNvSpPr/>
          <p:nvPr/>
        </p:nvSpPr>
        <p:spPr>
          <a:xfrm>
            <a:off x="7828121" y="5902404"/>
            <a:ext cx="2330887" cy="291346"/>
          </a:xfrm>
          <a:prstGeom prst="rect">
            <a:avLst/>
          </a:prstGeom>
          <a:noFill/>
          <a:ln/>
        </p:spPr>
        <p:txBody>
          <a:bodyPr wrap="none" lIns="0" tIns="0" rIns="0" bIns="0" rtlCol="0" anchor="t"/>
          <a:lstStyle/>
          <a:p>
            <a:pPr marL="0" indent="0" algn="l">
              <a:lnSpc>
                <a:spcPts val="2250"/>
              </a:lnSpc>
              <a:buNone/>
            </a:pPr>
            <a:r>
              <a:rPr lang="en-US" sz="1800" dirty="0">
                <a:solidFill>
                  <a:srgbClr val="15213F"/>
                </a:solidFill>
                <a:latin typeface="Roboto Slab" pitchFamily="34" charset="0"/>
                <a:ea typeface="Roboto Slab" pitchFamily="34" charset="-122"/>
                <a:cs typeface="Roboto Slab" pitchFamily="34" charset="-120"/>
              </a:rPr>
              <a:t>Knowledge Barriers</a:t>
            </a:r>
            <a:endParaRPr lang="en-US" sz="1800" dirty="0"/>
          </a:p>
        </p:txBody>
      </p:sp>
      <p:sp>
        <p:nvSpPr>
          <p:cNvPr id="17" name="Text 12"/>
          <p:cNvSpPr/>
          <p:nvPr/>
        </p:nvSpPr>
        <p:spPr>
          <a:xfrm>
            <a:off x="7828121" y="6380202"/>
            <a:ext cx="5815489" cy="596503"/>
          </a:xfrm>
          <a:prstGeom prst="rect">
            <a:avLst/>
          </a:prstGeom>
          <a:noFill/>
          <a:ln/>
        </p:spPr>
        <p:txBody>
          <a:bodyPr wrap="square" lIns="0" tIns="0" rIns="0" bIns="0" rtlCol="0" anchor="t"/>
          <a:lstStyle/>
          <a:p>
            <a:pPr marL="0" indent="0" algn="l">
              <a:lnSpc>
                <a:spcPts val="2300"/>
              </a:lnSpc>
              <a:buNone/>
            </a:pPr>
            <a:r>
              <a:rPr lang="en-US" sz="1450" dirty="0">
                <a:solidFill>
                  <a:srgbClr val="15213F"/>
                </a:solidFill>
                <a:latin typeface="Roboto" pitchFamily="34" charset="0"/>
                <a:ea typeface="Roboto" pitchFamily="34" charset="-122"/>
                <a:cs typeface="Roboto" pitchFamily="34" charset="-120"/>
              </a:rPr>
              <a:t>Low awareness and information gaps are key factors that limit enrolment in social protection schemes. </a:t>
            </a:r>
            <a:endParaRPr lang="en-US" sz="1450" dirty="0"/>
          </a:p>
        </p:txBody>
      </p:sp>
      <p:sp>
        <p:nvSpPr>
          <p:cNvPr id="24" name="Rectangle 23">
            <a:extLst>
              <a:ext uri="{FF2B5EF4-FFF2-40B4-BE49-F238E27FC236}">
                <a16:creationId xmlns:a16="http://schemas.microsoft.com/office/drawing/2014/main" id="{20F5D618-04B1-D7AD-22FB-719423493C40}"/>
              </a:ext>
            </a:extLst>
          </p:cNvPr>
          <p:cNvSpPr/>
          <p:nvPr/>
        </p:nvSpPr>
        <p:spPr>
          <a:xfrm>
            <a:off x="0" y="7482663"/>
            <a:ext cx="14630400" cy="746937"/>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C70B861-EC6B-DF30-5254-E116C1AEAFE6}"/>
              </a:ext>
            </a:extLst>
          </p:cNvPr>
          <p:cNvSpPr txBox="1"/>
          <p:nvPr/>
        </p:nvSpPr>
        <p:spPr>
          <a:xfrm>
            <a:off x="1047735" y="7141758"/>
            <a:ext cx="4852541" cy="240643"/>
          </a:xfrm>
          <a:prstGeom prst="rect">
            <a:avLst/>
          </a:prstGeom>
          <a:noFill/>
        </p:spPr>
        <p:txBody>
          <a:bodyPr wrap="square">
            <a:spAutoFit/>
          </a:bodyPr>
          <a:lstStyle/>
          <a:p>
            <a:pPr marL="0" marR="0" algn="just">
              <a:lnSpc>
                <a:spcPct val="115000"/>
              </a:lnSpc>
              <a:buNone/>
            </a:pPr>
            <a:r>
              <a:rPr lang="en-GB" sz="900" dirty="0">
                <a:solidFill>
                  <a:srgbClr val="263745"/>
                </a:solidFill>
                <a:effectLst/>
                <a:latin typeface="Roboto" panose="02000000000000000000" pitchFamily="2" charset="0"/>
                <a:ea typeface="Roboto" panose="02000000000000000000" pitchFamily="2" charset="0"/>
                <a:cs typeface="Roboto" panose="02000000000000000000" pitchFamily="2" charset="0"/>
              </a:rPr>
              <a:t>Source: Fragomen</a:t>
            </a:r>
            <a:r>
              <a:rPr lang="en-GB" sz="900" dirty="0">
                <a:solidFill>
                  <a:srgbClr val="263745"/>
                </a:solidFill>
                <a:latin typeface="Roboto" panose="02000000000000000000" pitchFamily="2" charset="0"/>
                <a:ea typeface="Roboto" panose="02000000000000000000" pitchFamily="2" charset="0"/>
                <a:cs typeface="Roboto" panose="02000000000000000000" pitchFamily="2" charset="0"/>
              </a:rPr>
              <a:t>, </a:t>
            </a:r>
            <a:r>
              <a:rPr lang="en-GB" sz="900" dirty="0">
                <a:solidFill>
                  <a:srgbClr val="263745"/>
                </a:solidFill>
                <a:effectLst/>
                <a:latin typeface="Roboto" panose="02000000000000000000" pitchFamily="2" charset="0"/>
                <a:ea typeface="Roboto" panose="02000000000000000000" pitchFamily="2" charset="0"/>
                <a:cs typeface="Roboto" panose="02000000000000000000" pitchFamily="2" charset="0"/>
              </a:rPr>
              <a:t> Survey on Engaging Digital Workers Across the ADD Corridor (2025).  </a:t>
            </a:r>
            <a:endParaRPr lang="en-GB" sz="900" dirty="0">
              <a:effectLst/>
              <a:latin typeface="Roboto" panose="02000000000000000000" pitchFamily="2" charset="0"/>
              <a:ea typeface="Roboto" panose="02000000000000000000" pitchFamily="2" charset="0"/>
              <a:cs typeface="Roboto" panose="02000000000000000000" pitchFamily="2" charset="0"/>
            </a:endParaRPr>
          </a:p>
        </p:txBody>
      </p:sp>
      <p:sp>
        <p:nvSpPr>
          <p:cNvPr id="18" name="Text 2">
            <a:extLst>
              <a:ext uri="{FF2B5EF4-FFF2-40B4-BE49-F238E27FC236}">
                <a16:creationId xmlns:a16="http://schemas.microsoft.com/office/drawing/2014/main" id="{C2E485A3-AF4F-E3C5-5DB5-5C129A812940}"/>
              </a:ext>
            </a:extLst>
          </p:cNvPr>
          <p:cNvSpPr/>
          <p:nvPr/>
        </p:nvSpPr>
        <p:spPr>
          <a:xfrm>
            <a:off x="793790" y="7585291"/>
            <a:ext cx="2305670" cy="385571"/>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1. Gig Economy Actors, Platforms</a:t>
            </a:r>
          </a:p>
          <a:p>
            <a:pPr marL="0" indent="0" algn="l">
              <a:buNone/>
            </a:pPr>
            <a:r>
              <a:rPr lang="en-US" sz="1100" dirty="0">
                <a:solidFill>
                  <a:schemeClr val="bg2"/>
                </a:solidFill>
                <a:latin typeface="Roboto Slab" pitchFamily="34" charset="0"/>
                <a:ea typeface="Roboto Slab" pitchFamily="34" charset="-122"/>
                <a:cs typeface="Roboto Slab" pitchFamily="34" charset="-120"/>
              </a:rPr>
              <a:t>and Business Models</a:t>
            </a:r>
            <a:endParaRPr lang="en-US" sz="1100" dirty="0">
              <a:solidFill>
                <a:schemeClr val="bg2"/>
              </a:solidFill>
            </a:endParaRPr>
          </a:p>
        </p:txBody>
      </p:sp>
      <p:sp>
        <p:nvSpPr>
          <p:cNvPr id="19" name="Text 2">
            <a:extLst>
              <a:ext uri="{FF2B5EF4-FFF2-40B4-BE49-F238E27FC236}">
                <a16:creationId xmlns:a16="http://schemas.microsoft.com/office/drawing/2014/main" id="{E8A2DDCC-D0E2-B23F-1FF9-9E7C0EBB4717}"/>
              </a:ext>
            </a:extLst>
          </p:cNvPr>
          <p:cNvSpPr/>
          <p:nvPr/>
        </p:nvSpPr>
        <p:spPr>
          <a:xfrm>
            <a:off x="4671725" y="7585291"/>
            <a:ext cx="2840543" cy="385571"/>
          </a:xfrm>
          <a:prstGeom prst="rect">
            <a:avLst/>
          </a:prstGeom>
          <a:noFill/>
          <a:ln/>
        </p:spPr>
        <p:txBody>
          <a:bodyPr wrap="square" lIns="0" tIns="0" rIns="0" bIns="0" rtlCol="0" anchor="t"/>
          <a:lstStyle/>
          <a:p>
            <a:pPr marL="0" indent="0" algn="l">
              <a:buNone/>
            </a:pPr>
            <a:r>
              <a:rPr lang="en-US" sz="1400" b="1" dirty="0">
                <a:solidFill>
                  <a:schemeClr val="bg2"/>
                </a:solidFill>
                <a:latin typeface="Roboto Slab" pitchFamily="34" charset="0"/>
                <a:ea typeface="Roboto Slab" pitchFamily="34" charset="-122"/>
                <a:cs typeface="Roboto Slab" pitchFamily="34" charset="-120"/>
              </a:rPr>
              <a:t>2. </a:t>
            </a:r>
            <a:r>
              <a:rPr lang="en-GB" sz="1400" b="1" dirty="0">
                <a:solidFill>
                  <a:schemeClr val="bg2"/>
                </a:solidFill>
                <a:latin typeface="Roboto Slab" pitchFamily="34" charset="0"/>
                <a:ea typeface="Roboto Slab" pitchFamily="34" charset="-122"/>
                <a:cs typeface="Roboto Slab" pitchFamily="34" charset="-120"/>
              </a:rPr>
              <a:t>Classification of Gig Workers</a:t>
            </a:r>
          </a:p>
          <a:p>
            <a:pPr marL="0" indent="0" algn="l">
              <a:buNone/>
            </a:pPr>
            <a:r>
              <a:rPr lang="en-GB" sz="1400" b="1" dirty="0">
                <a:solidFill>
                  <a:schemeClr val="bg2"/>
                </a:solidFill>
                <a:latin typeface="Roboto Slab" pitchFamily="34" charset="0"/>
                <a:ea typeface="Roboto Slab" pitchFamily="34" charset="-122"/>
                <a:cs typeface="Roboto Slab" pitchFamily="34" charset="-120"/>
              </a:rPr>
              <a:t>and Access to Social Protection</a:t>
            </a:r>
          </a:p>
        </p:txBody>
      </p:sp>
      <p:sp>
        <p:nvSpPr>
          <p:cNvPr id="20" name="Text 2">
            <a:extLst>
              <a:ext uri="{FF2B5EF4-FFF2-40B4-BE49-F238E27FC236}">
                <a16:creationId xmlns:a16="http://schemas.microsoft.com/office/drawing/2014/main" id="{1496A324-9803-6913-65CD-1F35BAFF4672}"/>
              </a:ext>
            </a:extLst>
          </p:cNvPr>
          <p:cNvSpPr/>
          <p:nvPr/>
        </p:nvSpPr>
        <p:spPr>
          <a:xfrm>
            <a:off x="9084533" y="7659214"/>
            <a:ext cx="1575719" cy="237724"/>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3. Regulating Gig Work </a:t>
            </a:r>
            <a:endParaRPr lang="en-GB" sz="1100" dirty="0">
              <a:solidFill>
                <a:schemeClr val="bg2"/>
              </a:solidFill>
              <a:latin typeface="Roboto Slab" pitchFamily="34" charset="0"/>
              <a:ea typeface="Roboto Slab" pitchFamily="34" charset="-122"/>
              <a:cs typeface="Roboto Slab" pitchFamily="34" charset="-120"/>
            </a:endParaRPr>
          </a:p>
        </p:txBody>
      </p:sp>
      <p:sp>
        <p:nvSpPr>
          <p:cNvPr id="21" name="Text 2">
            <a:extLst>
              <a:ext uri="{FF2B5EF4-FFF2-40B4-BE49-F238E27FC236}">
                <a16:creationId xmlns:a16="http://schemas.microsoft.com/office/drawing/2014/main" id="{9D5FF32F-97B0-43F2-F74C-477C7782EAAE}"/>
              </a:ext>
            </a:extLst>
          </p:cNvPr>
          <p:cNvSpPr/>
          <p:nvPr/>
        </p:nvSpPr>
        <p:spPr>
          <a:xfrm>
            <a:off x="12232518" y="7595873"/>
            <a:ext cx="1891768" cy="364406"/>
          </a:xfrm>
          <a:prstGeom prst="rect">
            <a:avLst/>
          </a:prstGeom>
          <a:noFill/>
          <a:ln/>
        </p:spPr>
        <p:txBody>
          <a:bodyPr wrap="square" lIns="0" tIns="0" rIns="0" bIns="0" rtlCol="0" anchor="t"/>
          <a:lstStyle/>
          <a:p>
            <a:pPr marL="0" indent="0" algn="l">
              <a:buNone/>
            </a:pPr>
            <a:r>
              <a:rPr lang="en-US" sz="1100" dirty="0">
                <a:solidFill>
                  <a:schemeClr val="bg2"/>
                </a:solidFill>
                <a:latin typeface="Roboto Slab" pitchFamily="34" charset="0"/>
                <a:ea typeface="Roboto Slab" pitchFamily="34" charset="-122"/>
                <a:cs typeface="Roboto Slab" pitchFamily="34" charset="-120"/>
              </a:rPr>
              <a:t>4. Policy Recommendations</a:t>
            </a:r>
          </a:p>
          <a:p>
            <a:pPr marL="0" indent="0" algn="l">
              <a:buNone/>
            </a:pPr>
            <a:endParaRPr lang="en-GB" sz="1100" dirty="0">
              <a:solidFill>
                <a:schemeClr val="bg2"/>
              </a:solidFill>
              <a:latin typeface="Roboto Slab" pitchFamily="34" charset="0"/>
              <a:ea typeface="Roboto Slab" pitchFamily="34" charset="-122"/>
              <a:cs typeface="Roboto Slab" pitchFamily="34" charset="-120"/>
            </a:endParaRPr>
          </a:p>
        </p:txBody>
      </p:sp>
      <p:graphicFrame>
        <p:nvGraphicFramePr>
          <p:cNvPr id="22" name="Chart 21">
            <a:extLst>
              <a:ext uri="{FF2B5EF4-FFF2-40B4-BE49-F238E27FC236}">
                <a16:creationId xmlns:a16="http://schemas.microsoft.com/office/drawing/2014/main" id="{EE0CD150-CE0A-997F-3E3A-22FB38849A66}"/>
              </a:ext>
            </a:extLst>
          </p:cNvPr>
          <p:cNvGraphicFramePr>
            <a:graphicFrameLocks/>
          </p:cNvGraphicFramePr>
          <p:nvPr>
            <p:extLst>
              <p:ext uri="{D42A27DB-BD31-4B8C-83A1-F6EECF244321}">
                <p14:modId xmlns:p14="http://schemas.microsoft.com/office/powerpoint/2010/main" val="1355200532"/>
              </p:ext>
            </p:extLst>
          </p:nvPr>
        </p:nvGraphicFramePr>
        <p:xfrm>
          <a:off x="187494" y="2526097"/>
          <a:ext cx="6915538" cy="461566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1075</TotalTime>
  <Words>1852</Words>
  <Application>Microsoft Office PowerPoint</Application>
  <PresentationFormat>Custom</PresentationFormat>
  <Paragraphs>315</Paragraphs>
  <Slides>18</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Roboto</vt:lpstr>
      <vt:lpstr>Montserrat</vt:lpstr>
      <vt:lpstr>Open Sans</vt:lpstr>
      <vt:lpstr>Roboto Slab</vt:lpstr>
      <vt:lpstr>Open Sans Light</vt:lpstr>
      <vt:lpstr>Aptos Display</vt:lpstr>
      <vt:lpstr>Calibri</vt:lpstr>
      <vt:lpstr>Arial</vt:lpstr>
      <vt:lpstr>Aptos</vt:lpstr>
      <vt:lpstr>Roboto Slab Light</vt:lpstr>
      <vt:lpstr>Office Theme</vt:lpstr>
      <vt:lpstr>1_Office Theme</vt:lpstr>
      <vt:lpstr>PowerPoint Presentation</vt:lpstr>
      <vt:lpstr>PowerPoint Presentation</vt:lpstr>
      <vt:lpstr>PowerPoint Presentation</vt:lpstr>
      <vt:lpstr>Gig Economy: Actors, Platforms and  Business Models </vt:lpstr>
      <vt:lpstr>PowerPoint Presentation</vt:lpstr>
      <vt:lpstr>PowerPoint Presentation</vt:lpstr>
      <vt:lpstr>PowerPoint Presentation</vt:lpstr>
      <vt:lpstr>Classification of Gig Workers and Access to Social Protection </vt:lpstr>
      <vt:lpstr>PowerPoint Presentation</vt:lpstr>
      <vt:lpstr>Regulating Gig Work and Immigration Pathways </vt:lpstr>
      <vt:lpstr>PowerPoint Presentation</vt:lpstr>
      <vt:lpstr>PowerPoint Presentation</vt:lpstr>
      <vt:lpstr>PowerPoint Presentation</vt:lpstr>
      <vt:lpstr>Policy Recommendations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Ahmed, Mona</dc:creator>
  <cp:lastModifiedBy>Stéphanie Winet</cp:lastModifiedBy>
  <cp:revision>14</cp:revision>
  <dcterms:created xsi:type="dcterms:W3CDTF">2025-09-18T11:04:45Z</dcterms:created>
  <dcterms:modified xsi:type="dcterms:W3CDTF">2026-01-27T05:52:10Z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0468fc-3506-4d14-8bbf-525c1efd6a7c_Enabled">
    <vt:lpwstr>true</vt:lpwstr>
  </property>
  <property fmtid="{D5CDD505-2E9C-101B-9397-08002B2CF9AE}" pid="3" name="MSIP_Label_880468fc-3506-4d14-8bbf-525c1efd6a7c_SetDate">
    <vt:lpwstr>2025-09-18T11:10:02Z</vt:lpwstr>
  </property>
  <property fmtid="{D5CDD505-2E9C-101B-9397-08002B2CF9AE}" pid="4" name="MSIP_Label_880468fc-3506-4d14-8bbf-525c1efd6a7c_Method">
    <vt:lpwstr>Standard</vt:lpwstr>
  </property>
  <property fmtid="{D5CDD505-2E9C-101B-9397-08002B2CF9AE}" pid="5" name="MSIP_Label_880468fc-3506-4d14-8bbf-525c1efd6a7c_Name">
    <vt:lpwstr>Confidential</vt:lpwstr>
  </property>
  <property fmtid="{D5CDD505-2E9C-101B-9397-08002B2CF9AE}" pid="6" name="MSIP_Label_880468fc-3506-4d14-8bbf-525c1efd6a7c_SiteId">
    <vt:lpwstr>99e3b1df-f234-4c5f-8610-210f0eb99526</vt:lpwstr>
  </property>
  <property fmtid="{D5CDD505-2E9C-101B-9397-08002B2CF9AE}" pid="7" name="MSIP_Label_880468fc-3506-4d14-8bbf-525c1efd6a7c_ActionId">
    <vt:lpwstr>b7eef55b-2a3c-42ad-a2f0-3ee12f106c9d</vt:lpwstr>
  </property>
  <property fmtid="{D5CDD505-2E9C-101B-9397-08002B2CF9AE}" pid="8" name="MSIP_Label_880468fc-3506-4d14-8bbf-525c1efd6a7c_ContentBits">
    <vt:lpwstr>2</vt:lpwstr>
  </property>
  <property fmtid="{D5CDD505-2E9C-101B-9397-08002B2CF9AE}" pid="9" name="MSIP_Label_880468fc-3506-4d14-8bbf-525c1efd6a7c_Tag">
    <vt:lpwstr>10, 3, 0, 1</vt:lpwstr>
  </property>
  <property fmtid="{D5CDD505-2E9C-101B-9397-08002B2CF9AE}" pid="10" name="ClassificationContentMarkingFooterLocations">
    <vt:lpwstr>Office Theme:3</vt:lpwstr>
  </property>
  <property fmtid="{D5CDD505-2E9C-101B-9397-08002B2CF9AE}" pid="11" name="ClassificationContentMarkingFooterText">
    <vt:lpwstr>Sensitivity: Confidential</vt:lpwstr>
  </property>
</Properties>
</file>