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11235" r:id="rId2"/>
    <p:sldId id="960" r:id="rId3"/>
    <p:sldId id="264" r:id="rId4"/>
    <p:sldId id="956" r:id="rId5"/>
    <p:sldId id="2899" r:id="rId6"/>
    <p:sldId id="962" r:id="rId7"/>
    <p:sldId id="963" r:id="rId8"/>
    <p:sldId id="286" r:id="rId9"/>
    <p:sldId id="11225" r:id="rId10"/>
    <p:sldId id="964" r:id="rId11"/>
    <p:sldId id="2134806389" r:id="rId12"/>
    <p:sldId id="11224" r:id="rId13"/>
    <p:sldId id="11230" r:id="rId14"/>
    <p:sldId id="896" r:id="rId15"/>
    <p:sldId id="897" r:id="rId16"/>
    <p:sldId id="898" r:id="rId17"/>
    <p:sldId id="968" r:id="rId18"/>
    <p:sldId id="2134806393" r:id="rId19"/>
    <p:sldId id="11226" r:id="rId20"/>
    <p:sldId id="11243" r:id="rId21"/>
    <p:sldId id="440" r:id="rId22"/>
    <p:sldId id="2134806390" r:id="rId23"/>
    <p:sldId id="955" r:id="rId24"/>
    <p:sldId id="2134806392" r:id="rId25"/>
    <p:sldId id="534" r:id="rId26"/>
    <p:sldId id="11229" r:id="rId27"/>
    <p:sldId id="551" r:id="rId28"/>
    <p:sldId id="11219" r:id="rId29"/>
    <p:sldId id="2134806395" r:id="rId3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F319BDC-BAB7-4C94-9E3C-400B360121F4}">
          <p14:sldIdLst>
            <p14:sldId id="11235"/>
            <p14:sldId id="960"/>
          </p14:sldIdLst>
        </p14:section>
        <p14:section name="Climate change impact" id="{127DA34D-2E03-41B9-B182-4674007FC0D3}">
          <p14:sldIdLst>
            <p14:sldId id="264"/>
            <p14:sldId id="956"/>
            <p14:sldId id="2899"/>
            <p14:sldId id="962"/>
            <p14:sldId id="963"/>
            <p14:sldId id="286"/>
          </p14:sldIdLst>
        </p14:section>
        <p14:section name="Climate policy impact" id="{0AB4FF74-2415-4484-A6A0-113C335A149E}">
          <p14:sldIdLst>
            <p14:sldId id="11225"/>
            <p14:sldId id="964"/>
            <p14:sldId id="2134806389"/>
            <p14:sldId id="11224"/>
            <p14:sldId id="11230"/>
            <p14:sldId id="896"/>
            <p14:sldId id="897"/>
            <p14:sldId id="898"/>
            <p14:sldId id="968"/>
            <p14:sldId id="2134806393"/>
          </p14:sldIdLst>
        </p14:section>
        <p14:section name="Just transition" id="{27665596-C336-483B-A2DF-C97D33AE92C4}">
          <p14:sldIdLst>
            <p14:sldId id="11226"/>
            <p14:sldId id="11243"/>
            <p14:sldId id="440"/>
            <p14:sldId id="2134806390"/>
            <p14:sldId id="955"/>
            <p14:sldId id="2134806392"/>
            <p14:sldId id="534"/>
            <p14:sldId id="11229"/>
            <p14:sldId id="551"/>
            <p14:sldId id="11219"/>
          </p14:sldIdLst>
        </p14:section>
        <p14:section name="ADD study outline" id="{2F5F60AB-5C39-4A5A-A867-FDC6FA25BAA2}">
          <p14:sldIdLst>
            <p14:sldId id="213480639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C7910D-CC84-6B64-7778-1A138A78470B}" name="Gueye, Moustapha Kamal" initials="GK" userId="S::gueye@ilo.org::549b7684-7f05-490d-8cb0-ce887f6ff67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A3C4B"/>
    <a:srgbClr val="000000"/>
    <a:srgbClr val="1E2DBE"/>
    <a:srgbClr val="FDAE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F0B2ED-24AD-4FCD-A67C-707741C08F55}" v="441" dt="2025-09-22T15:30:53.1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858" autoAdjust="0"/>
  </p:normalViewPr>
  <p:slideViewPr>
    <p:cSldViewPr snapToGrid="0">
      <p:cViewPr varScale="1">
        <p:scale>
          <a:sx n="66" d="100"/>
          <a:sy n="66" d="100"/>
        </p:scale>
        <p:origin x="1668"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diagrams/_rels/data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image" Target="../media/image33.jpeg"/><Relationship Id="rId1" Type="http://schemas.openxmlformats.org/officeDocument/2006/relationships/image" Target="../media/image32.jpg"/><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20.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image" Target="../media/image33.jpeg"/><Relationship Id="rId1" Type="http://schemas.openxmlformats.org/officeDocument/2006/relationships/image" Target="../media/image32.jpg"/><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E4EEAB-473B-4775-AEA2-3124F40E01D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86B48F22-1C5A-4323-A72E-0D55D4BB20C6}">
      <dgm:prSet phldrT="[Text]"/>
      <dgm:spPr/>
      <dgm:t>
        <a:bodyPr/>
        <a:lstStyle/>
        <a:p>
          <a:r>
            <a:rPr lang="en-GB" dirty="0"/>
            <a:t>Rural &amp; urban</a:t>
          </a:r>
        </a:p>
      </dgm:t>
    </dgm:pt>
    <dgm:pt modelId="{7FAA4A1C-DC64-40A5-9E2C-C34C65816E69}" type="parTrans" cxnId="{4BA7F934-998B-4EA6-8BD3-F94E862EAFCD}">
      <dgm:prSet/>
      <dgm:spPr/>
      <dgm:t>
        <a:bodyPr/>
        <a:lstStyle/>
        <a:p>
          <a:endParaRPr lang="en-GB"/>
        </a:p>
      </dgm:t>
    </dgm:pt>
    <dgm:pt modelId="{6148DAF8-A2A2-4CC0-AB20-5BCB9CDF07F4}" type="sibTrans" cxnId="{4BA7F934-998B-4EA6-8BD3-F94E862EAFCD}">
      <dgm:prSet/>
      <dgm:spPr/>
      <dgm:t>
        <a:bodyPr/>
        <a:lstStyle/>
        <a:p>
          <a:endParaRPr lang="en-GB"/>
        </a:p>
      </dgm:t>
    </dgm:pt>
    <dgm:pt modelId="{D5D65C39-9210-4AFD-80C3-7EEC68A584FB}">
      <dgm:prSet phldrT="[Text]"/>
      <dgm:spPr/>
      <dgm:t>
        <a:bodyPr/>
        <a:lstStyle/>
        <a:p>
          <a:r>
            <a:rPr lang="en-GB" dirty="0"/>
            <a:t>Youth and older workers </a:t>
          </a:r>
        </a:p>
      </dgm:t>
    </dgm:pt>
    <dgm:pt modelId="{D95CD6BF-AF83-40D5-AB57-F44E2702CA34}" type="parTrans" cxnId="{DB340F02-E57B-4442-93AE-34D0EDD54EAE}">
      <dgm:prSet/>
      <dgm:spPr/>
      <dgm:t>
        <a:bodyPr/>
        <a:lstStyle/>
        <a:p>
          <a:endParaRPr lang="en-GB"/>
        </a:p>
      </dgm:t>
    </dgm:pt>
    <dgm:pt modelId="{9D2DBD7A-9C8B-451F-8A10-0D8154D7A504}" type="sibTrans" cxnId="{DB340F02-E57B-4442-93AE-34D0EDD54EAE}">
      <dgm:prSet/>
      <dgm:spPr/>
      <dgm:t>
        <a:bodyPr/>
        <a:lstStyle/>
        <a:p>
          <a:endParaRPr lang="en-GB"/>
        </a:p>
      </dgm:t>
    </dgm:pt>
    <dgm:pt modelId="{987EC94D-F25F-4B74-934E-FB97B418A8F9}">
      <dgm:prSet phldrT="[Text]"/>
      <dgm:spPr/>
      <dgm:t>
        <a:bodyPr/>
        <a:lstStyle/>
        <a:p>
          <a:r>
            <a:rPr lang="en-GB" dirty="0"/>
            <a:t>Women and men</a:t>
          </a:r>
          <a:endParaRPr lang="en-GB" baseline="0" dirty="0"/>
        </a:p>
      </dgm:t>
    </dgm:pt>
    <dgm:pt modelId="{3FF24659-04B8-4270-B873-6B4EE69ADAA1}" type="parTrans" cxnId="{EB15562A-4DE8-4ED0-8C2D-EAA65E8483F9}">
      <dgm:prSet/>
      <dgm:spPr/>
      <dgm:t>
        <a:bodyPr/>
        <a:lstStyle/>
        <a:p>
          <a:endParaRPr lang="en-GB"/>
        </a:p>
      </dgm:t>
    </dgm:pt>
    <dgm:pt modelId="{47C4F5F0-64B4-4ECB-B146-44279CB55915}" type="sibTrans" cxnId="{EB15562A-4DE8-4ED0-8C2D-EAA65E8483F9}">
      <dgm:prSet/>
      <dgm:spPr/>
      <dgm:t>
        <a:bodyPr/>
        <a:lstStyle/>
        <a:p>
          <a:endParaRPr lang="en-GB"/>
        </a:p>
      </dgm:t>
    </dgm:pt>
    <dgm:pt modelId="{196D47BB-1B98-48DC-B002-5517AC4C48AE}">
      <dgm:prSet phldrT="[Text]"/>
      <dgm:spPr/>
      <dgm:t>
        <a:bodyPr/>
        <a:lstStyle/>
        <a:p>
          <a:r>
            <a:rPr lang="da-DK" baseline="0" dirty="0"/>
            <a:t>People in poverty</a:t>
          </a:r>
          <a:endParaRPr lang="en-GB" baseline="0" dirty="0"/>
        </a:p>
      </dgm:t>
    </dgm:pt>
    <dgm:pt modelId="{388FED44-6244-42DA-9772-B9AD38152838}" type="parTrans" cxnId="{C30C42AC-2627-43B0-B399-886FB5C5431B}">
      <dgm:prSet/>
      <dgm:spPr/>
      <dgm:t>
        <a:bodyPr/>
        <a:lstStyle/>
        <a:p>
          <a:endParaRPr lang="en-GB"/>
        </a:p>
      </dgm:t>
    </dgm:pt>
    <dgm:pt modelId="{B3064840-90CD-4479-BD4A-4551173708A8}" type="sibTrans" cxnId="{C30C42AC-2627-43B0-B399-886FB5C5431B}">
      <dgm:prSet/>
      <dgm:spPr/>
      <dgm:t>
        <a:bodyPr/>
        <a:lstStyle/>
        <a:p>
          <a:endParaRPr lang="en-GB"/>
        </a:p>
      </dgm:t>
    </dgm:pt>
    <dgm:pt modelId="{462913B0-2D11-4036-B995-1CF888BED1A8}" type="pres">
      <dgm:prSet presAssocID="{EDE4EEAB-473B-4775-AEA2-3124F40E01D9}" presName="Name0" presStyleCnt="0">
        <dgm:presLayoutVars>
          <dgm:chMax val="7"/>
          <dgm:chPref val="7"/>
          <dgm:dir/>
        </dgm:presLayoutVars>
      </dgm:prSet>
      <dgm:spPr/>
    </dgm:pt>
    <dgm:pt modelId="{33030328-184A-45B8-B14E-C34F2C5CF4D5}" type="pres">
      <dgm:prSet presAssocID="{EDE4EEAB-473B-4775-AEA2-3124F40E01D9}" presName="Name1" presStyleCnt="0"/>
      <dgm:spPr/>
    </dgm:pt>
    <dgm:pt modelId="{E062461F-D245-4998-96DE-5A2C824B240D}" type="pres">
      <dgm:prSet presAssocID="{EDE4EEAB-473B-4775-AEA2-3124F40E01D9}" presName="cycle" presStyleCnt="0"/>
      <dgm:spPr/>
    </dgm:pt>
    <dgm:pt modelId="{81904133-E398-4E3C-B6EA-B54E61E74C49}" type="pres">
      <dgm:prSet presAssocID="{EDE4EEAB-473B-4775-AEA2-3124F40E01D9}" presName="srcNode" presStyleLbl="node1" presStyleIdx="0" presStyleCnt="4"/>
      <dgm:spPr/>
    </dgm:pt>
    <dgm:pt modelId="{E0D7B0A8-414F-4A99-AA8E-E2BD384B450D}" type="pres">
      <dgm:prSet presAssocID="{EDE4EEAB-473B-4775-AEA2-3124F40E01D9}" presName="conn" presStyleLbl="parChTrans1D2" presStyleIdx="0" presStyleCnt="1"/>
      <dgm:spPr/>
    </dgm:pt>
    <dgm:pt modelId="{E0A293BB-C016-44D1-91C9-A9A910B26CD1}" type="pres">
      <dgm:prSet presAssocID="{EDE4EEAB-473B-4775-AEA2-3124F40E01D9}" presName="extraNode" presStyleLbl="node1" presStyleIdx="0" presStyleCnt="4"/>
      <dgm:spPr/>
    </dgm:pt>
    <dgm:pt modelId="{BDE1D1C3-2D11-408A-A097-703621EA2034}" type="pres">
      <dgm:prSet presAssocID="{EDE4EEAB-473B-4775-AEA2-3124F40E01D9}" presName="dstNode" presStyleLbl="node1" presStyleIdx="0" presStyleCnt="4"/>
      <dgm:spPr/>
    </dgm:pt>
    <dgm:pt modelId="{C731D3C5-874C-4C1B-A088-399BCA314D61}" type="pres">
      <dgm:prSet presAssocID="{86B48F22-1C5A-4323-A72E-0D55D4BB20C6}" presName="text_1" presStyleLbl="node1" presStyleIdx="0" presStyleCnt="4">
        <dgm:presLayoutVars>
          <dgm:bulletEnabled val="1"/>
        </dgm:presLayoutVars>
      </dgm:prSet>
      <dgm:spPr/>
    </dgm:pt>
    <dgm:pt modelId="{7F2F5D86-A5EC-4E62-89FD-47D0C1A21E22}" type="pres">
      <dgm:prSet presAssocID="{86B48F22-1C5A-4323-A72E-0D55D4BB20C6}" presName="accent_1" presStyleCnt="0"/>
      <dgm:spPr/>
    </dgm:pt>
    <dgm:pt modelId="{8FDA144F-9EA1-44D1-B7D0-E182AA3412DE}" type="pres">
      <dgm:prSet presAssocID="{86B48F22-1C5A-4323-A72E-0D55D4BB20C6}" presName="accentRepeatNode" presStyleLbl="solidFgAcc1" presStyleIdx="0" presStyleCnt="4"/>
      <dgm:spPr/>
    </dgm:pt>
    <dgm:pt modelId="{5914654C-ED3E-43D6-B5E1-F7C5AA31CAE4}" type="pres">
      <dgm:prSet presAssocID="{D5D65C39-9210-4AFD-80C3-7EEC68A584FB}" presName="text_2" presStyleLbl="node1" presStyleIdx="1" presStyleCnt="4">
        <dgm:presLayoutVars>
          <dgm:bulletEnabled val="1"/>
        </dgm:presLayoutVars>
      </dgm:prSet>
      <dgm:spPr/>
    </dgm:pt>
    <dgm:pt modelId="{F94E5C26-4E57-4233-81F0-2403F2663ED2}" type="pres">
      <dgm:prSet presAssocID="{D5D65C39-9210-4AFD-80C3-7EEC68A584FB}" presName="accent_2" presStyleCnt="0"/>
      <dgm:spPr/>
    </dgm:pt>
    <dgm:pt modelId="{0D5A0DF6-A4DF-4158-BBFE-63E1B2F2533A}" type="pres">
      <dgm:prSet presAssocID="{D5D65C39-9210-4AFD-80C3-7EEC68A584FB}" presName="accentRepeatNode" presStyleLbl="solidFgAcc1" presStyleIdx="1" presStyleCnt="4"/>
      <dgm:spPr/>
    </dgm:pt>
    <dgm:pt modelId="{4500F5B4-83E0-47FD-A64A-713440B98AB0}" type="pres">
      <dgm:prSet presAssocID="{987EC94D-F25F-4B74-934E-FB97B418A8F9}" presName="text_3" presStyleLbl="node1" presStyleIdx="2" presStyleCnt="4">
        <dgm:presLayoutVars>
          <dgm:bulletEnabled val="1"/>
        </dgm:presLayoutVars>
      </dgm:prSet>
      <dgm:spPr/>
    </dgm:pt>
    <dgm:pt modelId="{726E5B96-CE7E-4D13-8C77-70A6D3DB84D1}" type="pres">
      <dgm:prSet presAssocID="{987EC94D-F25F-4B74-934E-FB97B418A8F9}" presName="accent_3" presStyleCnt="0"/>
      <dgm:spPr/>
    </dgm:pt>
    <dgm:pt modelId="{065C6C5C-CD3A-424A-A0BB-8C493C07CD83}" type="pres">
      <dgm:prSet presAssocID="{987EC94D-F25F-4B74-934E-FB97B418A8F9}" presName="accentRepeatNode" presStyleLbl="solidFgAcc1" presStyleIdx="2" presStyleCnt="4"/>
      <dgm:spPr/>
    </dgm:pt>
    <dgm:pt modelId="{7CE700AD-73A4-49C7-8870-0225EB049D97}" type="pres">
      <dgm:prSet presAssocID="{196D47BB-1B98-48DC-B002-5517AC4C48AE}" presName="text_4" presStyleLbl="node1" presStyleIdx="3" presStyleCnt="4">
        <dgm:presLayoutVars>
          <dgm:bulletEnabled val="1"/>
        </dgm:presLayoutVars>
      </dgm:prSet>
      <dgm:spPr/>
    </dgm:pt>
    <dgm:pt modelId="{DF4D9318-E415-4673-83F4-268B3D17BBB8}" type="pres">
      <dgm:prSet presAssocID="{196D47BB-1B98-48DC-B002-5517AC4C48AE}" presName="accent_4" presStyleCnt="0"/>
      <dgm:spPr/>
    </dgm:pt>
    <dgm:pt modelId="{EF89C452-3B91-48B9-A7D1-7AE6B4DE9D70}" type="pres">
      <dgm:prSet presAssocID="{196D47BB-1B98-48DC-B002-5517AC4C48AE}" presName="accentRepeatNode" presStyleLbl="solidFgAcc1" presStyleIdx="3" presStyleCnt="4"/>
      <dgm:spPr/>
    </dgm:pt>
  </dgm:ptLst>
  <dgm:cxnLst>
    <dgm:cxn modelId="{DB340F02-E57B-4442-93AE-34D0EDD54EAE}" srcId="{EDE4EEAB-473B-4775-AEA2-3124F40E01D9}" destId="{D5D65C39-9210-4AFD-80C3-7EEC68A584FB}" srcOrd="1" destOrd="0" parTransId="{D95CD6BF-AF83-40D5-AB57-F44E2702CA34}" sibTransId="{9D2DBD7A-9C8B-451F-8A10-0D8154D7A504}"/>
    <dgm:cxn modelId="{9EE16507-13EA-4AE0-B663-32C1390A53FD}" type="presOf" srcId="{EDE4EEAB-473B-4775-AEA2-3124F40E01D9}" destId="{462913B0-2D11-4036-B995-1CF888BED1A8}" srcOrd="0" destOrd="0" presId="urn:microsoft.com/office/officeart/2008/layout/VerticalCurvedList"/>
    <dgm:cxn modelId="{EB15562A-4DE8-4ED0-8C2D-EAA65E8483F9}" srcId="{EDE4EEAB-473B-4775-AEA2-3124F40E01D9}" destId="{987EC94D-F25F-4B74-934E-FB97B418A8F9}" srcOrd="2" destOrd="0" parTransId="{3FF24659-04B8-4270-B873-6B4EE69ADAA1}" sibTransId="{47C4F5F0-64B4-4ECB-B146-44279CB55915}"/>
    <dgm:cxn modelId="{4BA7F934-998B-4EA6-8BD3-F94E862EAFCD}" srcId="{EDE4EEAB-473B-4775-AEA2-3124F40E01D9}" destId="{86B48F22-1C5A-4323-A72E-0D55D4BB20C6}" srcOrd="0" destOrd="0" parTransId="{7FAA4A1C-DC64-40A5-9E2C-C34C65816E69}" sibTransId="{6148DAF8-A2A2-4CC0-AB20-5BCB9CDF07F4}"/>
    <dgm:cxn modelId="{E9EE6A36-FF3A-486F-859D-3AA79EEF2533}" type="presOf" srcId="{196D47BB-1B98-48DC-B002-5517AC4C48AE}" destId="{7CE700AD-73A4-49C7-8870-0225EB049D97}" srcOrd="0" destOrd="0" presId="urn:microsoft.com/office/officeart/2008/layout/VerticalCurvedList"/>
    <dgm:cxn modelId="{5B2BB139-8C60-4CE3-A958-4D163411FD61}" type="presOf" srcId="{6148DAF8-A2A2-4CC0-AB20-5BCB9CDF07F4}" destId="{E0D7B0A8-414F-4A99-AA8E-E2BD384B450D}" srcOrd="0" destOrd="0" presId="urn:microsoft.com/office/officeart/2008/layout/VerticalCurvedList"/>
    <dgm:cxn modelId="{61163F4C-6ED4-4F52-9FBE-86F97975B4A3}" type="presOf" srcId="{D5D65C39-9210-4AFD-80C3-7EEC68A584FB}" destId="{5914654C-ED3E-43D6-B5E1-F7C5AA31CAE4}" srcOrd="0" destOrd="0" presId="urn:microsoft.com/office/officeart/2008/layout/VerticalCurvedList"/>
    <dgm:cxn modelId="{C30C42AC-2627-43B0-B399-886FB5C5431B}" srcId="{EDE4EEAB-473B-4775-AEA2-3124F40E01D9}" destId="{196D47BB-1B98-48DC-B002-5517AC4C48AE}" srcOrd="3" destOrd="0" parTransId="{388FED44-6244-42DA-9772-B9AD38152838}" sibTransId="{B3064840-90CD-4479-BD4A-4551173708A8}"/>
    <dgm:cxn modelId="{E88E00B6-6208-403B-88F9-7F817BC46FFF}" type="presOf" srcId="{987EC94D-F25F-4B74-934E-FB97B418A8F9}" destId="{4500F5B4-83E0-47FD-A64A-713440B98AB0}" srcOrd="0" destOrd="0" presId="urn:microsoft.com/office/officeart/2008/layout/VerticalCurvedList"/>
    <dgm:cxn modelId="{9D3012C8-0D7A-4BC6-889B-69AF0842FE37}" type="presOf" srcId="{86B48F22-1C5A-4323-A72E-0D55D4BB20C6}" destId="{C731D3C5-874C-4C1B-A088-399BCA314D61}" srcOrd="0" destOrd="0" presId="urn:microsoft.com/office/officeart/2008/layout/VerticalCurvedList"/>
    <dgm:cxn modelId="{F4748EA2-9CFC-4F50-8A8C-2CBFC0F5742B}" type="presParOf" srcId="{462913B0-2D11-4036-B995-1CF888BED1A8}" destId="{33030328-184A-45B8-B14E-C34F2C5CF4D5}" srcOrd="0" destOrd="0" presId="urn:microsoft.com/office/officeart/2008/layout/VerticalCurvedList"/>
    <dgm:cxn modelId="{5F22F717-2688-4698-BAA4-2F20BA46FDFF}" type="presParOf" srcId="{33030328-184A-45B8-B14E-C34F2C5CF4D5}" destId="{E062461F-D245-4998-96DE-5A2C824B240D}" srcOrd="0" destOrd="0" presId="urn:microsoft.com/office/officeart/2008/layout/VerticalCurvedList"/>
    <dgm:cxn modelId="{E9A768EC-74F0-4B99-B4FA-379A5B963BDD}" type="presParOf" srcId="{E062461F-D245-4998-96DE-5A2C824B240D}" destId="{81904133-E398-4E3C-B6EA-B54E61E74C49}" srcOrd="0" destOrd="0" presId="urn:microsoft.com/office/officeart/2008/layout/VerticalCurvedList"/>
    <dgm:cxn modelId="{387B7682-454B-441E-B688-86AE7013FC25}" type="presParOf" srcId="{E062461F-D245-4998-96DE-5A2C824B240D}" destId="{E0D7B0A8-414F-4A99-AA8E-E2BD384B450D}" srcOrd="1" destOrd="0" presId="urn:microsoft.com/office/officeart/2008/layout/VerticalCurvedList"/>
    <dgm:cxn modelId="{4D1E26C7-CCF5-4210-BA95-45F2F033AAB1}" type="presParOf" srcId="{E062461F-D245-4998-96DE-5A2C824B240D}" destId="{E0A293BB-C016-44D1-91C9-A9A910B26CD1}" srcOrd="2" destOrd="0" presId="urn:microsoft.com/office/officeart/2008/layout/VerticalCurvedList"/>
    <dgm:cxn modelId="{6270ADA2-A743-4968-B985-1EED0B035B1D}" type="presParOf" srcId="{E062461F-D245-4998-96DE-5A2C824B240D}" destId="{BDE1D1C3-2D11-408A-A097-703621EA2034}" srcOrd="3" destOrd="0" presId="urn:microsoft.com/office/officeart/2008/layout/VerticalCurvedList"/>
    <dgm:cxn modelId="{279F6B04-2AB5-4F22-8A28-B9B222AF3E73}" type="presParOf" srcId="{33030328-184A-45B8-B14E-C34F2C5CF4D5}" destId="{C731D3C5-874C-4C1B-A088-399BCA314D61}" srcOrd="1" destOrd="0" presId="urn:microsoft.com/office/officeart/2008/layout/VerticalCurvedList"/>
    <dgm:cxn modelId="{816B4743-5848-4250-8AE4-97C1577D6691}" type="presParOf" srcId="{33030328-184A-45B8-B14E-C34F2C5CF4D5}" destId="{7F2F5D86-A5EC-4E62-89FD-47D0C1A21E22}" srcOrd="2" destOrd="0" presId="urn:microsoft.com/office/officeart/2008/layout/VerticalCurvedList"/>
    <dgm:cxn modelId="{00C0EFF2-DB24-4018-A8BF-0705CD8A882F}" type="presParOf" srcId="{7F2F5D86-A5EC-4E62-89FD-47D0C1A21E22}" destId="{8FDA144F-9EA1-44D1-B7D0-E182AA3412DE}" srcOrd="0" destOrd="0" presId="urn:microsoft.com/office/officeart/2008/layout/VerticalCurvedList"/>
    <dgm:cxn modelId="{3F187F11-3A4D-49DD-AF19-F4C316ABECD3}" type="presParOf" srcId="{33030328-184A-45B8-B14E-C34F2C5CF4D5}" destId="{5914654C-ED3E-43D6-B5E1-F7C5AA31CAE4}" srcOrd="3" destOrd="0" presId="urn:microsoft.com/office/officeart/2008/layout/VerticalCurvedList"/>
    <dgm:cxn modelId="{E18B903A-776E-4AF3-ABD6-7D88F3BBAD2E}" type="presParOf" srcId="{33030328-184A-45B8-B14E-C34F2C5CF4D5}" destId="{F94E5C26-4E57-4233-81F0-2403F2663ED2}" srcOrd="4" destOrd="0" presId="urn:microsoft.com/office/officeart/2008/layout/VerticalCurvedList"/>
    <dgm:cxn modelId="{76510055-9B9C-4067-ADFD-61C1AF3E8F4D}" type="presParOf" srcId="{F94E5C26-4E57-4233-81F0-2403F2663ED2}" destId="{0D5A0DF6-A4DF-4158-BBFE-63E1B2F2533A}" srcOrd="0" destOrd="0" presId="urn:microsoft.com/office/officeart/2008/layout/VerticalCurvedList"/>
    <dgm:cxn modelId="{0DB1AA22-0D14-4B2F-B062-3F83F74EF390}" type="presParOf" srcId="{33030328-184A-45B8-B14E-C34F2C5CF4D5}" destId="{4500F5B4-83E0-47FD-A64A-713440B98AB0}" srcOrd="5" destOrd="0" presId="urn:microsoft.com/office/officeart/2008/layout/VerticalCurvedList"/>
    <dgm:cxn modelId="{60D32332-387C-45ED-B3C7-33AB4786C552}" type="presParOf" srcId="{33030328-184A-45B8-B14E-C34F2C5CF4D5}" destId="{726E5B96-CE7E-4D13-8C77-70A6D3DB84D1}" srcOrd="6" destOrd="0" presId="urn:microsoft.com/office/officeart/2008/layout/VerticalCurvedList"/>
    <dgm:cxn modelId="{557B57D1-17CF-4C03-816B-0E3E7F7FFA54}" type="presParOf" srcId="{726E5B96-CE7E-4D13-8C77-70A6D3DB84D1}" destId="{065C6C5C-CD3A-424A-A0BB-8C493C07CD83}" srcOrd="0" destOrd="0" presId="urn:microsoft.com/office/officeart/2008/layout/VerticalCurvedList"/>
    <dgm:cxn modelId="{76993B64-766B-4824-8B4E-1719DB54EE34}" type="presParOf" srcId="{33030328-184A-45B8-B14E-C34F2C5CF4D5}" destId="{7CE700AD-73A4-49C7-8870-0225EB049D97}" srcOrd="7" destOrd="0" presId="urn:microsoft.com/office/officeart/2008/layout/VerticalCurvedList"/>
    <dgm:cxn modelId="{AB114861-1B9F-42FD-8353-3A98F0911088}" type="presParOf" srcId="{33030328-184A-45B8-B14E-C34F2C5CF4D5}" destId="{DF4D9318-E415-4673-83F4-268B3D17BBB8}" srcOrd="8" destOrd="0" presId="urn:microsoft.com/office/officeart/2008/layout/VerticalCurvedList"/>
    <dgm:cxn modelId="{25EE4A0D-8A5E-470E-B1C3-1D5F71450C73}" type="presParOf" srcId="{DF4D9318-E415-4673-83F4-268B3D17BBB8}" destId="{EF89C452-3B91-48B9-A7D1-7AE6B4DE9D70}"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C29F6D-25FC-4B45-BE6B-EDB92BA0F29F}" type="doc">
      <dgm:prSet loTypeId="urn:microsoft.com/office/officeart/2005/8/layout/radial5" loCatId="relationship" qsTypeId="urn:microsoft.com/office/officeart/2005/8/quickstyle/simple1" qsCatId="simple" csTypeId="urn:microsoft.com/office/officeart/2005/8/colors/colorful1" csCatId="colorful" phldr="1"/>
      <dgm:spPr/>
      <dgm:t>
        <a:bodyPr/>
        <a:lstStyle/>
        <a:p>
          <a:endParaRPr lang="en-US"/>
        </a:p>
      </dgm:t>
    </dgm:pt>
    <dgm:pt modelId="{616BB2C3-04FD-4EC3-8F3F-F28BF63F04BA}">
      <dgm:prSet phldrT="[Text]" custT="1"/>
      <dgm:spPr>
        <a:solidFill>
          <a:srgbClr val="0070C0"/>
        </a:solidFill>
      </dgm:spPr>
      <dgm:t>
        <a:bodyPr/>
        <a:lstStyle/>
        <a:p>
          <a:r>
            <a:rPr lang="en-US" sz="1400" dirty="0"/>
            <a:t>Shift to greener economies </a:t>
          </a:r>
        </a:p>
      </dgm:t>
    </dgm:pt>
    <dgm:pt modelId="{8C70101E-8D45-45B7-AEED-D43C4C25E444}" type="parTrans" cxnId="{E45E616E-AC11-4E8F-9DFB-5527BB91B35D}">
      <dgm:prSet/>
      <dgm:spPr/>
      <dgm:t>
        <a:bodyPr/>
        <a:lstStyle/>
        <a:p>
          <a:endParaRPr lang="en-US" sz="1600"/>
        </a:p>
      </dgm:t>
    </dgm:pt>
    <dgm:pt modelId="{354DE96F-E2A0-4DD8-8920-01D7D92F5BCE}" type="sibTrans" cxnId="{E45E616E-AC11-4E8F-9DFB-5527BB91B35D}">
      <dgm:prSet/>
      <dgm:spPr/>
      <dgm:t>
        <a:bodyPr/>
        <a:lstStyle/>
        <a:p>
          <a:endParaRPr lang="en-US" sz="1600"/>
        </a:p>
      </dgm:t>
    </dgm:pt>
    <dgm:pt modelId="{7BA8697F-2D9D-4B37-B2BE-07A9A8C36A60}">
      <dgm:prSet phldrT="[Text]" custT="1"/>
      <dgm:spPr>
        <a:solidFill>
          <a:schemeClr val="accent6">
            <a:lumMod val="75000"/>
          </a:schemeClr>
        </a:solidFill>
      </dgm:spPr>
      <dgm:t>
        <a:bodyPr/>
        <a:lstStyle/>
        <a:p>
          <a:r>
            <a:rPr lang="en-US" sz="1400" dirty="0"/>
            <a:t>New jobs created</a:t>
          </a:r>
        </a:p>
      </dgm:t>
    </dgm:pt>
    <dgm:pt modelId="{DEB7858D-9972-415E-8DD3-2C80CB958342}" type="parTrans" cxnId="{42437C71-069D-416F-9E29-B339D4EC0693}">
      <dgm:prSet custT="1">
        <dgm:style>
          <a:lnRef idx="0">
            <a:scrgbClr r="0" g="0" b="0"/>
          </a:lnRef>
          <a:fillRef idx="0">
            <a:scrgbClr r="0" g="0" b="0"/>
          </a:fillRef>
          <a:effectRef idx="0">
            <a:scrgbClr r="0" g="0" b="0"/>
          </a:effectRef>
          <a:fontRef idx="minor">
            <a:schemeClr val="lt1"/>
          </a:fontRef>
        </dgm:style>
      </dgm:prSet>
      <dgm:spPr>
        <a:solidFill>
          <a:schemeClr val="accent6">
            <a:lumMod val="75000"/>
          </a:schemeClr>
        </a:solidFill>
        <a:ln>
          <a:noFill/>
        </a:ln>
      </dgm:spPr>
      <dgm:t>
        <a:bodyPr/>
        <a:lstStyle/>
        <a:p>
          <a:endParaRPr lang="en-US" sz="1600"/>
        </a:p>
      </dgm:t>
    </dgm:pt>
    <dgm:pt modelId="{11598E65-D808-4C7C-A45F-40AD834092D7}" type="sibTrans" cxnId="{42437C71-069D-416F-9E29-B339D4EC0693}">
      <dgm:prSet/>
      <dgm:spPr/>
      <dgm:t>
        <a:bodyPr/>
        <a:lstStyle/>
        <a:p>
          <a:endParaRPr lang="en-US" sz="1600"/>
        </a:p>
      </dgm:t>
    </dgm:pt>
    <dgm:pt modelId="{6EBF2DED-0850-44BD-AC79-BF29F8FF4548}">
      <dgm:prSet phldrT="[Text]" custT="1">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n-US" sz="1400"/>
            <a:t>Some jobs eliminated</a:t>
          </a:r>
        </a:p>
      </dgm:t>
    </dgm:pt>
    <dgm:pt modelId="{C5A5C163-7691-497E-9523-66F186685BB3}" type="parTrans" cxnId="{7E8D5CE9-45A0-4DCF-9D78-255EA4096181}">
      <dgm:prSet custT="1">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endParaRPr lang="en-US" sz="1600"/>
        </a:p>
      </dgm:t>
    </dgm:pt>
    <dgm:pt modelId="{FC13BB5D-4765-455D-AD77-B0A564355D7D}" type="sibTrans" cxnId="{7E8D5CE9-45A0-4DCF-9D78-255EA4096181}">
      <dgm:prSet/>
      <dgm:spPr/>
      <dgm:t>
        <a:bodyPr/>
        <a:lstStyle/>
        <a:p>
          <a:endParaRPr lang="en-US" sz="1600"/>
        </a:p>
      </dgm:t>
    </dgm:pt>
    <dgm:pt modelId="{4E38BEB8-2215-4678-BD93-956DF3221C55}">
      <dgm:prSet phldrT="[Text]" custT="1">
        <dgm:style>
          <a:lnRef idx="0">
            <a:scrgbClr r="0" g="0" b="0"/>
          </a:lnRef>
          <a:fillRef idx="0">
            <a:scrgbClr r="0" g="0" b="0"/>
          </a:fillRef>
          <a:effectRef idx="0">
            <a:scrgbClr r="0" g="0" b="0"/>
          </a:effectRef>
          <a:fontRef idx="minor">
            <a:schemeClr val="lt1"/>
          </a:fontRef>
        </dgm:style>
      </dgm:prSet>
      <dgm:spPr>
        <a:solidFill>
          <a:schemeClr val="accent5">
            <a:lumMod val="75000"/>
          </a:schemeClr>
        </a:solidFill>
        <a:ln>
          <a:noFill/>
        </a:ln>
      </dgm:spPr>
      <dgm:t>
        <a:bodyPr/>
        <a:lstStyle/>
        <a:p>
          <a:r>
            <a:rPr lang="en-US" sz="1400"/>
            <a:t>Some jobs redefined </a:t>
          </a:r>
        </a:p>
      </dgm:t>
    </dgm:pt>
    <dgm:pt modelId="{C657BA7F-2AA6-4731-A5C8-13F6664DB9D2}" type="parTrans" cxnId="{E95AE753-F60D-4A0E-9575-AE6EFAE22B9C}">
      <dgm:prSet custT="1">
        <dgm:style>
          <a:lnRef idx="0">
            <a:scrgbClr r="0" g="0" b="0"/>
          </a:lnRef>
          <a:fillRef idx="0">
            <a:scrgbClr r="0" g="0" b="0"/>
          </a:fillRef>
          <a:effectRef idx="0">
            <a:scrgbClr r="0" g="0" b="0"/>
          </a:effectRef>
          <a:fontRef idx="minor">
            <a:schemeClr val="lt1"/>
          </a:fontRef>
        </dgm:style>
      </dgm:prSet>
      <dgm:spPr>
        <a:solidFill>
          <a:schemeClr val="accent5">
            <a:lumMod val="75000"/>
          </a:schemeClr>
        </a:solidFill>
        <a:ln>
          <a:noFill/>
        </a:ln>
      </dgm:spPr>
      <dgm:t>
        <a:bodyPr/>
        <a:lstStyle/>
        <a:p>
          <a:endParaRPr lang="en-US" sz="1600"/>
        </a:p>
      </dgm:t>
    </dgm:pt>
    <dgm:pt modelId="{D34D247A-598B-420C-B9EA-0C4004C03637}" type="sibTrans" cxnId="{E95AE753-F60D-4A0E-9575-AE6EFAE22B9C}">
      <dgm:prSet/>
      <dgm:spPr/>
      <dgm:t>
        <a:bodyPr/>
        <a:lstStyle/>
        <a:p>
          <a:endParaRPr lang="en-US" sz="1600"/>
        </a:p>
      </dgm:t>
    </dgm:pt>
    <dgm:pt modelId="{164C2C06-71C6-4EA2-840F-0D3716C86A55}">
      <dgm:prSet phldrT="[Text]" custT="1"/>
      <dgm:spPr>
        <a:solidFill>
          <a:schemeClr val="accent3">
            <a:lumMod val="75000"/>
          </a:schemeClr>
        </a:solidFill>
      </dgm:spPr>
      <dgm:t>
        <a:bodyPr/>
        <a:lstStyle/>
        <a:p>
          <a:r>
            <a:rPr lang="en-US" sz="1400"/>
            <a:t>Some jobs substituted </a:t>
          </a:r>
        </a:p>
      </dgm:t>
    </dgm:pt>
    <dgm:pt modelId="{B4CF41E8-5B24-4CD9-BC3A-919657F49852}" type="parTrans" cxnId="{260F84B3-C124-45BA-B12F-06D1473E5CF6}">
      <dgm:prSet custT="1"/>
      <dgm:spPr>
        <a:solidFill>
          <a:schemeClr val="accent3">
            <a:lumMod val="75000"/>
          </a:schemeClr>
        </a:solidFill>
      </dgm:spPr>
      <dgm:t>
        <a:bodyPr/>
        <a:lstStyle/>
        <a:p>
          <a:endParaRPr lang="en-US" sz="1600"/>
        </a:p>
      </dgm:t>
    </dgm:pt>
    <dgm:pt modelId="{4C151CCB-4601-4409-9B4F-FF6535877D7E}" type="sibTrans" cxnId="{260F84B3-C124-45BA-B12F-06D1473E5CF6}">
      <dgm:prSet/>
      <dgm:spPr/>
      <dgm:t>
        <a:bodyPr/>
        <a:lstStyle/>
        <a:p>
          <a:endParaRPr lang="en-US" sz="1600"/>
        </a:p>
      </dgm:t>
    </dgm:pt>
    <dgm:pt modelId="{5BBD1F30-C343-4C14-B00A-9AE25A5D1691}" type="pres">
      <dgm:prSet presAssocID="{71C29F6D-25FC-4B45-BE6B-EDB92BA0F29F}" presName="Name0" presStyleCnt="0">
        <dgm:presLayoutVars>
          <dgm:chMax val="1"/>
          <dgm:dir/>
          <dgm:animLvl val="ctr"/>
          <dgm:resizeHandles val="exact"/>
        </dgm:presLayoutVars>
      </dgm:prSet>
      <dgm:spPr/>
    </dgm:pt>
    <dgm:pt modelId="{866B37F7-4604-4B42-A941-5F2EB547976C}" type="pres">
      <dgm:prSet presAssocID="{616BB2C3-04FD-4EC3-8F3F-F28BF63F04BA}" presName="centerShape" presStyleLbl="node0" presStyleIdx="0" presStyleCnt="1" custScaleX="165392" custScaleY="165332"/>
      <dgm:spPr/>
    </dgm:pt>
    <dgm:pt modelId="{738BC88D-3341-41A3-9F0B-FC7E45E6B246}" type="pres">
      <dgm:prSet presAssocID="{DEB7858D-9972-415E-8DD3-2C80CB958342}" presName="parTrans" presStyleLbl="sibTrans2D1" presStyleIdx="0" presStyleCnt="4" custScaleX="141642" custScaleY="101193"/>
      <dgm:spPr/>
    </dgm:pt>
    <dgm:pt modelId="{62C5AAD5-F99B-4B40-9D12-3E1F4AECBB89}" type="pres">
      <dgm:prSet presAssocID="{DEB7858D-9972-415E-8DD3-2C80CB958342}" presName="connectorText" presStyleLbl="sibTrans2D1" presStyleIdx="0" presStyleCnt="4"/>
      <dgm:spPr/>
    </dgm:pt>
    <dgm:pt modelId="{7BA1396D-B395-4FC9-B7F8-F5E147A0B6C7}" type="pres">
      <dgm:prSet presAssocID="{7BA8697F-2D9D-4B37-B2BE-07A9A8C36A60}" presName="node" presStyleLbl="node1" presStyleIdx="0" presStyleCnt="4" custScaleX="129687" custScaleY="131382" custRadScaleRad="158824" custRadScaleInc="124272">
        <dgm:presLayoutVars>
          <dgm:bulletEnabled val="1"/>
        </dgm:presLayoutVars>
      </dgm:prSet>
      <dgm:spPr/>
    </dgm:pt>
    <dgm:pt modelId="{D6D767C3-D079-494B-97BC-7A8216194141}" type="pres">
      <dgm:prSet presAssocID="{C5A5C163-7691-497E-9523-66F186685BB3}" presName="parTrans" presStyleLbl="sibTrans2D1" presStyleIdx="1" presStyleCnt="4" custScaleX="141642" custScaleY="101193"/>
      <dgm:spPr/>
    </dgm:pt>
    <dgm:pt modelId="{1E5A88B5-2329-4755-927C-B563EF3063B8}" type="pres">
      <dgm:prSet presAssocID="{C5A5C163-7691-497E-9523-66F186685BB3}" presName="connectorText" presStyleLbl="sibTrans2D1" presStyleIdx="1" presStyleCnt="4"/>
      <dgm:spPr/>
    </dgm:pt>
    <dgm:pt modelId="{368E841A-FE4D-4A0F-829F-0B1CF8262E65}" type="pres">
      <dgm:prSet presAssocID="{6EBF2DED-0850-44BD-AC79-BF29F8FF4548}" presName="node" presStyleLbl="node1" presStyleIdx="1" presStyleCnt="4" custScaleX="129687" custScaleY="131382" custRadScaleRad="162837" custRadScaleInc="73617">
        <dgm:presLayoutVars>
          <dgm:bulletEnabled val="1"/>
        </dgm:presLayoutVars>
      </dgm:prSet>
      <dgm:spPr/>
    </dgm:pt>
    <dgm:pt modelId="{DBA16CD0-09E4-446C-9280-8549E86F8460}" type="pres">
      <dgm:prSet presAssocID="{C657BA7F-2AA6-4731-A5C8-13F6664DB9D2}" presName="parTrans" presStyleLbl="sibTrans2D1" presStyleIdx="2" presStyleCnt="4" custScaleX="141642" custScaleY="101193"/>
      <dgm:spPr/>
    </dgm:pt>
    <dgm:pt modelId="{0C872362-1647-4E0F-BE7A-925D21C52902}" type="pres">
      <dgm:prSet presAssocID="{C657BA7F-2AA6-4731-A5C8-13F6664DB9D2}" presName="connectorText" presStyleLbl="sibTrans2D1" presStyleIdx="2" presStyleCnt="4"/>
      <dgm:spPr/>
    </dgm:pt>
    <dgm:pt modelId="{BAD2C7C2-759F-4ABE-AFBB-68450009E218}" type="pres">
      <dgm:prSet presAssocID="{4E38BEB8-2215-4678-BD93-956DF3221C55}" presName="node" presStyleLbl="node1" presStyleIdx="2" presStyleCnt="4" custScaleX="129687" custScaleY="131382" custRadScaleRad="161714" custRadScaleInc="124175">
        <dgm:presLayoutVars>
          <dgm:bulletEnabled val="1"/>
        </dgm:presLayoutVars>
      </dgm:prSet>
      <dgm:spPr/>
    </dgm:pt>
    <dgm:pt modelId="{3DC34345-84B1-4711-9E1C-6DCB3F0246C3}" type="pres">
      <dgm:prSet presAssocID="{B4CF41E8-5B24-4CD9-BC3A-919657F49852}" presName="parTrans" presStyleLbl="sibTrans2D1" presStyleIdx="3" presStyleCnt="4" custScaleX="141642" custScaleY="101193"/>
      <dgm:spPr/>
    </dgm:pt>
    <dgm:pt modelId="{30A41B32-DE09-4A84-8DE1-5900EE579EFD}" type="pres">
      <dgm:prSet presAssocID="{B4CF41E8-5B24-4CD9-BC3A-919657F49852}" presName="connectorText" presStyleLbl="sibTrans2D1" presStyleIdx="3" presStyleCnt="4"/>
      <dgm:spPr/>
    </dgm:pt>
    <dgm:pt modelId="{169A13EC-BFF5-4F5A-9779-9A5F9D1F53C8}" type="pres">
      <dgm:prSet presAssocID="{164C2C06-71C6-4EA2-840F-0D3716C86A55}" presName="node" presStyleLbl="node1" presStyleIdx="3" presStyleCnt="4" custScaleX="129687" custScaleY="131382" custRadScaleRad="153248" custRadScaleInc="78888">
        <dgm:presLayoutVars>
          <dgm:bulletEnabled val="1"/>
        </dgm:presLayoutVars>
      </dgm:prSet>
      <dgm:spPr/>
    </dgm:pt>
  </dgm:ptLst>
  <dgm:cxnLst>
    <dgm:cxn modelId="{D7D29417-36C3-4ABF-B303-73E81EF646BE}" type="presOf" srcId="{6EBF2DED-0850-44BD-AC79-BF29F8FF4548}" destId="{368E841A-FE4D-4A0F-829F-0B1CF8262E65}" srcOrd="0" destOrd="0" presId="urn:microsoft.com/office/officeart/2005/8/layout/radial5"/>
    <dgm:cxn modelId="{3CCE3B20-533B-4B14-9E2D-241BD40D47FF}" type="presOf" srcId="{4E38BEB8-2215-4678-BD93-956DF3221C55}" destId="{BAD2C7C2-759F-4ABE-AFBB-68450009E218}" srcOrd="0" destOrd="0" presId="urn:microsoft.com/office/officeart/2005/8/layout/radial5"/>
    <dgm:cxn modelId="{59E77A2F-4098-42E9-8C64-8C70FCF3088F}" type="presOf" srcId="{71C29F6D-25FC-4B45-BE6B-EDB92BA0F29F}" destId="{5BBD1F30-C343-4C14-B00A-9AE25A5D1691}" srcOrd="0" destOrd="0" presId="urn:microsoft.com/office/officeart/2005/8/layout/radial5"/>
    <dgm:cxn modelId="{0360095C-18D6-4748-AF04-55F56C8FF2AF}" type="presOf" srcId="{7BA8697F-2D9D-4B37-B2BE-07A9A8C36A60}" destId="{7BA1396D-B395-4FC9-B7F8-F5E147A0B6C7}" srcOrd="0" destOrd="0" presId="urn:microsoft.com/office/officeart/2005/8/layout/radial5"/>
    <dgm:cxn modelId="{7BF61B42-9D5E-4F40-BCD3-3B114365024D}" type="presOf" srcId="{C5A5C163-7691-497E-9523-66F186685BB3}" destId="{1E5A88B5-2329-4755-927C-B563EF3063B8}" srcOrd="1" destOrd="0" presId="urn:microsoft.com/office/officeart/2005/8/layout/radial5"/>
    <dgm:cxn modelId="{E45E616E-AC11-4E8F-9DFB-5527BB91B35D}" srcId="{71C29F6D-25FC-4B45-BE6B-EDB92BA0F29F}" destId="{616BB2C3-04FD-4EC3-8F3F-F28BF63F04BA}" srcOrd="0" destOrd="0" parTransId="{8C70101E-8D45-45B7-AEED-D43C4C25E444}" sibTransId="{354DE96F-E2A0-4DD8-8920-01D7D92F5BCE}"/>
    <dgm:cxn modelId="{42437C71-069D-416F-9E29-B339D4EC0693}" srcId="{616BB2C3-04FD-4EC3-8F3F-F28BF63F04BA}" destId="{7BA8697F-2D9D-4B37-B2BE-07A9A8C36A60}" srcOrd="0" destOrd="0" parTransId="{DEB7858D-9972-415E-8DD3-2C80CB958342}" sibTransId="{11598E65-D808-4C7C-A45F-40AD834092D7}"/>
    <dgm:cxn modelId="{E95AE753-F60D-4A0E-9575-AE6EFAE22B9C}" srcId="{616BB2C3-04FD-4EC3-8F3F-F28BF63F04BA}" destId="{4E38BEB8-2215-4678-BD93-956DF3221C55}" srcOrd="2" destOrd="0" parTransId="{C657BA7F-2AA6-4731-A5C8-13F6664DB9D2}" sibTransId="{D34D247A-598B-420C-B9EA-0C4004C03637}"/>
    <dgm:cxn modelId="{EEA3047B-BF63-462F-9C96-148FADA0EC4F}" type="presOf" srcId="{616BB2C3-04FD-4EC3-8F3F-F28BF63F04BA}" destId="{866B37F7-4604-4B42-A941-5F2EB547976C}" srcOrd="0" destOrd="0" presId="urn:microsoft.com/office/officeart/2005/8/layout/radial5"/>
    <dgm:cxn modelId="{0B7AD086-8498-469E-A42A-9937589BE449}" type="presOf" srcId="{B4CF41E8-5B24-4CD9-BC3A-919657F49852}" destId="{30A41B32-DE09-4A84-8DE1-5900EE579EFD}" srcOrd="1" destOrd="0" presId="urn:microsoft.com/office/officeart/2005/8/layout/radial5"/>
    <dgm:cxn modelId="{260F84B3-C124-45BA-B12F-06D1473E5CF6}" srcId="{616BB2C3-04FD-4EC3-8F3F-F28BF63F04BA}" destId="{164C2C06-71C6-4EA2-840F-0D3716C86A55}" srcOrd="3" destOrd="0" parTransId="{B4CF41E8-5B24-4CD9-BC3A-919657F49852}" sibTransId="{4C151CCB-4601-4409-9B4F-FF6535877D7E}"/>
    <dgm:cxn modelId="{03143EB5-EB4F-40A3-84D9-CB17203C48F0}" type="presOf" srcId="{164C2C06-71C6-4EA2-840F-0D3716C86A55}" destId="{169A13EC-BFF5-4F5A-9779-9A5F9D1F53C8}" srcOrd="0" destOrd="0" presId="urn:microsoft.com/office/officeart/2005/8/layout/radial5"/>
    <dgm:cxn modelId="{EFF3E9B5-5F65-4535-9FF4-8E602028105B}" type="presOf" srcId="{B4CF41E8-5B24-4CD9-BC3A-919657F49852}" destId="{3DC34345-84B1-4711-9E1C-6DCB3F0246C3}" srcOrd="0" destOrd="0" presId="urn:microsoft.com/office/officeart/2005/8/layout/radial5"/>
    <dgm:cxn modelId="{7316C1BE-A94E-47DE-B45C-5DA7F390A451}" type="presOf" srcId="{DEB7858D-9972-415E-8DD3-2C80CB958342}" destId="{62C5AAD5-F99B-4B40-9D12-3E1F4AECBB89}" srcOrd="1" destOrd="0" presId="urn:microsoft.com/office/officeart/2005/8/layout/radial5"/>
    <dgm:cxn modelId="{9307D3C0-4C5E-4541-9AE1-9DB0CF76EB1D}" type="presOf" srcId="{C5A5C163-7691-497E-9523-66F186685BB3}" destId="{D6D767C3-D079-494B-97BC-7A8216194141}" srcOrd="0" destOrd="0" presId="urn:microsoft.com/office/officeart/2005/8/layout/radial5"/>
    <dgm:cxn modelId="{4C8017CC-62D3-4EA1-8059-6B326F12F80D}" type="presOf" srcId="{C657BA7F-2AA6-4731-A5C8-13F6664DB9D2}" destId="{DBA16CD0-09E4-446C-9280-8549E86F8460}" srcOrd="0" destOrd="0" presId="urn:microsoft.com/office/officeart/2005/8/layout/radial5"/>
    <dgm:cxn modelId="{400DF2CC-A659-4225-8DFE-8EA6FBF2CEF4}" type="presOf" srcId="{DEB7858D-9972-415E-8DD3-2C80CB958342}" destId="{738BC88D-3341-41A3-9F0B-FC7E45E6B246}" srcOrd="0" destOrd="0" presId="urn:microsoft.com/office/officeart/2005/8/layout/radial5"/>
    <dgm:cxn modelId="{7E8D5CE9-45A0-4DCF-9D78-255EA4096181}" srcId="{616BB2C3-04FD-4EC3-8F3F-F28BF63F04BA}" destId="{6EBF2DED-0850-44BD-AC79-BF29F8FF4548}" srcOrd="1" destOrd="0" parTransId="{C5A5C163-7691-497E-9523-66F186685BB3}" sibTransId="{FC13BB5D-4765-455D-AD77-B0A564355D7D}"/>
    <dgm:cxn modelId="{046138FD-9558-4E8B-B657-B7A10219FCD3}" type="presOf" srcId="{C657BA7F-2AA6-4731-A5C8-13F6664DB9D2}" destId="{0C872362-1647-4E0F-BE7A-925D21C52902}" srcOrd="1" destOrd="0" presId="urn:microsoft.com/office/officeart/2005/8/layout/radial5"/>
    <dgm:cxn modelId="{FD3E3535-AC54-4A40-8C6A-EF88CC2B1128}" type="presParOf" srcId="{5BBD1F30-C343-4C14-B00A-9AE25A5D1691}" destId="{866B37F7-4604-4B42-A941-5F2EB547976C}" srcOrd="0" destOrd="0" presId="urn:microsoft.com/office/officeart/2005/8/layout/radial5"/>
    <dgm:cxn modelId="{A9989D42-0D3B-4EB5-8904-BE54CBD3B9C1}" type="presParOf" srcId="{5BBD1F30-C343-4C14-B00A-9AE25A5D1691}" destId="{738BC88D-3341-41A3-9F0B-FC7E45E6B246}" srcOrd="1" destOrd="0" presId="urn:microsoft.com/office/officeart/2005/8/layout/radial5"/>
    <dgm:cxn modelId="{D37132CD-272E-4771-8CD0-44C042BB0873}" type="presParOf" srcId="{738BC88D-3341-41A3-9F0B-FC7E45E6B246}" destId="{62C5AAD5-F99B-4B40-9D12-3E1F4AECBB89}" srcOrd="0" destOrd="0" presId="urn:microsoft.com/office/officeart/2005/8/layout/radial5"/>
    <dgm:cxn modelId="{691CF74D-B885-4473-AC15-9097BAF18A67}" type="presParOf" srcId="{5BBD1F30-C343-4C14-B00A-9AE25A5D1691}" destId="{7BA1396D-B395-4FC9-B7F8-F5E147A0B6C7}" srcOrd="2" destOrd="0" presId="urn:microsoft.com/office/officeart/2005/8/layout/radial5"/>
    <dgm:cxn modelId="{1C08F6E6-D50D-45D5-823D-9DFE97C5445E}" type="presParOf" srcId="{5BBD1F30-C343-4C14-B00A-9AE25A5D1691}" destId="{D6D767C3-D079-494B-97BC-7A8216194141}" srcOrd="3" destOrd="0" presId="urn:microsoft.com/office/officeart/2005/8/layout/radial5"/>
    <dgm:cxn modelId="{64FB267F-4780-4F7B-9A61-6E31061F84B2}" type="presParOf" srcId="{D6D767C3-D079-494B-97BC-7A8216194141}" destId="{1E5A88B5-2329-4755-927C-B563EF3063B8}" srcOrd="0" destOrd="0" presId="urn:microsoft.com/office/officeart/2005/8/layout/radial5"/>
    <dgm:cxn modelId="{355CF50C-AD0E-4B14-A0DD-CADD32ADAA8E}" type="presParOf" srcId="{5BBD1F30-C343-4C14-B00A-9AE25A5D1691}" destId="{368E841A-FE4D-4A0F-829F-0B1CF8262E65}" srcOrd="4" destOrd="0" presId="urn:microsoft.com/office/officeart/2005/8/layout/radial5"/>
    <dgm:cxn modelId="{2099BE8E-389A-4EBA-83EF-007547F7DDDD}" type="presParOf" srcId="{5BBD1F30-C343-4C14-B00A-9AE25A5D1691}" destId="{DBA16CD0-09E4-446C-9280-8549E86F8460}" srcOrd="5" destOrd="0" presId="urn:microsoft.com/office/officeart/2005/8/layout/radial5"/>
    <dgm:cxn modelId="{56E72118-796A-4585-826B-5E37E2CB96F0}" type="presParOf" srcId="{DBA16CD0-09E4-446C-9280-8549E86F8460}" destId="{0C872362-1647-4E0F-BE7A-925D21C52902}" srcOrd="0" destOrd="0" presId="urn:microsoft.com/office/officeart/2005/8/layout/radial5"/>
    <dgm:cxn modelId="{3890A5F9-F063-4E69-B995-13A71958AAEE}" type="presParOf" srcId="{5BBD1F30-C343-4C14-B00A-9AE25A5D1691}" destId="{BAD2C7C2-759F-4ABE-AFBB-68450009E218}" srcOrd="6" destOrd="0" presId="urn:microsoft.com/office/officeart/2005/8/layout/radial5"/>
    <dgm:cxn modelId="{E435A04E-7131-4CA6-ABAA-A3DC7CBEDC93}" type="presParOf" srcId="{5BBD1F30-C343-4C14-B00A-9AE25A5D1691}" destId="{3DC34345-84B1-4711-9E1C-6DCB3F0246C3}" srcOrd="7" destOrd="0" presId="urn:microsoft.com/office/officeart/2005/8/layout/radial5"/>
    <dgm:cxn modelId="{2E466291-E286-4073-B898-140A396C7456}" type="presParOf" srcId="{3DC34345-84B1-4711-9E1C-6DCB3F0246C3}" destId="{30A41B32-DE09-4A84-8DE1-5900EE579EFD}" srcOrd="0" destOrd="0" presId="urn:microsoft.com/office/officeart/2005/8/layout/radial5"/>
    <dgm:cxn modelId="{BD71A755-A471-4078-A9CE-7F25003CEE81}" type="presParOf" srcId="{5BBD1F30-C343-4C14-B00A-9AE25A5D1691}" destId="{169A13EC-BFF5-4F5A-9779-9A5F9D1F53C8}"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474DBC9-6922-42B0-A4F6-4D94A8A625E9}"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39E6AB7E-21CE-40CA-BEB5-A60DA6418781}">
      <dgm:prSet/>
      <dgm:spPr/>
      <dgm:t>
        <a:bodyPr/>
        <a:lstStyle/>
        <a:p>
          <a:r>
            <a:rPr lang="en-GB" b="1"/>
            <a:t>Temporal misalignment</a:t>
          </a:r>
          <a:endParaRPr lang="en-US"/>
        </a:p>
      </dgm:t>
    </dgm:pt>
    <dgm:pt modelId="{745BB123-6770-411E-BB6D-EB7B8995AE12}" type="parTrans" cxnId="{88D8A6A2-3ACC-4765-BD23-0C76FD681FD4}">
      <dgm:prSet/>
      <dgm:spPr/>
      <dgm:t>
        <a:bodyPr/>
        <a:lstStyle/>
        <a:p>
          <a:endParaRPr lang="en-US"/>
        </a:p>
      </dgm:t>
    </dgm:pt>
    <dgm:pt modelId="{F7013EF2-A009-4360-8B83-8ED24B67390E}" type="sibTrans" cxnId="{88D8A6A2-3ACC-4765-BD23-0C76FD681FD4}">
      <dgm:prSet/>
      <dgm:spPr/>
      <dgm:t>
        <a:bodyPr/>
        <a:lstStyle/>
        <a:p>
          <a:endParaRPr lang="en-US"/>
        </a:p>
      </dgm:t>
    </dgm:pt>
    <dgm:pt modelId="{AA496928-EB16-4806-A4E0-6D2AF03D5AC2}">
      <dgm:prSet/>
      <dgm:spPr/>
      <dgm:t>
        <a:bodyPr/>
        <a:lstStyle/>
        <a:p>
          <a:r>
            <a:rPr lang="en-GB" b="1"/>
            <a:t>Spatial misalignment</a:t>
          </a:r>
          <a:endParaRPr lang="en-US"/>
        </a:p>
      </dgm:t>
    </dgm:pt>
    <dgm:pt modelId="{8304BF4A-F4FF-4D37-86FE-45093FA713DF}" type="parTrans" cxnId="{1D37EAB8-21F1-474A-8BD1-500FE12A7BCD}">
      <dgm:prSet/>
      <dgm:spPr/>
      <dgm:t>
        <a:bodyPr/>
        <a:lstStyle/>
        <a:p>
          <a:endParaRPr lang="en-US"/>
        </a:p>
      </dgm:t>
    </dgm:pt>
    <dgm:pt modelId="{25299520-08D7-401C-BA89-3A793471B230}" type="sibTrans" cxnId="{1D37EAB8-21F1-474A-8BD1-500FE12A7BCD}">
      <dgm:prSet/>
      <dgm:spPr/>
      <dgm:t>
        <a:bodyPr/>
        <a:lstStyle/>
        <a:p>
          <a:endParaRPr lang="en-US"/>
        </a:p>
      </dgm:t>
    </dgm:pt>
    <dgm:pt modelId="{92DC5AD3-E3DB-41C6-8FBA-7F99FE719B81}">
      <dgm:prSet/>
      <dgm:spPr/>
      <dgm:t>
        <a:bodyPr/>
        <a:lstStyle/>
        <a:p>
          <a:r>
            <a:rPr lang="en-GB" b="1"/>
            <a:t>Sectoral misalignment</a:t>
          </a:r>
          <a:endParaRPr lang="en-US"/>
        </a:p>
      </dgm:t>
    </dgm:pt>
    <dgm:pt modelId="{2C8E5855-9483-4024-BEDA-70C8D831AA13}" type="parTrans" cxnId="{EB21C8FA-FCFF-4137-834F-8F9ABA12A13E}">
      <dgm:prSet/>
      <dgm:spPr/>
      <dgm:t>
        <a:bodyPr/>
        <a:lstStyle/>
        <a:p>
          <a:endParaRPr lang="en-US"/>
        </a:p>
      </dgm:t>
    </dgm:pt>
    <dgm:pt modelId="{046668B7-A540-4E9D-A5A4-826CDB8F1AE4}" type="sibTrans" cxnId="{EB21C8FA-FCFF-4137-834F-8F9ABA12A13E}">
      <dgm:prSet/>
      <dgm:spPr/>
      <dgm:t>
        <a:bodyPr/>
        <a:lstStyle/>
        <a:p>
          <a:endParaRPr lang="en-US"/>
        </a:p>
      </dgm:t>
    </dgm:pt>
    <dgm:pt modelId="{446D5CC0-E3D6-46EC-9CEF-A9627F7A036E}">
      <dgm:prSet/>
      <dgm:spPr/>
      <dgm:t>
        <a:bodyPr/>
        <a:lstStyle/>
        <a:p>
          <a:r>
            <a:rPr lang="en-GB" b="1"/>
            <a:t>Educational misalignment</a:t>
          </a:r>
          <a:endParaRPr lang="en-US"/>
        </a:p>
      </dgm:t>
    </dgm:pt>
    <dgm:pt modelId="{FEA9C749-A53F-48DF-BE2A-C4C1BFDF45F2}" type="parTrans" cxnId="{20E84FC3-9B4D-4944-90A0-AA734A966CF0}">
      <dgm:prSet/>
      <dgm:spPr/>
      <dgm:t>
        <a:bodyPr/>
        <a:lstStyle/>
        <a:p>
          <a:endParaRPr lang="en-US"/>
        </a:p>
      </dgm:t>
    </dgm:pt>
    <dgm:pt modelId="{A9874DBB-C9D0-461F-93C4-01C302B2B13D}" type="sibTrans" cxnId="{20E84FC3-9B4D-4944-90A0-AA734A966CF0}">
      <dgm:prSet/>
      <dgm:spPr/>
      <dgm:t>
        <a:bodyPr/>
        <a:lstStyle/>
        <a:p>
          <a:endParaRPr lang="en-US"/>
        </a:p>
      </dgm:t>
    </dgm:pt>
    <dgm:pt modelId="{E2C20ED5-086A-4970-8A1F-BFB7E574DB39}" type="pres">
      <dgm:prSet presAssocID="{1474DBC9-6922-42B0-A4F6-4D94A8A625E9}" presName="hierChild1" presStyleCnt="0">
        <dgm:presLayoutVars>
          <dgm:chPref val="1"/>
          <dgm:dir/>
          <dgm:animOne val="branch"/>
          <dgm:animLvl val="lvl"/>
          <dgm:resizeHandles/>
        </dgm:presLayoutVars>
      </dgm:prSet>
      <dgm:spPr/>
    </dgm:pt>
    <dgm:pt modelId="{7605A4FE-C8B8-4DD6-87CD-308F15F0E486}" type="pres">
      <dgm:prSet presAssocID="{39E6AB7E-21CE-40CA-BEB5-A60DA6418781}" presName="hierRoot1" presStyleCnt="0"/>
      <dgm:spPr/>
    </dgm:pt>
    <dgm:pt modelId="{A67A27D4-9401-4D2F-9E73-5A25F3FF7EE3}" type="pres">
      <dgm:prSet presAssocID="{39E6AB7E-21CE-40CA-BEB5-A60DA6418781}" presName="composite" presStyleCnt="0"/>
      <dgm:spPr/>
    </dgm:pt>
    <dgm:pt modelId="{49A61090-0414-4B3B-884E-D8562F81E021}" type="pres">
      <dgm:prSet presAssocID="{39E6AB7E-21CE-40CA-BEB5-A60DA6418781}" presName="background" presStyleLbl="node0" presStyleIdx="0" presStyleCnt="4"/>
      <dgm:spPr/>
    </dgm:pt>
    <dgm:pt modelId="{C0A826E1-911E-45D5-A318-655C7E58EB97}" type="pres">
      <dgm:prSet presAssocID="{39E6AB7E-21CE-40CA-BEB5-A60DA6418781}" presName="text" presStyleLbl="fgAcc0" presStyleIdx="0" presStyleCnt="4" custLinFactNeighborX="1304" custLinFactNeighborY="2489">
        <dgm:presLayoutVars>
          <dgm:chPref val="3"/>
        </dgm:presLayoutVars>
      </dgm:prSet>
      <dgm:spPr/>
    </dgm:pt>
    <dgm:pt modelId="{B1A69645-864A-4AED-9775-BB9A710756B4}" type="pres">
      <dgm:prSet presAssocID="{39E6AB7E-21CE-40CA-BEB5-A60DA6418781}" presName="hierChild2" presStyleCnt="0"/>
      <dgm:spPr/>
    </dgm:pt>
    <dgm:pt modelId="{99C5910E-95FB-4EB2-A7C0-3F227B78DFF0}" type="pres">
      <dgm:prSet presAssocID="{AA496928-EB16-4806-A4E0-6D2AF03D5AC2}" presName="hierRoot1" presStyleCnt="0"/>
      <dgm:spPr/>
    </dgm:pt>
    <dgm:pt modelId="{6949D500-DD2F-4C50-8795-A721AE49B580}" type="pres">
      <dgm:prSet presAssocID="{AA496928-EB16-4806-A4E0-6D2AF03D5AC2}" presName="composite" presStyleCnt="0"/>
      <dgm:spPr/>
    </dgm:pt>
    <dgm:pt modelId="{8794908B-A433-4675-B027-F05F1CC5297D}" type="pres">
      <dgm:prSet presAssocID="{AA496928-EB16-4806-A4E0-6D2AF03D5AC2}" presName="background" presStyleLbl="node0" presStyleIdx="1" presStyleCnt="4"/>
      <dgm:spPr/>
    </dgm:pt>
    <dgm:pt modelId="{F0A3BB93-0AE0-4C51-9CD7-789820CF5DBB}" type="pres">
      <dgm:prSet presAssocID="{AA496928-EB16-4806-A4E0-6D2AF03D5AC2}" presName="text" presStyleLbl="fgAcc0" presStyleIdx="1" presStyleCnt="4">
        <dgm:presLayoutVars>
          <dgm:chPref val="3"/>
        </dgm:presLayoutVars>
      </dgm:prSet>
      <dgm:spPr/>
    </dgm:pt>
    <dgm:pt modelId="{CB1C8A62-0F1B-4318-A0A9-C0DC60E3D6AD}" type="pres">
      <dgm:prSet presAssocID="{AA496928-EB16-4806-A4E0-6D2AF03D5AC2}" presName="hierChild2" presStyleCnt="0"/>
      <dgm:spPr/>
    </dgm:pt>
    <dgm:pt modelId="{6603A7EF-33FB-4C49-BD2A-08FB616D7D33}" type="pres">
      <dgm:prSet presAssocID="{92DC5AD3-E3DB-41C6-8FBA-7F99FE719B81}" presName="hierRoot1" presStyleCnt="0"/>
      <dgm:spPr/>
    </dgm:pt>
    <dgm:pt modelId="{A5665C35-8DAD-40D0-B577-8F4760B5BB31}" type="pres">
      <dgm:prSet presAssocID="{92DC5AD3-E3DB-41C6-8FBA-7F99FE719B81}" presName="composite" presStyleCnt="0"/>
      <dgm:spPr/>
    </dgm:pt>
    <dgm:pt modelId="{A382D519-2C86-4BCA-A548-FA1C9E6A04DA}" type="pres">
      <dgm:prSet presAssocID="{92DC5AD3-E3DB-41C6-8FBA-7F99FE719B81}" presName="background" presStyleLbl="node0" presStyleIdx="2" presStyleCnt="4"/>
      <dgm:spPr/>
    </dgm:pt>
    <dgm:pt modelId="{76DC9288-0671-4B1C-BDCE-F40C1833F513}" type="pres">
      <dgm:prSet presAssocID="{92DC5AD3-E3DB-41C6-8FBA-7F99FE719B81}" presName="text" presStyleLbl="fgAcc0" presStyleIdx="2" presStyleCnt="4">
        <dgm:presLayoutVars>
          <dgm:chPref val="3"/>
        </dgm:presLayoutVars>
      </dgm:prSet>
      <dgm:spPr/>
    </dgm:pt>
    <dgm:pt modelId="{DEC6F9D4-10B3-4E1F-959E-DCBCB89F1116}" type="pres">
      <dgm:prSet presAssocID="{92DC5AD3-E3DB-41C6-8FBA-7F99FE719B81}" presName="hierChild2" presStyleCnt="0"/>
      <dgm:spPr/>
    </dgm:pt>
    <dgm:pt modelId="{47DAE764-6F22-4225-B64C-93B55B61AF91}" type="pres">
      <dgm:prSet presAssocID="{446D5CC0-E3D6-46EC-9CEF-A9627F7A036E}" presName="hierRoot1" presStyleCnt="0"/>
      <dgm:spPr/>
    </dgm:pt>
    <dgm:pt modelId="{AFEC9E8B-E570-4532-B565-51BF7B025253}" type="pres">
      <dgm:prSet presAssocID="{446D5CC0-E3D6-46EC-9CEF-A9627F7A036E}" presName="composite" presStyleCnt="0"/>
      <dgm:spPr/>
    </dgm:pt>
    <dgm:pt modelId="{22243BA1-2A54-45AF-9706-3ABA357D7D5B}" type="pres">
      <dgm:prSet presAssocID="{446D5CC0-E3D6-46EC-9CEF-A9627F7A036E}" presName="background" presStyleLbl="node0" presStyleIdx="3" presStyleCnt="4"/>
      <dgm:spPr/>
    </dgm:pt>
    <dgm:pt modelId="{CDB92CB5-2AEF-4B87-81F4-470CF58A6248}" type="pres">
      <dgm:prSet presAssocID="{446D5CC0-E3D6-46EC-9CEF-A9627F7A036E}" presName="text" presStyleLbl="fgAcc0" presStyleIdx="3" presStyleCnt="4">
        <dgm:presLayoutVars>
          <dgm:chPref val="3"/>
        </dgm:presLayoutVars>
      </dgm:prSet>
      <dgm:spPr/>
    </dgm:pt>
    <dgm:pt modelId="{CA21879D-E676-44F6-A2C4-B91457B307CC}" type="pres">
      <dgm:prSet presAssocID="{446D5CC0-E3D6-46EC-9CEF-A9627F7A036E}" presName="hierChild2" presStyleCnt="0"/>
      <dgm:spPr/>
    </dgm:pt>
  </dgm:ptLst>
  <dgm:cxnLst>
    <dgm:cxn modelId="{5BC5352B-9263-4DEB-825A-A0FE5DA87486}" type="presOf" srcId="{446D5CC0-E3D6-46EC-9CEF-A9627F7A036E}" destId="{CDB92CB5-2AEF-4B87-81F4-470CF58A6248}" srcOrd="0" destOrd="0" presId="urn:microsoft.com/office/officeart/2005/8/layout/hierarchy1"/>
    <dgm:cxn modelId="{2589133A-72CF-4C7C-B0F0-6EF1A4BF7567}" type="presOf" srcId="{39E6AB7E-21CE-40CA-BEB5-A60DA6418781}" destId="{C0A826E1-911E-45D5-A318-655C7E58EB97}" srcOrd="0" destOrd="0" presId="urn:microsoft.com/office/officeart/2005/8/layout/hierarchy1"/>
    <dgm:cxn modelId="{FE90806F-0FD1-41D4-A5B9-1CBCA18DC508}" type="presOf" srcId="{AA496928-EB16-4806-A4E0-6D2AF03D5AC2}" destId="{F0A3BB93-0AE0-4C51-9CD7-789820CF5DBB}" srcOrd="0" destOrd="0" presId="urn:microsoft.com/office/officeart/2005/8/layout/hierarchy1"/>
    <dgm:cxn modelId="{88D8A6A2-3ACC-4765-BD23-0C76FD681FD4}" srcId="{1474DBC9-6922-42B0-A4F6-4D94A8A625E9}" destId="{39E6AB7E-21CE-40CA-BEB5-A60DA6418781}" srcOrd="0" destOrd="0" parTransId="{745BB123-6770-411E-BB6D-EB7B8995AE12}" sibTransId="{F7013EF2-A009-4360-8B83-8ED24B67390E}"/>
    <dgm:cxn modelId="{9C3B7CA4-7A67-44E2-8B96-EB5E4AAEE14A}" type="presOf" srcId="{1474DBC9-6922-42B0-A4F6-4D94A8A625E9}" destId="{E2C20ED5-086A-4970-8A1F-BFB7E574DB39}" srcOrd="0" destOrd="0" presId="urn:microsoft.com/office/officeart/2005/8/layout/hierarchy1"/>
    <dgm:cxn modelId="{2AD742AF-197B-4057-A408-BCA44964CDFB}" type="presOf" srcId="{92DC5AD3-E3DB-41C6-8FBA-7F99FE719B81}" destId="{76DC9288-0671-4B1C-BDCE-F40C1833F513}" srcOrd="0" destOrd="0" presId="urn:microsoft.com/office/officeart/2005/8/layout/hierarchy1"/>
    <dgm:cxn modelId="{1D37EAB8-21F1-474A-8BD1-500FE12A7BCD}" srcId="{1474DBC9-6922-42B0-A4F6-4D94A8A625E9}" destId="{AA496928-EB16-4806-A4E0-6D2AF03D5AC2}" srcOrd="1" destOrd="0" parTransId="{8304BF4A-F4FF-4D37-86FE-45093FA713DF}" sibTransId="{25299520-08D7-401C-BA89-3A793471B230}"/>
    <dgm:cxn modelId="{20E84FC3-9B4D-4944-90A0-AA734A966CF0}" srcId="{1474DBC9-6922-42B0-A4F6-4D94A8A625E9}" destId="{446D5CC0-E3D6-46EC-9CEF-A9627F7A036E}" srcOrd="3" destOrd="0" parTransId="{FEA9C749-A53F-48DF-BE2A-C4C1BFDF45F2}" sibTransId="{A9874DBB-C9D0-461F-93C4-01C302B2B13D}"/>
    <dgm:cxn modelId="{EB21C8FA-FCFF-4137-834F-8F9ABA12A13E}" srcId="{1474DBC9-6922-42B0-A4F6-4D94A8A625E9}" destId="{92DC5AD3-E3DB-41C6-8FBA-7F99FE719B81}" srcOrd="2" destOrd="0" parTransId="{2C8E5855-9483-4024-BEDA-70C8D831AA13}" sibTransId="{046668B7-A540-4E9D-A5A4-826CDB8F1AE4}"/>
    <dgm:cxn modelId="{E4F25574-2CBC-430B-8CF2-D49913CC7C40}" type="presParOf" srcId="{E2C20ED5-086A-4970-8A1F-BFB7E574DB39}" destId="{7605A4FE-C8B8-4DD6-87CD-308F15F0E486}" srcOrd="0" destOrd="0" presId="urn:microsoft.com/office/officeart/2005/8/layout/hierarchy1"/>
    <dgm:cxn modelId="{887DF94C-4FDF-405D-8740-0763E2DF98B3}" type="presParOf" srcId="{7605A4FE-C8B8-4DD6-87CD-308F15F0E486}" destId="{A67A27D4-9401-4D2F-9E73-5A25F3FF7EE3}" srcOrd="0" destOrd="0" presId="urn:microsoft.com/office/officeart/2005/8/layout/hierarchy1"/>
    <dgm:cxn modelId="{D1E06DE9-412B-450C-B320-99BAEEBA44C3}" type="presParOf" srcId="{A67A27D4-9401-4D2F-9E73-5A25F3FF7EE3}" destId="{49A61090-0414-4B3B-884E-D8562F81E021}" srcOrd="0" destOrd="0" presId="urn:microsoft.com/office/officeart/2005/8/layout/hierarchy1"/>
    <dgm:cxn modelId="{8C07199B-8652-4BE3-ADCC-38EB5E55FFAB}" type="presParOf" srcId="{A67A27D4-9401-4D2F-9E73-5A25F3FF7EE3}" destId="{C0A826E1-911E-45D5-A318-655C7E58EB97}" srcOrd="1" destOrd="0" presId="urn:microsoft.com/office/officeart/2005/8/layout/hierarchy1"/>
    <dgm:cxn modelId="{26FB163D-EEEB-4173-A9E7-0128DFEAFA6A}" type="presParOf" srcId="{7605A4FE-C8B8-4DD6-87CD-308F15F0E486}" destId="{B1A69645-864A-4AED-9775-BB9A710756B4}" srcOrd="1" destOrd="0" presId="urn:microsoft.com/office/officeart/2005/8/layout/hierarchy1"/>
    <dgm:cxn modelId="{3114D313-B237-4098-9A17-0D62300429EA}" type="presParOf" srcId="{E2C20ED5-086A-4970-8A1F-BFB7E574DB39}" destId="{99C5910E-95FB-4EB2-A7C0-3F227B78DFF0}" srcOrd="1" destOrd="0" presId="urn:microsoft.com/office/officeart/2005/8/layout/hierarchy1"/>
    <dgm:cxn modelId="{8F3FF82E-52B5-4E18-B42C-EDC3D2EAD3E0}" type="presParOf" srcId="{99C5910E-95FB-4EB2-A7C0-3F227B78DFF0}" destId="{6949D500-DD2F-4C50-8795-A721AE49B580}" srcOrd="0" destOrd="0" presId="urn:microsoft.com/office/officeart/2005/8/layout/hierarchy1"/>
    <dgm:cxn modelId="{1619BF98-F2B8-48E3-805E-270FCDD8597D}" type="presParOf" srcId="{6949D500-DD2F-4C50-8795-A721AE49B580}" destId="{8794908B-A433-4675-B027-F05F1CC5297D}" srcOrd="0" destOrd="0" presId="urn:microsoft.com/office/officeart/2005/8/layout/hierarchy1"/>
    <dgm:cxn modelId="{66746FD5-34EA-4546-932D-F514C4C168C2}" type="presParOf" srcId="{6949D500-DD2F-4C50-8795-A721AE49B580}" destId="{F0A3BB93-0AE0-4C51-9CD7-789820CF5DBB}" srcOrd="1" destOrd="0" presId="urn:microsoft.com/office/officeart/2005/8/layout/hierarchy1"/>
    <dgm:cxn modelId="{8C66DCE7-0775-45ED-9373-A3B395F06295}" type="presParOf" srcId="{99C5910E-95FB-4EB2-A7C0-3F227B78DFF0}" destId="{CB1C8A62-0F1B-4318-A0A9-C0DC60E3D6AD}" srcOrd="1" destOrd="0" presId="urn:microsoft.com/office/officeart/2005/8/layout/hierarchy1"/>
    <dgm:cxn modelId="{3BD31A7E-CBB4-4CB8-818E-5619276B9BFC}" type="presParOf" srcId="{E2C20ED5-086A-4970-8A1F-BFB7E574DB39}" destId="{6603A7EF-33FB-4C49-BD2A-08FB616D7D33}" srcOrd="2" destOrd="0" presId="urn:microsoft.com/office/officeart/2005/8/layout/hierarchy1"/>
    <dgm:cxn modelId="{5E1EFF5E-B458-473F-AC4F-55972C714C6D}" type="presParOf" srcId="{6603A7EF-33FB-4C49-BD2A-08FB616D7D33}" destId="{A5665C35-8DAD-40D0-B577-8F4760B5BB31}" srcOrd="0" destOrd="0" presId="urn:microsoft.com/office/officeart/2005/8/layout/hierarchy1"/>
    <dgm:cxn modelId="{8DF7CF03-DE64-4886-9A7F-B74AB3EA63E0}" type="presParOf" srcId="{A5665C35-8DAD-40D0-B577-8F4760B5BB31}" destId="{A382D519-2C86-4BCA-A548-FA1C9E6A04DA}" srcOrd="0" destOrd="0" presId="urn:microsoft.com/office/officeart/2005/8/layout/hierarchy1"/>
    <dgm:cxn modelId="{D73A6233-4675-4436-8F11-C44FF9B5A7EE}" type="presParOf" srcId="{A5665C35-8DAD-40D0-B577-8F4760B5BB31}" destId="{76DC9288-0671-4B1C-BDCE-F40C1833F513}" srcOrd="1" destOrd="0" presId="urn:microsoft.com/office/officeart/2005/8/layout/hierarchy1"/>
    <dgm:cxn modelId="{422FC047-96ED-4F85-8036-1CE72790E6AB}" type="presParOf" srcId="{6603A7EF-33FB-4C49-BD2A-08FB616D7D33}" destId="{DEC6F9D4-10B3-4E1F-959E-DCBCB89F1116}" srcOrd="1" destOrd="0" presId="urn:microsoft.com/office/officeart/2005/8/layout/hierarchy1"/>
    <dgm:cxn modelId="{8E2DCDD5-793E-4DF4-9BD3-F2760C22E87D}" type="presParOf" srcId="{E2C20ED5-086A-4970-8A1F-BFB7E574DB39}" destId="{47DAE764-6F22-4225-B64C-93B55B61AF91}" srcOrd="3" destOrd="0" presId="urn:microsoft.com/office/officeart/2005/8/layout/hierarchy1"/>
    <dgm:cxn modelId="{5EFA3600-C966-4760-BE08-D23FA7202D00}" type="presParOf" srcId="{47DAE764-6F22-4225-B64C-93B55B61AF91}" destId="{AFEC9E8B-E570-4532-B565-51BF7B025253}" srcOrd="0" destOrd="0" presId="urn:microsoft.com/office/officeart/2005/8/layout/hierarchy1"/>
    <dgm:cxn modelId="{FDA09C7E-ECC3-4C48-9091-0F5CC963E893}" type="presParOf" srcId="{AFEC9E8B-E570-4532-B565-51BF7B025253}" destId="{22243BA1-2A54-45AF-9706-3ABA357D7D5B}" srcOrd="0" destOrd="0" presId="urn:microsoft.com/office/officeart/2005/8/layout/hierarchy1"/>
    <dgm:cxn modelId="{22475CB4-6DA0-450D-BF4C-0EA4C20FB976}" type="presParOf" srcId="{AFEC9E8B-E570-4532-B565-51BF7B025253}" destId="{CDB92CB5-2AEF-4B87-81F4-470CF58A6248}" srcOrd="1" destOrd="0" presId="urn:microsoft.com/office/officeart/2005/8/layout/hierarchy1"/>
    <dgm:cxn modelId="{ADE80C91-43AC-46D6-964E-351DA43239E6}" type="presParOf" srcId="{47DAE764-6F22-4225-B64C-93B55B61AF91}" destId="{CA21879D-E676-44F6-A2C4-B91457B307C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872E32-1061-4324-A0CB-1B5E15365179}"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GB"/>
        </a:p>
      </dgm:t>
    </dgm:pt>
    <dgm:pt modelId="{FB846454-1F8E-4A49-947A-E3431B6ADB69}">
      <dgm:prSet phldrT="[Text]"/>
      <dgm:spPr/>
      <dgm:t>
        <a:bodyPr/>
        <a:lstStyle/>
        <a:p>
          <a:r>
            <a:rPr lang="en-GB"/>
            <a:t>Just transition</a:t>
          </a:r>
        </a:p>
      </dgm:t>
    </dgm:pt>
    <dgm:pt modelId="{37773B45-CF15-46C1-9B03-B8337EA8671C}" type="parTrans" cxnId="{ADDB551E-9378-49DB-BE9F-CC2A16B47C5F}">
      <dgm:prSet/>
      <dgm:spPr/>
      <dgm:t>
        <a:bodyPr/>
        <a:lstStyle/>
        <a:p>
          <a:endParaRPr lang="en-GB"/>
        </a:p>
      </dgm:t>
    </dgm:pt>
    <dgm:pt modelId="{9D6190C7-02B9-41DF-B879-F53EBA7C2F9E}" type="sibTrans" cxnId="{ADDB551E-9378-49DB-BE9F-CC2A16B47C5F}">
      <dgm:prSet/>
      <dgm:spPr/>
      <dgm:t>
        <a:bodyPr/>
        <a:lstStyle/>
        <a:p>
          <a:endParaRPr lang="en-GB"/>
        </a:p>
      </dgm:t>
    </dgm:pt>
    <dgm:pt modelId="{9E450ADB-A4FC-419E-B11D-2EB3EEF08856}">
      <dgm:prSet phldrT="[Text]"/>
      <dgm:spPr/>
      <dgm:t>
        <a:bodyPr/>
        <a:lstStyle/>
        <a:p>
          <a:r>
            <a:rPr lang="en-GB"/>
            <a:t>Green transition</a:t>
          </a:r>
        </a:p>
      </dgm:t>
    </dgm:pt>
    <dgm:pt modelId="{E9E39FDA-7CFA-47D8-BF6C-4C0159CAE43D}" type="parTrans" cxnId="{553E513C-A78D-4DA9-8E5B-E56B1BA583D7}">
      <dgm:prSet/>
      <dgm:spPr/>
      <dgm:t>
        <a:bodyPr/>
        <a:lstStyle/>
        <a:p>
          <a:endParaRPr lang="en-GB"/>
        </a:p>
      </dgm:t>
    </dgm:pt>
    <dgm:pt modelId="{91334491-D05F-49E6-A507-AE9656935EE1}" type="sibTrans" cxnId="{553E513C-A78D-4DA9-8E5B-E56B1BA583D7}">
      <dgm:prSet/>
      <dgm:spPr/>
      <dgm:t>
        <a:bodyPr/>
        <a:lstStyle/>
        <a:p>
          <a:endParaRPr lang="en-GB"/>
        </a:p>
      </dgm:t>
    </dgm:pt>
    <dgm:pt modelId="{23F1355E-710A-4F69-9110-7402D173316A}">
      <dgm:prSet phldrT="[Text]"/>
      <dgm:spPr/>
      <dgm:t>
        <a:bodyPr/>
        <a:lstStyle/>
        <a:p>
          <a:r>
            <a:rPr lang="en-GB"/>
            <a:t>Equitable transition</a:t>
          </a:r>
        </a:p>
      </dgm:t>
    </dgm:pt>
    <dgm:pt modelId="{C999F8BB-8418-46B9-A2FE-99E218207AF4}" type="parTrans" cxnId="{8E0B2B16-4352-4E20-928A-CA5E1D847B51}">
      <dgm:prSet/>
      <dgm:spPr/>
      <dgm:t>
        <a:bodyPr/>
        <a:lstStyle/>
        <a:p>
          <a:endParaRPr lang="en-GB"/>
        </a:p>
      </dgm:t>
    </dgm:pt>
    <dgm:pt modelId="{7CF33745-E53D-44DE-8B00-28200BD7272B}" type="sibTrans" cxnId="{8E0B2B16-4352-4E20-928A-CA5E1D847B51}">
      <dgm:prSet/>
      <dgm:spPr/>
      <dgm:t>
        <a:bodyPr/>
        <a:lstStyle/>
        <a:p>
          <a:endParaRPr lang="en-GB"/>
        </a:p>
      </dgm:t>
    </dgm:pt>
    <dgm:pt modelId="{85CBAE8B-AAB2-4D3A-B98C-2F4AF8D3B8E9}">
      <dgm:prSet phldrT="[Text]"/>
      <dgm:spPr/>
      <dgm:t>
        <a:bodyPr/>
        <a:lstStyle/>
        <a:p>
          <a:r>
            <a:rPr lang="en-GB"/>
            <a:t>Fair transition</a:t>
          </a:r>
        </a:p>
      </dgm:t>
    </dgm:pt>
    <dgm:pt modelId="{31EE4812-2AE2-4D0B-B717-C8673854EAA9}" type="parTrans" cxnId="{D7410B88-6D11-4326-BC55-0BBF09707B58}">
      <dgm:prSet/>
      <dgm:spPr/>
      <dgm:t>
        <a:bodyPr/>
        <a:lstStyle/>
        <a:p>
          <a:endParaRPr lang="en-GB"/>
        </a:p>
      </dgm:t>
    </dgm:pt>
    <dgm:pt modelId="{563F2845-27C6-4BF4-8FF3-FBDE5C00FA47}" type="sibTrans" cxnId="{D7410B88-6D11-4326-BC55-0BBF09707B58}">
      <dgm:prSet/>
      <dgm:spPr/>
      <dgm:t>
        <a:bodyPr/>
        <a:lstStyle/>
        <a:p>
          <a:endParaRPr lang="en-GB"/>
        </a:p>
      </dgm:t>
    </dgm:pt>
    <dgm:pt modelId="{A95BE0D1-B7D2-40CC-9C14-A945F1264C01}">
      <dgm:prSet phldrT="[Text]"/>
      <dgm:spPr/>
      <dgm:t>
        <a:bodyPr/>
        <a:lstStyle/>
        <a:p>
          <a:r>
            <a:rPr lang="en-GB"/>
            <a:t>Inclusive transition</a:t>
          </a:r>
        </a:p>
      </dgm:t>
    </dgm:pt>
    <dgm:pt modelId="{16A20C4B-C828-4BAF-BF0D-0712AA2F0411}" type="parTrans" cxnId="{C2E5298E-B6BE-4DAE-BDEA-66189CA8AE80}">
      <dgm:prSet/>
      <dgm:spPr/>
      <dgm:t>
        <a:bodyPr/>
        <a:lstStyle/>
        <a:p>
          <a:endParaRPr lang="en-GB"/>
        </a:p>
      </dgm:t>
    </dgm:pt>
    <dgm:pt modelId="{D69BE4AB-0B4F-4AFA-A63A-70DCE8D72AF7}" type="sibTrans" cxnId="{C2E5298E-B6BE-4DAE-BDEA-66189CA8AE80}">
      <dgm:prSet/>
      <dgm:spPr/>
      <dgm:t>
        <a:bodyPr/>
        <a:lstStyle/>
        <a:p>
          <a:endParaRPr lang="en-GB"/>
        </a:p>
      </dgm:t>
    </dgm:pt>
    <dgm:pt modelId="{AF6E8ABA-243F-4922-9192-65A57C0612B3}">
      <dgm:prSet phldrT="[Text]"/>
      <dgm:spPr/>
      <dgm:t>
        <a:bodyPr/>
        <a:lstStyle/>
        <a:p>
          <a:r>
            <a:rPr lang="en-GB"/>
            <a:t>Gender equality</a:t>
          </a:r>
        </a:p>
      </dgm:t>
    </dgm:pt>
    <dgm:pt modelId="{B9799AB0-DEE4-4281-9D49-15D700F764EC}" type="parTrans" cxnId="{87F7EF46-700F-4B51-81C3-C1A54556D6D8}">
      <dgm:prSet/>
      <dgm:spPr/>
      <dgm:t>
        <a:bodyPr/>
        <a:lstStyle/>
        <a:p>
          <a:endParaRPr lang="en-GB"/>
        </a:p>
      </dgm:t>
    </dgm:pt>
    <dgm:pt modelId="{705E9F51-D95B-4037-86EE-6CAB2FE27F9B}" type="sibTrans" cxnId="{87F7EF46-700F-4B51-81C3-C1A54556D6D8}">
      <dgm:prSet/>
      <dgm:spPr/>
      <dgm:t>
        <a:bodyPr/>
        <a:lstStyle/>
        <a:p>
          <a:endParaRPr lang="en-GB"/>
        </a:p>
      </dgm:t>
    </dgm:pt>
    <dgm:pt modelId="{E59F342B-2B47-4F8D-8C8E-58ADA968A4B8}" type="pres">
      <dgm:prSet presAssocID="{40872E32-1061-4324-A0CB-1B5E15365179}" presName="diagram" presStyleCnt="0">
        <dgm:presLayoutVars>
          <dgm:chPref val="1"/>
          <dgm:dir/>
          <dgm:animOne val="branch"/>
          <dgm:animLvl val="lvl"/>
          <dgm:resizeHandles/>
        </dgm:presLayoutVars>
      </dgm:prSet>
      <dgm:spPr/>
    </dgm:pt>
    <dgm:pt modelId="{99E3F898-3534-434E-8A87-2106D01B040F}" type="pres">
      <dgm:prSet presAssocID="{FB846454-1F8E-4A49-947A-E3431B6ADB69}" presName="root" presStyleCnt="0"/>
      <dgm:spPr/>
    </dgm:pt>
    <dgm:pt modelId="{0CB3C820-4562-4DE6-835D-7352088FFA6F}" type="pres">
      <dgm:prSet presAssocID="{FB846454-1F8E-4A49-947A-E3431B6ADB69}" presName="rootComposite" presStyleCnt="0"/>
      <dgm:spPr/>
    </dgm:pt>
    <dgm:pt modelId="{7BAD0FC1-1340-4555-A581-7515FA340D28}" type="pres">
      <dgm:prSet presAssocID="{FB846454-1F8E-4A49-947A-E3431B6ADB69}" presName="rootText" presStyleLbl="node1" presStyleIdx="0" presStyleCnt="1" custScaleX="175264"/>
      <dgm:spPr/>
    </dgm:pt>
    <dgm:pt modelId="{C600F6A4-7569-4769-B48D-C140AEF1EF4F}" type="pres">
      <dgm:prSet presAssocID="{FB846454-1F8E-4A49-947A-E3431B6ADB69}" presName="rootConnector" presStyleLbl="node1" presStyleIdx="0" presStyleCnt="1"/>
      <dgm:spPr/>
    </dgm:pt>
    <dgm:pt modelId="{796153B5-9512-4900-A411-DCC0CE2D4A6F}" type="pres">
      <dgm:prSet presAssocID="{FB846454-1F8E-4A49-947A-E3431B6ADB69}" presName="childShape" presStyleCnt="0"/>
      <dgm:spPr/>
    </dgm:pt>
    <dgm:pt modelId="{9B000AB6-C292-45F5-805E-5A2096AFAAE7}" type="pres">
      <dgm:prSet presAssocID="{E9E39FDA-7CFA-47D8-BF6C-4C0159CAE43D}" presName="Name13" presStyleLbl="parChTrans1D2" presStyleIdx="0" presStyleCnt="5"/>
      <dgm:spPr/>
    </dgm:pt>
    <dgm:pt modelId="{BC97CA6B-6F4F-461B-ABA9-F9DCF4885A8D}" type="pres">
      <dgm:prSet presAssocID="{9E450ADB-A4FC-419E-B11D-2EB3EEF08856}" presName="childText" presStyleLbl="bgAcc1" presStyleIdx="0" presStyleCnt="5" custScaleX="175264">
        <dgm:presLayoutVars>
          <dgm:bulletEnabled val="1"/>
        </dgm:presLayoutVars>
      </dgm:prSet>
      <dgm:spPr/>
    </dgm:pt>
    <dgm:pt modelId="{70D664EF-F01F-4008-9245-B81A2D720FE6}" type="pres">
      <dgm:prSet presAssocID="{C999F8BB-8418-46B9-A2FE-99E218207AF4}" presName="Name13" presStyleLbl="parChTrans1D2" presStyleIdx="1" presStyleCnt="5"/>
      <dgm:spPr/>
    </dgm:pt>
    <dgm:pt modelId="{749D05C6-18A3-4D32-B29F-7655AFBFF1D3}" type="pres">
      <dgm:prSet presAssocID="{23F1355E-710A-4F69-9110-7402D173316A}" presName="childText" presStyleLbl="bgAcc1" presStyleIdx="1" presStyleCnt="5" custScaleX="175264">
        <dgm:presLayoutVars>
          <dgm:bulletEnabled val="1"/>
        </dgm:presLayoutVars>
      </dgm:prSet>
      <dgm:spPr/>
    </dgm:pt>
    <dgm:pt modelId="{D8F7384E-4E7B-4E03-8591-8E7C05185278}" type="pres">
      <dgm:prSet presAssocID="{31EE4812-2AE2-4D0B-B717-C8673854EAA9}" presName="Name13" presStyleLbl="parChTrans1D2" presStyleIdx="2" presStyleCnt="5"/>
      <dgm:spPr/>
    </dgm:pt>
    <dgm:pt modelId="{7D2577B2-F1AB-404D-B0BA-5021B051F525}" type="pres">
      <dgm:prSet presAssocID="{85CBAE8B-AAB2-4D3A-B98C-2F4AF8D3B8E9}" presName="childText" presStyleLbl="bgAcc1" presStyleIdx="2" presStyleCnt="5" custScaleX="175264">
        <dgm:presLayoutVars>
          <dgm:bulletEnabled val="1"/>
        </dgm:presLayoutVars>
      </dgm:prSet>
      <dgm:spPr/>
    </dgm:pt>
    <dgm:pt modelId="{86CC0984-A0FC-4944-AA1D-D921B62A1C1C}" type="pres">
      <dgm:prSet presAssocID="{16A20C4B-C828-4BAF-BF0D-0712AA2F0411}" presName="Name13" presStyleLbl="parChTrans1D2" presStyleIdx="3" presStyleCnt="5"/>
      <dgm:spPr/>
    </dgm:pt>
    <dgm:pt modelId="{80B687C0-049F-44A1-B98D-8F73489088E6}" type="pres">
      <dgm:prSet presAssocID="{A95BE0D1-B7D2-40CC-9C14-A945F1264C01}" presName="childText" presStyleLbl="bgAcc1" presStyleIdx="3" presStyleCnt="5" custScaleX="175264">
        <dgm:presLayoutVars>
          <dgm:bulletEnabled val="1"/>
        </dgm:presLayoutVars>
      </dgm:prSet>
      <dgm:spPr/>
    </dgm:pt>
    <dgm:pt modelId="{EF0B3B09-6444-4E74-BCF0-699029ACEF99}" type="pres">
      <dgm:prSet presAssocID="{B9799AB0-DEE4-4281-9D49-15D700F764EC}" presName="Name13" presStyleLbl="parChTrans1D2" presStyleIdx="4" presStyleCnt="5"/>
      <dgm:spPr/>
    </dgm:pt>
    <dgm:pt modelId="{0566F4F5-0758-476B-8800-EEF7B1E21D8B}" type="pres">
      <dgm:prSet presAssocID="{AF6E8ABA-243F-4922-9192-65A57C0612B3}" presName="childText" presStyleLbl="bgAcc1" presStyleIdx="4" presStyleCnt="5" custScaleX="175264">
        <dgm:presLayoutVars>
          <dgm:bulletEnabled val="1"/>
        </dgm:presLayoutVars>
      </dgm:prSet>
      <dgm:spPr/>
    </dgm:pt>
  </dgm:ptLst>
  <dgm:cxnLst>
    <dgm:cxn modelId="{BB2BDA14-5EA6-4457-A7F4-6BDD5D2AAC43}" type="presOf" srcId="{AF6E8ABA-243F-4922-9192-65A57C0612B3}" destId="{0566F4F5-0758-476B-8800-EEF7B1E21D8B}" srcOrd="0" destOrd="0" presId="urn:microsoft.com/office/officeart/2005/8/layout/hierarchy3"/>
    <dgm:cxn modelId="{8E0B2B16-4352-4E20-928A-CA5E1D847B51}" srcId="{FB846454-1F8E-4A49-947A-E3431B6ADB69}" destId="{23F1355E-710A-4F69-9110-7402D173316A}" srcOrd="1" destOrd="0" parTransId="{C999F8BB-8418-46B9-A2FE-99E218207AF4}" sibTransId="{7CF33745-E53D-44DE-8B00-28200BD7272B}"/>
    <dgm:cxn modelId="{ADDB551E-9378-49DB-BE9F-CC2A16B47C5F}" srcId="{40872E32-1061-4324-A0CB-1B5E15365179}" destId="{FB846454-1F8E-4A49-947A-E3431B6ADB69}" srcOrd="0" destOrd="0" parTransId="{37773B45-CF15-46C1-9B03-B8337EA8671C}" sibTransId="{9D6190C7-02B9-41DF-B879-F53EBA7C2F9E}"/>
    <dgm:cxn modelId="{8CC3382E-AD15-4597-9AAD-BA38EB21C803}" type="presOf" srcId="{23F1355E-710A-4F69-9110-7402D173316A}" destId="{749D05C6-18A3-4D32-B29F-7655AFBFF1D3}" srcOrd="0" destOrd="0" presId="urn:microsoft.com/office/officeart/2005/8/layout/hierarchy3"/>
    <dgm:cxn modelId="{508E3037-0D6F-47AB-B33A-D3AB55FD1BEB}" type="presOf" srcId="{31EE4812-2AE2-4D0B-B717-C8673854EAA9}" destId="{D8F7384E-4E7B-4E03-8591-8E7C05185278}" srcOrd="0" destOrd="0" presId="urn:microsoft.com/office/officeart/2005/8/layout/hierarchy3"/>
    <dgm:cxn modelId="{553E513C-A78D-4DA9-8E5B-E56B1BA583D7}" srcId="{FB846454-1F8E-4A49-947A-E3431B6ADB69}" destId="{9E450ADB-A4FC-419E-B11D-2EB3EEF08856}" srcOrd="0" destOrd="0" parTransId="{E9E39FDA-7CFA-47D8-BF6C-4C0159CAE43D}" sibTransId="{91334491-D05F-49E6-A507-AE9656935EE1}"/>
    <dgm:cxn modelId="{148EF25B-6EF9-48CA-AA97-73019D511D35}" type="presOf" srcId="{A95BE0D1-B7D2-40CC-9C14-A945F1264C01}" destId="{80B687C0-049F-44A1-B98D-8F73489088E6}" srcOrd="0" destOrd="0" presId="urn:microsoft.com/office/officeart/2005/8/layout/hierarchy3"/>
    <dgm:cxn modelId="{87F7EF46-700F-4B51-81C3-C1A54556D6D8}" srcId="{FB846454-1F8E-4A49-947A-E3431B6ADB69}" destId="{AF6E8ABA-243F-4922-9192-65A57C0612B3}" srcOrd="4" destOrd="0" parTransId="{B9799AB0-DEE4-4281-9D49-15D700F764EC}" sibTransId="{705E9F51-D95B-4037-86EE-6CAB2FE27F9B}"/>
    <dgm:cxn modelId="{E39AB86A-41F8-4D92-98B6-824A42FB4549}" type="presOf" srcId="{C999F8BB-8418-46B9-A2FE-99E218207AF4}" destId="{70D664EF-F01F-4008-9245-B81A2D720FE6}" srcOrd="0" destOrd="0" presId="urn:microsoft.com/office/officeart/2005/8/layout/hierarchy3"/>
    <dgm:cxn modelId="{7CFC5350-89D7-42BF-A7CB-2797E44A6C30}" type="presOf" srcId="{B9799AB0-DEE4-4281-9D49-15D700F764EC}" destId="{EF0B3B09-6444-4E74-BCF0-699029ACEF99}" srcOrd="0" destOrd="0" presId="urn:microsoft.com/office/officeart/2005/8/layout/hierarchy3"/>
    <dgm:cxn modelId="{953D6254-E9C7-48C1-AC5C-291F293F746B}" type="presOf" srcId="{E9E39FDA-7CFA-47D8-BF6C-4C0159CAE43D}" destId="{9B000AB6-C292-45F5-805E-5A2096AFAAE7}" srcOrd="0" destOrd="0" presId="urn:microsoft.com/office/officeart/2005/8/layout/hierarchy3"/>
    <dgm:cxn modelId="{F2DFED74-EB91-4D3C-899F-3187DD6C484B}" type="presOf" srcId="{85CBAE8B-AAB2-4D3A-B98C-2F4AF8D3B8E9}" destId="{7D2577B2-F1AB-404D-B0BA-5021B051F525}" srcOrd="0" destOrd="0" presId="urn:microsoft.com/office/officeart/2005/8/layout/hierarchy3"/>
    <dgm:cxn modelId="{9646BE75-9BF2-484E-B271-F335C1A2EAB4}" type="presOf" srcId="{40872E32-1061-4324-A0CB-1B5E15365179}" destId="{E59F342B-2B47-4F8D-8C8E-58ADA968A4B8}" srcOrd="0" destOrd="0" presId="urn:microsoft.com/office/officeart/2005/8/layout/hierarchy3"/>
    <dgm:cxn modelId="{A6D6A380-B612-4052-83A6-0DF9CB40522C}" type="presOf" srcId="{9E450ADB-A4FC-419E-B11D-2EB3EEF08856}" destId="{BC97CA6B-6F4F-461B-ABA9-F9DCF4885A8D}" srcOrd="0" destOrd="0" presId="urn:microsoft.com/office/officeart/2005/8/layout/hierarchy3"/>
    <dgm:cxn modelId="{D7410B88-6D11-4326-BC55-0BBF09707B58}" srcId="{FB846454-1F8E-4A49-947A-E3431B6ADB69}" destId="{85CBAE8B-AAB2-4D3A-B98C-2F4AF8D3B8E9}" srcOrd="2" destOrd="0" parTransId="{31EE4812-2AE2-4D0B-B717-C8673854EAA9}" sibTransId="{563F2845-27C6-4BF4-8FF3-FBDE5C00FA47}"/>
    <dgm:cxn modelId="{C2E5298E-B6BE-4DAE-BDEA-66189CA8AE80}" srcId="{FB846454-1F8E-4A49-947A-E3431B6ADB69}" destId="{A95BE0D1-B7D2-40CC-9C14-A945F1264C01}" srcOrd="3" destOrd="0" parTransId="{16A20C4B-C828-4BAF-BF0D-0712AA2F0411}" sibTransId="{D69BE4AB-0B4F-4AFA-A63A-70DCE8D72AF7}"/>
    <dgm:cxn modelId="{D16D4AA3-0579-4B0E-8675-D02828D0E79D}" type="presOf" srcId="{16A20C4B-C828-4BAF-BF0D-0712AA2F0411}" destId="{86CC0984-A0FC-4944-AA1D-D921B62A1C1C}" srcOrd="0" destOrd="0" presId="urn:microsoft.com/office/officeart/2005/8/layout/hierarchy3"/>
    <dgm:cxn modelId="{494147AA-34D8-40C7-84B2-14F1B59C66A2}" type="presOf" srcId="{FB846454-1F8E-4A49-947A-E3431B6ADB69}" destId="{7BAD0FC1-1340-4555-A581-7515FA340D28}" srcOrd="0" destOrd="0" presId="urn:microsoft.com/office/officeart/2005/8/layout/hierarchy3"/>
    <dgm:cxn modelId="{35E82FE5-C547-4E1C-A137-A4A78BC26959}" type="presOf" srcId="{FB846454-1F8E-4A49-947A-E3431B6ADB69}" destId="{C600F6A4-7569-4769-B48D-C140AEF1EF4F}" srcOrd="1" destOrd="0" presId="urn:microsoft.com/office/officeart/2005/8/layout/hierarchy3"/>
    <dgm:cxn modelId="{C27235C2-8CE2-4438-BE38-E5F1C0A5A999}" type="presParOf" srcId="{E59F342B-2B47-4F8D-8C8E-58ADA968A4B8}" destId="{99E3F898-3534-434E-8A87-2106D01B040F}" srcOrd="0" destOrd="0" presId="urn:microsoft.com/office/officeart/2005/8/layout/hierarchy3"/>
    <dgm:cxn modelId="{F9808274-05B7-4C31-9131-3995038DF1BE}" type="presParOf" srcId="{99E3F898-3534-434E-8A87-2106D01B040F}" destId="{0CB3C820-4562-4DE6-835D-7352088FFA6F}" srcOrd="0" destOrd="0" presId="urn:microsoft.com/office/officeart/2005/8/layout/hierarchy3"/>
    <dgm:cxn modelId="{86BAC9DE-76E1-4BA3-970E-2472117579BD}" type="presParOf" srcId="{0CB3C820-4562-4DE6-835D-7352088FFA6F}" destId="{7BAD0FC1-1340-4555-A581-7515FA340D28}" srcOrd="0" destOrd="0" presId="urn:microsoft.com/office/officeart/2005/8/layout/hierarchy3"/>
    <dgm:cxn modelId="{875174FD-8112-4ED9-AE7F-A63A40C7D691}" type="presParOf" srcId="{0CB3C820-4562-4DE6-835D-7352088FFA6F}" destId="{C600F6A4-7569-4769-B48D-C140AEF1EF4F}" srcOrd="1" destOrd="0" presId="urn:microsoft.com/office/officeart/2005/8/layout/hierarchy3"/>
    <dgm:cxn modelId="{822F12A5-1208-4DD0-929E-F97BA743B404}" type="presParOf" srcId="{99E3F898-3534-434E-8A87-2106D01B040F}" destId="{796153B5-9512-4900-A411-DCC0CE2D4A6F}" srcOrd="1" destOrd="0" presId="urn:microsoft.com/office/officeart/2005/8/layout/hierarchy3"/>
    <dgm:cxn modelId="{0DDA2E70-99F0-4961-A37E-8FDA2A16155C}" type="presParOf" srcId="{796153B5-9512-4900-A411-DCC0CE2D4A6F}" destId="{9B000AB6-C292-45F5-805E-5A2096AFAAE7}" srcOrd="0" destOrd="0" presId="urn:microsoft.com/office/officeart/2005/8/layout/hierarchy3"/>
    <dgm:cxn modelId="{2046BE9C-070E-40BA-8B19-87ECF343CEF1}" type="presParOf" srcId="{796153B5-9512-4900-A411-DCC0CE2D4A6F}" destId="{BC97CA6B-6F4F-461B-ABA9-F9DCF4885A8D}" srcOrd="1" destOrd="0" presId="urn:microsoft.com/office/officeart/2005/8/layout/hierarchy3"/>
    <dgm:cxn modelId="{D2134196-F1DD-47DC-9A48-EE04557BB424}" type="presParOf" srcId="{796153B5-9512-4900-A411-DCC0CE2D4A6F}" destId="{70D664EF-F01F-4008-9245-B81A2D720FE6}" srcOrd="2" destOrd="0" presId="urn:microsoft.com/office/officeart/2005/8/layout/hierarchy3"/>
    <dgm:cxn modelId="{9FBE58A0-3E88-4224-95E6-3976BD2CBEAD}" type="presParOf" srcId="{796153B5-9512-4900-A411-DCC0CE2D4A6F}" destId="{749D05C6-18A3-4D32-B29F-7655AFBFF1D3}" srcOrd="3" destOrd="0" presId="urn:microsoft.com/office/officeart/2005/8/layout/hierarchy3"/>
    <dgm:cxn modelId="{C1B6F4E3-B8E4-4E53-970C-7691EF518345}" type="presParOf" srcId="{796153B5-9512-4900-A411-DCC0CE2D4A6F}" destId="{D8F7384E-4E7B-4E03-8591-8E7C05185278}" srcOrd="4" destOrd="0" presId="urn:microsoft.com/office/officeart/2005/8/layout/hierarchy3"/>
    <dgm:cxn modelId="{79A3E49B-2B50-42CA-9CE4-7ACFA9A50992}" type="presParOf" srcId="{796153B5-9512-4900-A411-DCC0CE2D4A6F}" destId="{7D2577B2-F1AB-404D-B0BA-5021B051F525}" srcOrd="5" destOrd="0" presId="urn:microsoft.com/office/officeart/2005/8/layout/hierarchy3"/>
    <dgm:cxn modelId="{AA5FAB3C-AEA5-4F7C-9954-07E42B60E664}" type="presParOf" srcId="{796153B5-9512-4900-A411-DCC0CE2D4A6F}" destId="{86CC0984-A0FC-4944-AA1D-D921B62A1C1C}" srcOrd="6" destOrd="0" presId="urn:microsoft.com/office/officeart/2005/8/layout/hierarchy3"/>
    <dgm:cxn modelId="{4B7358BA-F668-4FC4-805B-C4D6BA451E0B}" type="presParOf" srcId="{796153B5-9512-4900-A411-DCC0CE2D4A6F}" destId="{80B687C0-049F-44A1-B98D-8F73489088E6}" srcOrd="7" destOrd="0" presId="urn:microsoft.com/office/officeart/2005/8/layout/hierarchy3"/>
    <dgm:cxn modelId="{59F8E222-E9C0-43E7-975D-6039884A29AE}" type="presParOf" srcId="{796153B5-9512-4900-A411-DCC0CE2D4A6F}" destId="{EF0B3B09-6444-4E74-BCF0-699029ACEF99}" srcOrd="8" destOrd="0" presId="urn:microsoft.com/office/officeart/2005/8/layout/hierarchy3"/>
    <dgm:cxn modelId="{62B7F51F-CBFD-45B8-8D0F-6709EBDE7723}" type="presParOf" srcId="{796153B5-9512-4900-A411-DCC0CE2D4A6F}" destId="{0566F4F5-0758-476B-8800-EEF7B1E21D8B}"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E0C5B1-7970-462F-8A62-AF565F6966FD}" type="doc">
      <dgm:prSet loTypeId="urn:microsoft.com/office/officeart/2005/8/layout/hProcess11" loCatId="process" qsTypeId="urn:microsoft.com/office/officeart/2005/8/quickstyle/simple1" qsCatId="simple" csTypeId="urn:microsoft.com/office/officeart/2005/8/colors/accent1_1" csCatId="accent1" phldr="1"/>
      <dgm:spPr/>
    </dgm:pt>
    <dgm:pt modelId="{1A618215-5310-4B31-8850-33E594A25087}">
      <dgm:prSet phldrT="[Text]"/>
      <dgm:spPr/>
      <dgm:t>
        <a:bodyPr/>
        <a:lstStyle/>
        <a:p>
          <a:r>
            <a:rPr lang="en-GB" dirty="0"/>
            <a:t>1980’s Labour Union movement</a:t>
          </a:r>
        </a:p>
      </dgm:t>
    </dgm:pt>
    <dgm:pt modelId="{56874984-9EBC-4B66-9202-77DA326904DC}" type="parTrans" cxnId="{5F0E51EC-7B2B-490E-9132-057C70073272}">
      <dgm:prSet/>
      <dgm:spPr/>
      <dgm:t>
        <a:bodyPr/>
        <a:lstStyle/>
        <a:p>
          <a:endParaRPr lang="en-GB"/>
        </a:p>
      </dgm:t>
    </dgm:pt>
    <dgm:pt modelId="{CE5E247A-AB7E-4A35-A16E-7624D81E890B}" type="sibTrans" cxnId="{5F0E51EC-7B2B-490E-9132-057C70073272}">
      <dgm:prSet/>
      <dgm:spPr/>
      <dgm:t>
        <a:bodyPr/>
        <a:lstStyle/>
        <a:p>
          <a:endParaRPr lang="en-GB"/>
        </a:p>
      </dgm:t>
    </dgm:pt>
    <dgm:pt modelId="{2A0A39D6-CFDD-4627-9F5F-2A652BB0A887}">
      <dgm:prSet phldrT="[Text]"/>
      <dgm:spPr/>
      <dgm:t>
        <a:bodyPr/>
        <a:lstStyle/>
        <a:p>
          <a:r>
            <a:rPr lang="en-GB" dirty="0"/>
            <a:t>2013 102</a:t>
          </a:r>
          <a:r>
            <a:rPr lang="en-GB" baseline="30000" dirty="0"/>
            <a:t>nd</a:t>
          </a:r>
          <a:r>
            <a:rPr lang="en-GB" dirty="0"/>
            <a:t> ILC general discussion: Decent work, green jobs, and sustainable development</a:t>
          </a:r>
        </a:p>
      </dgm:t>
    </dgm:pt>
    <dgm:pt modelId="{1F3679FE-0E3D-4B18-9CE9-4BD087C04C99}" type="parTrans" cxnId="{D1C11825-975B-40DA-8B3C-EBAF45469E23}">
      <dgm:prSet/>
      <dgm:spPr/>
      <dgm:t>
        <a:bodyPr/>
        <a:lstStyle/>
        <a:p>
          <a:endParaRPr lang="en-GB"/>
        </a:p>
      </dgm:t>
    </dgm:pt>
    <dgm:pt modelId="{60EF16DA-666A-42AA-A6DC-2AD66D2E3F07}" type="sibTrans" cxnId="{D1C11825-975B-40DA-8B3C-EBAF45469E23}">
      <dgm:prSet/>
      <dgm:spPr/>
      <dgm:t>
        <a:bodyPr/>
        <a:lstStyle/>
        <a:p>
          <a:endParaRPr lang="en-GB"/>
        </a:p>
      </dgm:t>
    </dgm:pt>
    <dgm:pt modelId="{FCC751A8-8871-474F-B1C4-1BA23F931ECC}">
      <dgm:prSet phldrT="[Text]"/>
      <dgm:spPr/>
      <dgm:t>
        <a:bodyPr/>
        <a:lstStyle/>
        <a:p>
          <a:r>
            <a:rPr lang="en-GB" b="1" dirty="0">
              <a:solidFill>
                <a:srgbClr val="FA3C4B"/>
              </a:solidFill>
            </a:rPr>
            <a:t>2013 19th ICLS statistical guidelines on green jobs</a:t>
          </a:r>
        </a:p>
      </dgm:t>
    </dgm:pt>
    <dgm:pt modelId="{0ECC1194-7E82-4B51-B18F-F193583722DD}" type="parTrans" cxnId="{6E93CF66-8759-443F-9F4A-0EBCE7FEFCBC}">
      <dgm:prSet/>
      <dgm:spPr/>
      <dgm:t>
        <a:bodyPr/>
        <a:lstStyle/>
        <a:p>
          <a:endParaRPr lang="en-GB"/>
        </a:p>
      </dgm:t>
    </dgm:pt>
    <dgm:pt modelId="{5B2C361B-C1BE-4D7F-B0FA-18E97047B8FB}" type="sibTrans" cxnId="{6E93CF66-8759-443F-9F4A-0EBCE7FEFCBC}">
      <dgm:prSet/>
      <dgm:spPr/>
      <dgm:t>
        <a:bodyPr/>
        <a:lstStyle/>
        <a:p>
          <a:endParaRPr lang="en-GB"/>
        </a:p>
      </dgm:t>
    </dgm:pt>
    <dgm:pt modelId="{21748250-4D10-4321-9EAB-DAB6EDB2E895}">
      <dgm:prSet phldrT="[Text]"/>
      <dgm:spPr/>
      <dgm:t>
        <a:bodyPr/>
        <a:lstStyle/>
        <a:p>
          <a:r>
            <a:rPr lang="en-GB" b="1" dirty="0">
              <a:solidFill>
                <a:srgbClr val="FA3C4B"/>
              </a:solidFill>
            </a:rPr>
            <a:t>2023 ILC General Discussion on Just Transition</a:t>
          </a:r>
        </a:p>
      </dgm:t>
    </dgm:pt>
    <dgm:pt modelId="{2E526733-CAFA-4DB9-95A0-3E47FD06FBCF}" type="parTrans" cxnId="{6965D5AE-8DC1-42DD-AC06-E444C2D04547}">
      <dgm:prSet/>
      <dgm:spPr/>
      <dgm:t>
        <a:bodyPr/>
        <a:lstStyle/>
        <a:p>
          <a:endParaRPr lang="en-GB"/>
        </a:p>
      </dgm:t>
    </dgm:pt>
    <dgm:pt modelId="{E74CB94A-ABF4-468B-86A0-992ACD253C10}" type="sibTrans" cxnId="{6965D5AE-8DC1-42DD-AC06-E444C2D04547}">
      <dgm:prSet/>
      <dgm:spPr/>
      <dgm:t>
        <a:bodyPr/>
        <a:lstStyle/>
        <a:p>
          <a:endParaRPr lang="en-GB"/>
        </a:p>
      </dgm:t>
    </dgm:pt>
    <dgm:pt modelId="{B52CA449-10F2-4082-A786-659FB7442F5B}">
      <dgm:prSet phldrT="[Text]"/>
      <dgm:spPr/>
      <dgm:t>
        <a:bodyPr/>
        <a:lstStyle/>
        <a:p>
          <a:r>
            <a:rPr lang="en-GB" b="1" dirty="0">
              <a:solidFill>
                <a:srgbClr val="FA3C4B"/>
              </a:solidFill>
            </a:rPr>
            <a:t>2015 ILO Just Transition Guidelines adopted by an ILO meeting of experts</a:t>
          </a:r>
        </a:p>
      </dgm:t>
    </dgm:pt>
    <dgm:pt modelId="{A055F091-1F18-4C5C-B083-956D389010F7}" type="parTrans" cxnId="{C66B7632-11A9-4E4F-9608-73E92B7F12B2}">
      <dgm:prSet/>
      <dgm:spPr/>
      <dgm:t>
        <a:bodyPr/>
        <a:lstStyle/>
        <a:p>
          <a:endParaRPr lang="en-GB"/>
        </a:p>
      </dgm:t>
    </dgm:pt>
    <dgm:pt modelId="{04763D26-3276-4CC9-8946-E98BBB911B57}" type="sibTrans" cxnId="{C66B7632-11A9-4E4F-9608-73E92B7F12B2}">
      <dgm:prSet/>
      <dgm:spPr/>
      <dgm:t>
        <a:bodyPr/>
        <a:lstStyle/>
        <a:p>
          <a:endParaRPr lang="en-GB"/>
        </a:p>
      </dgm:t>
    </dgm:pt>
    <dgm:pt modelId="{B16D287E-9A46-4CB0-ADD4-D0DB4227C585}">
      <dgm:prSet phldrT="[Text]"/>
      <dgm:spPr/>
      <dgm:t>
        <a:bodyPr/>
        <a:lstStyle/>
        <a:p>
          <a:r>
            <a:rPr lang="en-GB" dirty="0"/>
            <a:t>2018 COP24 Just Transition Declaration</a:t>
          </a:r>
        </a:p>
      </dgm:t>
    </dgm:pt>
    <dgm:pt modelId="{6DE818B4-8FD3-4ABB-B29B-3A91C87E85DF}" type="parTrans" cxnId="{0170FF4D-4F00-4D45-BD6B-6342C08931B2}">
      <dgm:prSet/>
      <dgm:spPr/>
      <dgm:t>
        <a:bodyPr/>
        <a:lstStyle/>
        <a:p>
          <a:endParaRPr lang="en-GB"/>
        </a:p>
      </dgm:t>
    </dgm:pt>
    <dgm:pt modelId="{0251BEC8-5244-4102-9D13-4532B5BDA713}" type="sibTrans" cxnId="{0170FF4D-4F00-4D45-BD6B-6342C08931B2}">
      <dgm:prSet/>
      <dgm:spPr/>
      <dgm:t>
        <a:bodyPr/>
        <a:lstStyle/>
        <a:p>
          <a:endParaRPr lang="en-GB"/>
        </a:p>
      </dgm:t>
    </dgm:pt>
    <dgm:pt modelId="{BD6E032C-25C3-412B-9560-693CC8C55105}">
      <dgm:prSet phldrT="[Text]"/>
      <dgm:spPr/>
      <dgm:t>
        <a:bodyPr/>
        <a:lstStyle/>
        <a:p>
          <a:r>
            <a:rPr lang="en-GB" dirty="0"/>
            <a:t>2019 Climate Action for Jobs Initiative</a:t>
          </a:r>
        </a:p>
      </dgm:t>
    </dgm:pt>
    <dgm:pt modelId="{38D41C0E-8C96-402C-8398-EFB081F3E218}" type="parTrans" cxnId="{88546520-BE09-4642-8891-A22F66A62C0D}">
      <dgm:prSet/>
      <dgm:spPr/>
      <dgm:t>
        <a:bodyPr/>
        <a:lstStyle/>
        <a:p>
          <a:endParaRPr lang="en-GB"/>
        </a:p>
      </dgm:t>
    </dgm:pt>
    <dgm:pt modelId="{22A57F1C-E086-4452-944D-B661E87638F1}" type="sibTrans" cxnId="{88546520-BE09-4642-8891-A22F66A62C0D}">
      <dgm:prSet/>
      <dgm:spPr/>
      <dgm:t>
        <a:bodyPr/>
        <a:lstStyle/>
        <a:p>
          <a:endParaRPr lang="en-GB"/>
        </a:p>
      </dgm:t>
    </dgm:pt>
    <dgm:pt modelId="{52CE54D9-D448-4EC5-BCC2-16D50F391632}">
      <dgm:prSet phldrT="[Text]"/>
      <dgm:spPr/>
      <dgm:t>
        <a:bodyPr/>
        <a:lstStyle/>
        <a:p>
          <a:r>
            <a:rPr lang="en-GB" dirty="0"/>
            <a:t>2021 COP26, Glasgow, Just Transition Declaration</a:t>
          </a:r>
        </a:p>
      </dgm:t>
    </dgm:pt>
    <dgm:pt modelId="{15A4F5DD-7E1B-443A-86B7-86636BD62302}" type="parTrans" cxnId="{F236F89D-33C6-42B2-8BA9-BDAB1BC50D68}">
      <dgm:prSet/>
      <dgm:spPr/>
      <dgm:t>
        <a:bodyPr/>
        <a:lstStyle/>
        <a:p>
          <a:endParaRPr lang="en-GB"/>
        </a:p>
      </dgm:t>
    </dgm:pt>
    <dgm:pt modelId="{23605529-3CDA-4440-BEFE-7631C309BF6E}" type="sibTrans" cxnId="{F236F89D-33C6-42B2-8BA9-BDAB1BC50D68}">
      <dgm:prSet/>
      <dgm:spPr/>
      <dgm:t>
        <a:bodyPr/>
        <a:lstStyle/>
        <a:p>
          <a:endParaRPr lang="en-GB"/>
        </a:p>
      </dgm:t>
    </dgm:pt>
    <dgm:pt modelId="{F9B73EA4-FE4D-4787-A098-6F9B2DED8060}">
      <dgm:prSet phldrT="[Text]"/>
      <dgm:spPr/>
      <dgm:t>
        <a:bodyPr/>
        <a:lstStyle/>
        <a:p>
          <a:r>
            <a:rPr lang="en-GB" dirty="0"/>
            <a:t>2021 First Just Energy Transition partnership signed w. South Africa</a:t>
          </a:r>
        </a:p>
      </dgm:t>
    </dgm:pt>
    <dgm:pt modelId="{42E6ED16-EDB4-4896-8A4E-675C2D316EC6}" type="parTrans" cxnId="{72CA63DF-6939-4CE2-96E3-C00BBC9FD7E3}">
      <dgm:prSet/>
      <dgm:spPr/>
      <dgm:t>
        <a:bodyPr/>
        <a:lstStyle/>
        <a:p>
          <a:endParaRPr lang="en-GB"/>
        </a:p>
      </dgm:t>
    </dgm:pt>
    <dgm:pt modelId="{5459F487-B8A7-4B3D-A9DD-1E95F1E25F90}" type="sibTrans" cxnId="{72CA63DF-6939-4CE2-96E3-C00BBC9FD7E3}">
      <dgm:prSet/>
      <dgm:spPr/>
      <dgm:t>
        <a:bodyPr/>
        <a:lstStyle/>
        <a:p>
          <a:endParaRPr lang="en-GB"/>
        </a:p>
      </dgm:t>
    </dgm:pt>
    <dgm:pt modelId="{41286349-8CB8-4DD0-8572-FEECB6F52629}">
      <dgm:prSet phldrT="[Text]"/>
      <dgm:spPr/>
      <dgm:t>
        <a:bodyPr/>
        <a:lstStyle/>
        <a:p>
          <a:r>
            <a:rPr lang="en-GB" dirty="0"/>
            <a:t>2022 COP27 Sharm </a:t>
          </a:r>
          <a:r>
            <a:rPr lang="en-GB" dirty="0" err="1"/>
            <a:t>el</a:t>
          </a:r>
          <a:r>
            <a:rPr lang="en-GB" dirty="0"/>
            <a:t> Sheikh, Just Transition Work Programme</a:t>
          </a:r>
        </a:p>
      </dgm:t>
    </dgm:pt>
    <dgm:pt modelId="{17529FC7-A63B-4E5B-ACE2-9EA528E52F5D}" type="parTrans" cxnId="{94E1EE16-FEDB-451B-8EB2-BF9A298768B3}">
      <dgm:prSet/>
      <dgm:spPr/>
      <dgm:t>
        <a:bodyPr/>
        <a:lstStyle/>
        <a:p>
          <a:endParaRPr lang="en-GB"/>
        </a:p>
      </dgm:t>
    </dgm:pt>
    <dgm:pt modelId="{66690137-7F96-43C0-AEF2-F484B7DB71D6}" type="sibTrans" cxnId="{94E1EE16-FEDB-451B-8EB2-BF9A298768B3}">
      <dgm:prSet/>
      <dgm:spPr/>
      <dgm:t>
        <a:bodyPr/>
        <a:lstStyle/>
        <a:p>
          <a:endParaRPr lang="en-GB"/>
        </a:p>
      </dgm:t>
    </dgm:pt>
    <dgm:pt modelId="{A23521A4-EF52-49D4-BC61-4E5CB05F50D2}">
      <dgm:prSet phldrT="[Text]"/>
      <dgm:spPr/>
      <dgm:t>
        <a:bodyPr/>
        <a:lstStyle/>
        <a:p>
          <a:r>
            <a:rPr lang="en-GB" dirty="0">
              <a:solidFill>
                <a:srgbClr val="FA3C4B"/>
              </a:solidFill>
            </a:rPr>
            <a:t>2023 COP28 Dubai Just Transition Work Programme</a:t>
          </a:r>
        </a:p>
      </dgm:t>
    </dgm:pt>
    <dgm:pt modelId="{0EC0D94C-D124-4ACA-A464-3A6ABFCAA445}" type="parTrans" cxnId="{8F6E2C83-5536-4BEF-9978-ED5CDB663903}">
      <dgm:prSet/>
      <dgm:spPr/>
      <dgm:t>
        <a:bodyPr/>
        <a:lstStyle/>
        <a:p>
          <a:endParaRPr lang="en-GB"/>
        </a:p>
      </dgm:t>
    </dgm:pt>
    <dgm:pt modelId="{F6D364EB-CC93-4142-9217-F52AEE2267B2}" type="sibTrans" cxnId="{8F6E2C83-5536-4BEF-9978-ED5CDB663903}">
      <dgm:prSet/>
      <dgm:spPr/>
      <dgm:t>
        <a:bodyPr/>
        <a:lstStyle/>
        <a:p>
          <a:endParaRPr lang="en-GB"/>
        </a:p>
      </dgm:t>
    </dgm:pt>
    <dgm:pt modelId="{E58DEFE7-CA82-4EE6-8550-8126DE043453}">
      <dgm:prSet phldrT="[Text]"/>
      <dgm:spPr/>
      <dgm:t>
        <a:bodyPr/>
        <a:lstStyle/>
        <a:p>
          <a:r>
            <a:rPr lang="en-GB" b="1" dirty="0">
              <a:solidFill>
                <a:srgbClr val="FA3C4B"/>
              </a:solidFill>
            </a:rPr>
            <a:t>2015 Paris Agreement</a:t>
          </a:r>
        </a:p>
      </dgm:t>
    </dgm:pt>
    <dgm:pt modelId="{59CB641D-55CA-40EE-9C86-A1DCC3EFB306}" type="parTrans" cxnId="{0127B38D-6215-4E87-BAF3-CC175FFCB8BD}">
      <dgm:prSet/>
      <dgm:spPr/>
      <dgm:t>
        <a:bodyPr/>
        <a:lstStyle/>
        <a:p>
          <a:endParaRPr lang="en-GB"/>
        </a:p>
      </dgm:t>
    </dgm:pt>
    <dgm:pt modelId="{B85E2C9B-7E30-413E-B51A-72B9F63A5949}" type="sibTrans" cxnId="{0127B38D-6215-4E87-BAF3-CC175FFCB8BD}">
      <dgm:prSet/>
      <dgm:spPr/>
      <dgm:t>
        <a:bodyPr/>
        <a:lstStyle/>
        <a:p>
          <a:endParaRPr lang="en-GB"/>
        </a:p>
      </dgm:t>
    </dgm:pt>
    <dgm:pt modelId="{A1EB829C-EA1A-44D4-9695-A799DEAC4D76}" type="pres">
      <dgm:prSet presAssocID="{FEE0C5B1-7970-462F-8A62-AF565F6966FD}" presName="Name0" presStyleCnt="0">
        <dgm:presLayoutVars>
          <dgm:dir/>
          <dgm:resizeHandles val="exact"/>
        </dgm:presLayoutVars>
      </dgm:prSet>
      <dgm:spPr/>
    </dgm:pt>
    <dgm:pt modelId="{15427FBA-9DA2-45C2-B53D-C17AA63BFEBD}" type="pres">
      <dgm:prSet presAssocID="{FEE0C5B1-7970-462F-8A62-AF565F6966FD}" presName="arrow" presStyleLbl="bgShp" presStyleIdx="0" presStyleCnt="1" custLinFactNeighborY="-1253"/>
      <dgm:spPr>
        <a:solidFill>
          <a:schemeClr val="bg1">
            <a:lumMod val="85000"/>
          </a:schemeClr>
        </a:solidFill>
      </dgm:spPr>
    </dgm:pt>
    <dgm:pt modelId="{1A586382-8FC7-4A27-8586-62E492A774C4}" type="pres">
      <dgm:prSet presAssocID="{FEE0C5B1-7970-462F-8A62-AF565F6966FD}" presName="points" presStyleCnt="0"/>
      <dgm:spPr/>
    </dgm:pt>
    <dgm:pt modelId="{9E027D1B-FD8D-44A6-99FF-B577C32871F6}" type="pres">
      <dgm:prSet presAssocID="{1A618215-5310-4B31-8850-33E594A25087}" presName="compositeA" presStyleCnt="0"/>
      <dgm:spPr/>
    </dgm:pt>
    <dgm:pt modelId="{60926B59-AA0F-4E06-B04B-534EC7DABF38}" type="pres">
      <dgm:prSet presAssocID="{1A618215-5310-4B31-8850-33E594A25087}" presName="textA" presStyleLbl="revTx" presStyleIdx="0" presStyleCnt="12">
        <dgm:presLayoutVars>
          <dgm:bulletEnabled val="1"/>
        </dgm:presLayoutVars>
      </dgm:prSet>
      <dgm:spPr/>
    </dgm:pt>
    <dgm:pt modelId="{E3430B76-908E-47C6-80D0-0B9A09DF74DB}" type="pres">
      <dgm:prSet presAssocID="{1A618215-5310-4B31-8850-33E594A25087}" presName="circleA" presStyleLbl="node1" presStyleIdx="0" presStyleCnt="12"/>
      <dgm:spPr>
        <a:ln w="19050">
          <a:solidFill>
            <a:srgbClr val="1E2DBE"/>
          </a:solidFill>
        </a:ln>
      </dgm:spPr>
    </dgm:pt>
    <dgm:pt modelId="{89ACAFB3-BC83-40F9-9CD0-86BF6B6900D0}" type="pres">
      <dgm:prSet presAssocID="{1A618215-5310-4B31-8850-33E594A25087}" presName="spaceA" presStyleCnt="0"/>
      <dgm:spPr/>
    </dgm:pt>
    <dgm:pt modelId="{0E27B8E0-C218-4128-9566-619E0B4A8630}" type="pres">
      <dgm:prSet presAssocID="{CE5E247A-AB7E-4A35-A16E-7624D81E890B}" presName="space" presStyleCnt="0"/>
      <dgm:spPr/>
    </dgm:pt>
    <dgm:pt modelId="{54EE5E69-2D1D-4BFA-ABED-77E22B7ABAA2}" type="pres">
      <dgm:prSet presAssocID="{2A0A39D6-CFDD-4627-9F5F-2A652BB0A887}" presName="compositeB" presStyleCnt="0"/>
      <dgm:spPr/>
    </dgm:pt>
    <dgm:pt modelId="{3FEB7B57-ADAA-4DED-99A2-D8E59A7E7693}" type="pres">
      <dgm:prSet presAssocID="{2A0A39D6-CFDD-4627-9F5F-2A652BB0A887}" presName="textB" presStyleLbl="revTx" presStyleIdx="1" presStyleCnt="12">
        <dgm:presLayoutVars>
          <dgm:bulletEnabled val="1"/>
        </dgm:presLayoutVars>
      </dgm:prSet>
      <dgm:spPr/>
    </dgm:pt>
    <dgm:pt modelId="{57EC3E88-7AD1-447A-9555-FDD48F139AEE}" type="pres">
      <dgm:prSet presAssocID="{2A0A39D6-CFDD-4627-9F5F-2A652BB0A887}" presName="circleB" presStyleLbl="node1" presStyleIdx="1" presStyleCnt="12"/>
      <dgm:spPr>
        <a:ln w="19050">
          <a:solidFill>
            <a:srgbClr val="1E2DBE"/>
          </a:solidFill>
        </a:ln>
      </dgm:spPr>
    </dgm:pt>
    <dgm:pt modelId="{E5E0B2AF-F8AB-4D2C-9BAB-2B33BB938BE7}" type="pres">
      <dgm:prSet presAssocID="{2A0A39D6-CFDD-4627-9F5F-2A652BB0A887}" presName="spaceB" presStyleCnt="0"/>
      <dgm:spPr/>
    </dgm:pt>
    <dgm:pt modelId="{CAE642EF-954F-470C-8984-4CE78F689536}" type="pres">
      <dgm:prSet presAssocID="{60EF16DA-666A-42AA-A6DC-2AD66D2E3F07}" presName="space" presStyleCnt="0"/>
      <dgm:spPr/>
    </dgm:pt>
    <dgm:pt modelId="{D04F692B-7CDC-4A6D-B64F-109EDC950115}" type="pres">
      <dgm:prSet presAssocID="{FCC751A8-8871-474F-B1C4-1BA23F931ECC}" presName="compositeA" presStyleCnt="0"/>
      <dgm:spPr/>
    </dgm:pt>
    <dgm:pt modelId="{1E70DA3C-A0CE-4345-928E-F22218432B7C}" type="pres">
      <dgm:prSet presAssocID="{FCC751A8-8871-474F-B1C4-1BA23F931ECC}" presName="textA" presStyleLbl="revTx" presStyleIdx="2" presStyleCnt="12">
        <dgm:presLayoutVars>
          <dgm:bulletEnabled val="1"/>
        </dgm:presLayoutVars>
      </dgm:prSet>
      <dgm:spPr/>
    </dgm:pt>
    <dgm:pt modelId="{94B8BF38-706F-44E9-80D3-DF0BF91249C7}" type="pres">
      <dgm:prSet presAssocID="{FCC751A8-8871-474F-B1C4-1BA23F931ECC}" presName="circleA" presStyleLbl="node1" presStyleIdx="2" presStyleCnt="12"/>
      <dgm:spPr>
        <a:ln>
          <a:noFill/>
        </a:ln>
      </dgm:spPr>
    </dgm:pt>
    <dgm:pt modelId="{EBA32666-542C-4F81-BA35-60B0BB6F5036}" type="pres">
      <dgm:prSet presAssocID="{FCC751A8-8871-474F-B1C4-1BA23F931ECC}" presName="spaceA" presStyleCnt="0"/>
      <dgm:spPr/>
    </dgm:pt>
    <dgm:pt modelId="{FD4B0584-4265-4417-9FE6-225826615F6D}" type="pres">
      <dgm:prSet presAssocID="{5B2C361B-C1BE-4D7F-B0FA-18E97047B8FB}" presName="space" presStyleCnt="0"/>
      <dgm:spPr/>
    </dgm:pt>
    <dgm:pt modelId="{0A735CEA-1F3E-4639-ABF9-862CA16C5EC3}" type="pres">
      <dgm:prSet presAssocID="{B52CA449-10F2-4082-A786-659FB7442F5B}" presName="compositeB" presStyleCnt="0"/>
      <dgm:spPr/>
    </dgm:pt>
    <dgm:pt modelId="{3BBFBFE1-5900-4932-8A43-70D6CF6EAF3D}" type="pres">
      <dgm:prSet presAssocID="{B52CA449-10F2-4082-A786-659FB7442F5B}" presName="textB" presStyleLbl="revTx" presStyleIdx="3" presStyleCnt="12">
        <dgm:presLayoutVars>
          <dgm:bulletEnabled val="1"/>
        </dgm:presLayoutVars>
      </dgm:prSet>
      <dgm:spPr/>
    </dgm:pt>
    <dgm:pt modelId="{3866A7E0-2324-4D66-8395-551C6A87C49A}" type="pres">
      <dgm:prSet presAssocID="{B52CA449-10F2-4082-A786-659FB7442F5B}" presName="circleB" presStyleLbl="node1" presStyleIdx="3" presStyleCnt="12"/>
      <dgm:spPr>
        <a:ln>
          <a:noFill/>
        </a:ln>
      </dgm:spPr>
    </dgm:pt>
    <dgm:pt modelId="{C91C3788-99B8-47B7-9632-9F356C1CC5A2}" type="pres">
      <dgm:prSet presAssocID="{B52CA449-10F2-4082-A786-659FB7442F5B}" presName="spaceB" presStyleCnt="0"/>
      <dgm:spPr/>
    </dgm:pt>
    <dgm:pt modelId="{0DA333E3-8E0C-4C70-BAED-524D5D932642}" type="pres">
      <dgm:prSet presAssocID="{04763D26-3276-4CC9-8946-E98BBB911B57}" presName="space" presStyleCnt="0"/>
      <dgm:spPr/>
    </dgm:pt>
    <dgm:pt modelId="{30221DB4-C376-4271-971C-E64BB8C0AEEF}" type="pres">
      <dgm:prSet presAssocID="{E58DEFE7-CA82-4EE6-8550-8126DE043453}" presName="compositeA" presStyleCnt="0"/>
      <dgm:spPr/>
    </dgm:pt>
    <dgm:pt modelId="{46DD2154-BE57-494E-B04F-98CE964BE6B0}" type="pres">
      <dgm:prSet presAssocID="{E58DEFE7-CA82-4EE6-8550-8126DE043453}" presName="textA" presStyleLbl="revTx" presStyleIdx="4" presStyleCnt="12">
        <dgm:presLayoutVars>
          <dgm:bulletEnabled val="1"/>
        </dgm:presLayoutVars>
      </dgm:prSet>
      <dgm:spPr/>
    </dgm:pt>
    <dgm:pt modelId="{25718CBB-AA09-4DA6-A2C8-5B49EC50A44F}" type="pres">
      <dgm:prSet presAssocID="{E58DEFE7-CA82-4EE6-8550-8126DE043453}" presName="circleA" presStyleLbl="node1" presStyleIdx="4" presStyleCnt="12"/>
      <dgm:spPr>
        <a:ln>
          <a:noFill/>
        </a:ln>
      </dgm:spPr>
    </dgm:pt>
    <dgm:pt modelId="{7FD10BD1-085D-4275-B129-090FC2FE3CE6}" type="pres">
      <dgm:prSet presAssocID="{E58DEFE7-CA82-4EE6-8550-8126DE043453}" presName="spaceA" presStyleCnt="0"/>
      <dgm:spPr/>
    </dgm:pt>
    <dgm:pt modelId="{4091FD62-EB8A-44D8-9FAC-E5FEC283FC94}" type="pres">
      <dgm:prSet presAssocID="{B85E2C9B-7E30-413E-B51A-72B9F63A5949}" presName="space" presStyleCnt="0"/>
      <dgm:spPr/>
    </dgm:pt>
    <dgm:pt modelId="{4D174B7D-97B6-4E7C-976C-0E31F054AC61}" type="pres">
      <dgm:prSet presAssocID="{B16D287E-9A46-4CB0-ADD4-D0DB4227C585}" presName="compositeB" presStyleCnt="0"/>
      <dgm:spPr/>
    </dgm:pt>
    <dgm:pt modelId="{60C9EAFD-A484-4B84-83B3-A3F7FF193D63}" type="pres">
      <dgm:prSet presAssocID="{B16D287E-9A46-4CB0-ADD4-D0DB4227C585}" presName="textB" presStyleLbl="revTx" presStyleIdx="5" presStyleCnt="12">
        <dgm:presLayoutVars>
          <dgm:bulletEnabled val="1"/>
        </dgm:presLayoutVars>
      </dgm:prSet>
      <dgm:spPr/>
    </dgm:pt>
    <dgm:pt modelId="{1710F42A-7147-4599-823A-FE6041703F95}" type="pres">
      <dgm:prSet presAssocID="{B16D287E-9A46-4CB0-ADD4-D0DB4227C585}" presName="circleB" presStyleLbl="node1" presStyleIdx="5" presStyleCnt="12"/>
      <dgm:spPr>
        <a:ln w="19050">
          <a:solidFill>
            <a:srgbClr val="1E2DBE"/>
          </a:solidFill>
        </a:ln>
      </dgm:spPr>
    </dgm:pt>
    <dgm:pt modelId="{917CB5AC-57CD-44D0-B90D-F43504BC24B1}" type="pres">
      <dgm:prSet presAssocID="{B16D287E-9A46-4CB0-ADD4-D0DB4227C585}" presName="spaceB" presStyleCnt="0"/>
      <dgm:spPr/>
    </dgm:pt>
    <dgm:pt modelId="{B8117866-F2C2-4729-809F-ADE04BF76D69}" type="pres">
      <dgm:prSet presAssocID="{0251BEC8-5244-4102-9D13-4532B5BDA713}" presName="space" presStyleCnt="0"/>
      <dgm:spPr/>
    </dgm:pt>
    <dgm:pt modelId="{E5CAAA3B-7F86-40E8-BC58-927BC4CC3235}" type="pres">
      <dgm:prSet presAssocID="{BD6E032C-25C3-412B-9560-693CC8C55105}" presName="compositeA" presStyleCnt="0"/>
      <dgm:spPr/>
    </dgm:pt>
    <dgm:pt modelId="{8E62F732-EFAC-4D22-B14B-1B6287461A7D}" type="pres">
      <dgm:prSet presAssocID="{BD6E032C-25C3-412B-9560-693CC8C55105}" presName="textA" presStyleLbl="revTx" presStyleIdx="6" presStyleCnt="12">
        <dgm:presLayoutVars>
          <dgm:bulletEnabled val="1"/>
        </dgm:presLayoutVars>
      </dgm:prSet>
      <dgm:spPr/>
    </dgm:pt>
    <dgm:pt modelId="{AA907E6B-026D-4F42-BC07-7BBA257BE954}" type="pres">
      <dgm:prSet presAssocID="{BD6E032C-25C3-412B-9560-693CC8C55105}" presName="circleA" presStyleLbl="node1" presStyleIdx="6" presStyleCnt="12"/>
      <dgm:spPr>
        <a:ln w="19050">
          <a:solidFill>
            <a:srgbClr val="1E2DBE"/>
          </a:solidFill>
        </a:ln>
      </dgm:spPr>
    </dgm:pt>
    <dgm:pt modelId="{9A04D5DA-8316-4E02-A5F4-BD0058099576}" type="pres">
      <dgm:prSet presAssocID="{BD6E032C-25C3-412B-9560-693CC8C55105}" presName="spaceA" presStyleCnt="0"/>
      <dgm:spPr/>
    </dgm:pt>
    <dgm:pt modelId="{CCA092A5-CFA0-4467-9234-6D3154261F10}" type="pres">
      <dgm:prSet presAssocID="{22A57F1C-E086-4452-944D-B661E87638F1}" presName="space" presStyleCnt="0"/>
      <dgm:spPr/>
    </dgm:pt>
    <dgm:pt modelId="{E17D4910-10AB-4A9D-BB04-45FBDAC8812A}" type="pres">
      <dgm:prSet presAssocID="{52CE54D9-D448-4EC5-BCC2-16D50F391632}" presName="compositeB" presStyleCnt="0"/>
      <dgm:spPr/>
    </dgm:pt>
    <dgm:pt modelId="{27F119D8-6F01-4D98-9385-A367A41B9C08}" type="pres">
      <dgm:prSet presAssocID="{52CE54D9-D448-4EC5-BCC2-16D50F391632}" presName="textB" presStyleLbl="revTx" presStyleIdx="7" presStyleCnt="12">
        <dgm:presLayoutVars>
          <dgm:bulletEnabled val="1"/>
        </dgm:presLayoutVars>
      </dgm:prSet>
      <dgm:spPr/>
    </dgm:pt>
    <dgm:pt modelId="{A2BCD564-CFD3-4308-A423-04272AD9C168}" type="pres">
      <dgm:prSet presAssocID="{52CE54D9-D448-4EC5-BCC2-16D50F391632}" presName="circleB" presStyleLbl="node1" presStyleIdx="7" presStyleCnt="12"/>
      <dgm:spPr>
        <a:ln w="19050">
          <a:solidFill>
            <a:srgbClr val="1E2DBE"/>
          </a:solidFill>
        </a:ln>
      </dgm:spPr>
    </dgm:pt>
    <dgm:pt modelId="{0DC9B927-5843-4AF8-8684-59667DDA123C}" type="pres">
      <dgm:prSet presAssocID="{52CE54D9-D448-4EC5-BCC2-16D50F391632}" presName="spaceB" presStyleCnt="0"/>
      <dgm:spPr/>
    </dgm:pt>
    <dgm:pt modelId="{735FCE45-E2AF-4A42-8B91-1298661B8705}" type="pres">
      <dgm:prSet presAssocID="{23605529-3CDA-4440-BEFE-7631C309BF6E}" presName="space" presStyleCnt="0"/>
      <dgm:spPr/>
    </dgm:pt>
    <dgm:pt modelId="{262B78F6-0DA5-4862-A072-EFF5F7A4F157}" type="pres">
      <dgm:prSet presAssocID="{F9B73EA4-FE4D-4787-A098-6F9B2DED8060}" presName="compositeA" presStyleCnt="0"/>
      <dgm:spPr/>
    </dgm:pt>
    <dgm:pt modelId="{135914E6-F741-4AFA-AE1F-0C09465D351B}" type="pres">
      <dgm:prSet presAssocID="{F9B73EA4-FE4D-4787-A098-6F9B2DED8060}" presName="textA" presStyleLbl="revTx" presStyleIdx="8" presStyleCnt="12">
        <dgm:presLayoutVars>
          <dgm:bulletEnabled val="1"/>
        </dgm:presLayoutVars>
      </dgm:prSet>
      <dgm:spPr/>
    </dgm:pt>
    <dgm:pt modelId="{9309B547-30EB-451E-99F3-78A0C21234B7}" type="pres">
      <dgm:prSet presAssocID="{F9B73EA4-FE4D-4787-A098-6F9B2DED8060}" presName="circleA" presStyleLbl="node1" presStyleIdx="8" presStyleCnt="12"/>
      <dgm:spPr>
        <a:ln w="19050">
          <a:solidFill>
            <a:srgbClr val="1E2DBE"/>
          </a:solidFill>
        </a:ln>
      </dgm:spPr>
    </dgm:pt>
    <dgm:pt modelId="{235AD9DD-3424-482F-8BB8-7EFEC5754006}" type="pres">
      <dgm:prSet presAssocID="{F9B73EA4-FE4D-4787-A098-6F9B2DED8060}" presName="spaceA" presStyleCnt="0"/>
      <dgm:spPr/>
    </dgm:pt>
    <dgm:pt modelId="{F5936535-637C-473A-9175-668E4DB072CA}" type="pres">
      <dgm:prSet presAssocID="{5459F487-B8A7-4B3D-A9DD-1E95F1E25F90}" presName="space" presStyleCnt="0"/>
      <dgm:spPr/>
    </dgm:pt>
    <dgm:pt modelId="{7F089590-AA97-4DC4-99A7-0C9856049AE9}" type="pres">
      <dgm:prSet presAssocID="{41286349-8CB8-4DD0-8572-FEECB6F52629}" presName="compositeB" presStyleCnt="0"/>
      <dgm:spPr/>
    </dgm:pt>
    <dgm:pt modelId="{04B7ACF3-7397-4A66-B80F-1B944B833FF9}" type="pres">
      <dgm:prSet presAssocID="{41286349-8CB8-4DD0-8572-FEECB6F52629}" presName="textB" presStyleLbl="revTx" presStyleIdx="9" presStyleCnt="12">
        <dgm:presLayoutVars>
          <dgm:bulletEnabled val="1"/>
        </dgm:presLayoutVars>
      </dgm:prSet>
      <dgm:spPr/>
    </dgm:pt>
    <dgm:pt modelId="{4BC1A2DD-D693-4460-8B92-F42FC9B9C42F}" type="pres">
      <dgm:prSet presAssocID="{41286349-8CB8-4DD0-8572-FEECB6F52629}" presName="circleB" presStyleLbl="node1" presStyleIdx="9" presStyleCnt="12"/>
      <dgm:spPr>
        <a:ln w="19050">
          <a:solidFill>
            <a:srgbClr val="1E2DBE"/>
          </a:solidFill>
        </a:ln>
      </dgm:spPr>
    </dgm:pt>
    <dgm:pt modelId="{51664F58-B3D4-4BAA-88D5-E8A80842EA0A}" type="pres">
      <dgm:prSet presAssocID="{41286349-8CB8-4DD0-8572-FEECB6F52629}" presName="spaceB" presStyleCnt="0"/>
      <dgm:spPr/>
    </dgm:pt>
    <dgm:pt modelId="{CAD10AC5-4E17-4BF8-BCEC-7A051AED372D}" type="pres">
      <dgm:prSet presAssocID="{66690137-7F96-43C0-AEF2-F484B7DB71D6}" presName="space" presStyleCnt="0"/>
      <dgm:spPr/>
    </dgm:pt>
    <dgm:pt modelId="{DF45E1BE-C35D-41CC-BFAB-0EEA39917C0F}" type="pres">
      <dgm:prSet presAssocID="{21748250-4D10-4321-9EAB-DAB6EDB2E895}" presName="compositeA" presStyleCnt="0"/>
      <dgm:spPr/>
    </dgm:pt>
    <dgm:pt modelId="{6D42211F-CB98-48D2-8F18-F2768B03024C}" type="pres">
      <dgm:prSet presAssocID="{21748250-4D10-4321-9EAB-DAB6EDB2E895}" presName="textA" presStyleLbl="revTx" presStyleIdx="10" presStyleCnt="12">
        <dgm:presLayoutVars>
          <dgm:bulletEnabled val="1"/>
        </dgm:presLayoutVars>
      </dgm:prSet>
      <dgm:spPr/>
    </dgm:pt>
    <dgm:pt modelId="{3EC04A6C-8B08-4632-ACD1-E3664DCC81E1}" type="pres">
      <dgm:prSet presAssocID="{21748250-4D10-4321-9EAB-DAB6EDB2E895}" presName="circleA" presStyleLbl="node1" presStyleIdx="10" presStyleCnt="12"/>
      <dgm:spPr>
        <a:ln>
          <a:noFill/>
        </a:ln>
      </dgm:spPr>
    </dgm:pt>
    <dgm:pt modelId="{EBA0115F-2358-4179-9C83-0EF9AAFF3718}" type="pres">
      <dgm:prSet presAssocID="{21748250-4D10-4321-9EAB-DAB6EDB2E895}" presName="spaceA" presStyleCnt="0"/>
      <dgm:spPr/>
    </dgm:pt>
    <dgm:pt modelId="{11FD86CC-CD00-453B-9DC6-3BB5ABD3832C}" type="pres">
      <dgm:prSet presAssocID="{E74CB94A-ABF4-468B-86A0-992ACD253C10}" presName="space" presStyleCnt="0"/>
      <dgm:spPr/>
    </dgm:pt>
    <dgm:pt modelId="{34D20F88-F929-404B-8085-A45A89CBAF5C}" type="pres">
      <dgm:prSet presAssocID="{A23521A4-EF52-49D4-BC61-4E5CB05F50D2}" presName="compositeB" presStyleCnt="0"/>
      <dgm:spPr/>
    </dgm:pt>
    <dgm:pt modelId="{267F0330-D4A9-4C30-ABAB-23D45051BBAA}" type="pres">
      <dgm:prSet presAssocID="{A23521A4-EF52-49D4-BC61-4E5CB05F50D2}" presName="textB" presStyleLbl="revTx" presStyleIdx="11" presStyleCnt="12">
        <dgm:presLayoutVars>
          <dgm:bulletEnabled val="1"/>
        </dgm:presLayoutVars>
      </dgm:prSet>
      <dgm:spPr/>
    </dgm:pt>
    <dgm:pt modelId="{65B3D8A7-9BE5-43B4-BAB9-D2079449C918}" type="pres">
      <dgm:prSet presAssocID="{A23521A4-EF52-49D4-BC61-4E5CB05F50D2}" presName="circleB" presStyleLbl="node1" presStyleIdx="11" presStyleCnt="12" custScaleX="44569" custScaleY="44752"/>
      <dgm:spPr/>
    </dgm:pt>
    <dgm:pt modelId="{2F0BB77B-4B1B-4A9F-BFD1-261AB4B07F91}" type="pres">
      <dgm:prSet presAssocID="{A23521A4-EF52-49D4-BC61-4E5CB05F50D2}" presName="spaceB" presStyleCnt="0"/>
      <dgm:spPr/>
    </dgm:pt>
  </dgm:ptLst>
  <dgm:cxnLst>
    <dgm:cxn modelId="{537D3F06-7049-49BE-933E-EFB70A5227CF}" type="presOf" srcId="{A23521A4-EF52-49D4-BC61-4E5CB05F50D2}" destId="{267F0330-D4A9-4C30-ABAB-23D45051BBAA}" srcOrd="0" destOrd="0" presId="urn:microsoft.com/office/officeart/2005/8/layout/hProcess11"/>
    <dgm:cxn modelId="{CC963B0B-01F1-41AB-A04D-DF6E0CE633E6}" type="presOf" srcId="{B16D287E-9A46-4CB0-ADD4-D0DB4227C585}" destId="{60C9EAFD-A484-4B84-83B3-A3F7FF193D63}" srcOrd="0" destOrd="0" presId="urn:microsoft.com/office/officeart/2005/8/layout/hProcess11"/>
    <dgm:cxn modelId="{94E1EE16-FEDB-451B-8EB2-BF9A298768B3}" srcId="{FEE0C5B1-7970-462F-8A62-AF565F6966FD}" destId="{41286349-8CB8-4DD0-8572-FEECB6F52629}" srcOrd="9" destOrd="0" parTransId="{17529FC7-A63B-4E5B-ACE2-9EA528E52F5D}" sibTransId="{66690137-7F96-43C0-AEF2-F484B7DB71D6}"/>
    <dgm:cxn modelId="{88546520-BE09-4642-8891-A22F66A62C0D}" srcId="{FEE0C5B1-7970-462F-8A62-AF565F6966FD}" destId="{BD6E032C-25C3-412B-9560-693CC8C55105}" srcOrd="6" destOrd="0" parTransId="{38D41C0E-8C96-402C-8398-EFB081F3E218}" sibTransId="{22A57F1C-E086-4452-944D-B661E87638F1}"/>
    <dgm:cxn modelId="{D1C11825-975B-40DA-8B3C-EBAF45469E23}" srcId="{FEE0C5B1-7970-462F-8A62-AF565F6966FD}" destId="{2A0A39D6-CFDD-4627-9F5F-2A652BB0A887}" srcOrd="1" destOrd="0" parTransId="{1F3679FE-0E3D-4B18-9CE9-4BD087C04C99}" sibTransId="{60EF16DA-666A-42AA-A6DC-2AD66D2E3F07}"/>
    <dgm:cxn modelId="{E5F37426-F217-4D16-9C12-09C8B65EBA3B}" type="presOf" srcId="{B52CA449-10F2-4082-A786-659FB7442F5B}" destId="{3BBFBFE1-5900-4932-8A43-70D6CF6EAF3D}" srcOrd="0" destOrd="0" presId="urn:microsoft.com/office/officeart/2005/8/layout/hProcess11"/>
    <dgm:cxn modelId="{C01BE12B-4145-408F-AC8A-D58CF23ECD49}" type="presOf" srcId="{E58DEFE7-CA82-4EE6-8550-8126DE043453}" destId="{46DD2154-BE57-494E-B04F-98CE964BE6B0}" srcOrd="0" destOrd="0" presId="urn:microsoft.com/office/officeart/2005/8/layout/hProcess11"/>
    <dgm:cxn modelId="{C66B7632-11A9-4E4F-9608-73E92B7F12B2}" srcId="{FEE0C5B1-7970-462F-8A62-AF565F6966FD}" destId="{B52CA449-10F2-4082-A786-659FB7442F5B}" srcOrd="3" destOrd="0" parTransId="{A055F091-1F18-4C5C-B083-956D389010F7}" sibTransId="{04763D26-3276-4CC9-8946-E98BBB911B57}"/>
    <dgm:cxn modelId="{B6CECA43-EE06-491E-8C0F-B20CF4C6A200}" type="presOf" srcId="{FEE0C5B1-7970-462F-8A62-AF565F6966FD}" destId="{A1EB829C-EA1A-44D4-9695-A799DEAC4D76}" srcOrd="0" destOrd="0" presId="urn:microsoft.com/office/officeart/2005/8/layout/hProcess11"/>
    <dgm:cxn modelId="{6E93CF66-8759-443F-9F4A-0EBCE7FEFCBC}" srcId="{FEE0C5B1-7970-462F-8A62-AF565F6966FD}" destId="{FCC751A8-8871-474F-B1C4-1BA23F931ECC}" srcOrd="2" destOrd="0" parTransId="{0ECC1194-7E82-4B51-B18F-F193583722DD}" sibTransId="{5B2C361B-C1BE-4D7F-B0FA-18E97047B8FB}"/>
    <dgm:cxn modelId="{20804869-4E50-4647-A486-F789560D3EA0}" type="presOf" srcId="{FCC751A8-8871-474F-B1C4-1BA23F931ECC}" destId="{1E70DA3C-A0CE-4345-928E-F22218432B7C}" srcOrd="0" destOrd="0" presId="urn:microsoft.com/office/officeart/2005/8/layout/hProcess11"/>
    <dgm:cxn modelId="{0170FF4D-4F00-4D45-BD6B-6342C08931B2}" srcId="{FEE0C5B1-7970-462F-8A62-AF565F6966FD}" destId="{B16D287E-9A46-4CB0-ADD4-D0DB4227C585}" srcOrd="5" destOrd="0" parTransId="{6DE818B4-8FD3-4ABB-B29B-3A91C87E85DF}" sibTransId="{0251BEC8-5244-4102-9D13-4532B5BDA713}"/>
    <dgm:cxn modelId="{DF32EB6F-E0DF-4DB2-B8F2-F6DEAD44A014}" type="presOf" srcId="{2A0A39D6-CFDD-4627-9F5F-2A652BB0A887}" destId="{3FEB7B57-ADAA-4DED-99A2-D8E59A7E7693}" srcOrd="0" destOrd="0" presId="urn:microsoft.com/office/officeart/2005/8/layout/hProcess11"/>
    <dgm:cxn modelId="{8F6E2C83-5536-4BEF-9978-ED5CDB663903}" srcId="{FEE0C5B1-7970-462F-8A62-AF565F6966FD}" destId="{A23521A4-EF52-49D4-BC61-4E5CB05F50D2}" srcOrd="11" destOrd="0" parTransId="{0EC0D94C-D124-4ACA-A464-3A6ABFCAA445}" sibTransId="{F6D364EB-CC93-4142-9217-F52AEE2267B2}"/>
    <dgm:cxn modelId="{0127B38D-6215-4E87-BAF3-CC175FFCB8BD}" srcId="{FEE0C5B1-7970-462F-8A62-AF565F6966FD}" destId="{E58DEFE7-CA82-4EE6-8550-8126DE043453}" srcOrd="4" destOrd="0" parTransId="{59CB641D-55CA-40EE-9C86-A1DCC3EFB306}" sibTransId="{B85E2C9B-7E30-413E-B51A-72B9F63A5949}"/>
    <dgm:cxn modelId="{F236F89D-33C6-42B2-8BA9-BDAB1BC50D68}" srcId="{FEE0C5B1-7970-462F-8A62-AF565F6966FD}" destId="{52CE54D9-D448-4EC5-BCC2-16D50F391632}" srcOrd="7" destOrd="0" parTransId="{15A4F5DD-7E1B-443A-86B7-86636BD62302}" sibTransId="{23605529-3CDA-4440-BEFE-7631C309BF6E}"/>
    <dgm:cxn modelId="{6965D5AE-8DC1-42DD-AC06-E444C2D04547}" srcId="{FEE0C5B1-7970-462F-8A62-AF565F6966FD}" destId="{21748250-4D10-4321-9EAB-DAB6EDB2E895}" srcOrd="10" destOrd="0" parTransId="{2E526733-CAFA-4DB9-95A0-3E47FD06FBCF}" sibTransId="{E74CB94A-ABF4-468B-86A0-992ACD253C10}"/>
    <dgm:cxn modelId="{EAF079B1-2700-45CC-A052-7EF64888C37A}" type="presOf" srcId="{41286349-8CB8-4DD0-8572-FEECB6F52629}" destId="{04B7ACF3-7397-4A66-B80F-1B944B833FF9}" srcOrd="0" destOrd="0" presId="urn:microsoft.com/office/officeart/2005/8/layout/hProcess11"/>
    <dgm:cxn modelId="{660910B3-81B7-4744-8124-6A60B38AFF81}" type="presOf" srcId="{21748250-4D10-4321-9EAB-DAB6EDB2E895}" destId="{6D42211F-CB98-48D2-8F18-F2768B03024C}" srcOrd="0" destOrd="0" presId="urn:microsoft.com/office/officeart/2005/8/layout/hProcess11"/>
    <dgm:cxn modelId="{75EBA3BA-6F4A-4A97-A62B-B5A02198567F}" type="presOf" srcId="{BD6E032C-25C3-412B-9560-693CC8C55105}" destId="{8E62F732-EFAC-4D22-B14B-1B6287461A7D}" srcOrd="0" destOrd="0" presId="urn:microsoft.com/office/officeart/2005/8/layout/hProcess11"/>
    <dgm:cxn modelId="{86E1C0BC-6CAD-41AB-B818-5C0105ACD55B}" type="presOf" srcId="{F9B73EA4-FE4D-4787-A098-6F9B2DED8060}" destId="{135914E6-F741-4AFA-AE1F-0C09465D351B}" srcOrd="0" destOrd="0" presId="urn:microsoft.com/office/officeart/2005/8/layout/hProcess11"/>
    <dgm:cxn modelId="{72CA63DF-6939-4CE2-96E3-C00BBC9FD7E3}" srcId="{FEE0C5B1-7970-462F-8A62-AF565F6966FD}" destId="{F9B73EA4-FE4D-4787-A098-6F9B2DED8060}" srcOrd="8" destOrd="0" parTransId="{42E6ED16-EDB4-4896-8A4E-675C2D316EC6}" sibTransId="{5459F487-B8A7-4B3D-A9DD-1E95F1E25F90}"/>
    <dgm:cxn modelId="{06FD7DE7-ABD9-4F6C-90F7-7A5FE72D986B}" type="presOf" srcId="{52CE54D9-D448-4EC5-BCC2-16D50F391632}" destId="{27F119D8-6F01-4D98-9385-A367A41B9C08}" srcOrd="0" destOrd="0" presId="urn:microsoft.com/office/officeart/2005/8/layout/hProcess11"/>
    <dgm:cxn modelId="{E8E713EC-FF7B-442D-8075-46889B9252C4}" type="presOf" srcId="{1A618215-5310-4B31-8850-33E594A25087}" destId="{60926B59-AA0F-4E06-B04B-534EC7DABF38}" srcOrd="0" destOrd="0" presId="urn:microsoft.com/office/officeart/2005/8/layout/hProcess11"/>
    <dgm:cxn modelId="{5F0E51EC-7B2B-490E-9132-057C70073272}" srcId="{FEE0C5B1-7970-462F-8A62-AF565F6966FD}" destId="{1A618215-5310-4B31-8850-33E594A25087}" srcOrd="0" destOrd="0" parTransId="{56874984-9EBC-4B66-9202-77DA326904DC}" sibTransId="{CE5E247A-AB7E-4A35-A16E-7624D81E890B}"/>
    <dgm:cxn modelId="{EB78E16F-1213-49E7-9A43-FF86F434FB91}" type="presParOf" srcId="{A1EB829C-EA1A-44D4-9695-A799DEAC4D76}" destId="{15427FBA-9DA2-45C2-B53D-C17AA63BFEBD}" srcOrd="0" destOrd="0" presId="urn:microsoft.com/office/officeart/2005/8/layout/hProcess11"/>
    <dgm:cxn modelId="{4F60FD84-4715-4CF3-B097-D53973EF7F43}" type="presParOf" srcId="{A1EB829C-EA1A-44D4-9695-A799DEAC4D76}" destId="{1A586382-8FC7-4A27-8586-62E492A774C4}" srcOrd="1" destOrd="0" presId="urn:microsoft.com/office/officeart/2005/8/layout/hProcess11"/>
    <dgm:cxn modelId="{10CA72CC-D504-45AF-9643-1B421737DF78}" type="presParOf" srcId="{1A586382-8FC7-4A27-8586-62E492A774C4}" destId="{9E027D1B-FD8D-44A6-99FF-B577C32871F6}" srcOrd="0" destOrd="0" presId="urn:microsoft.com/office/officeart/2005/8/layout/hProcess11"/>
    <dgm:cxn modelId="{62CF3611-57DD-4926-8B3A-3033CB35B8EB}" type="presParOf" srcId="{9E027D1B-FD8D-44A6-99FF-B577C32871F6}" destId="{60926B59-AA0F-4E06-B04B-534EC7DABF38}" srcOrd="0" destOrd="0" presId="urn:microsoft.com/office/officeart/2005/8/layout/hProcess11"/>
    <dgm:cxn modelId="{5EEF23CF-59B3-40CD-8AEE-662B5347DF9B}" type="presParOf" srcId="{9E027D1B-FD8D-44A6-99FF-B577C32871F6}" destId="{E3430B76-908E-47C6-80D0-0B9A09DF74DB}" srcOrd="1" destOrd="0" presId="urn:microsoft.com/office/officeart/2005/8/layout/hProcess11"/>
    <dgm:cxn modelId="{3E9E0039-C64B-49D0-95A5-D9AF92679142}" type="presParOf" srcId="{9E027D1B-FD8D-44A6-99FF-B577C32871F6}" destId="{89ACAFB3-BC83-40F9-9CD0-86BF6B6900D0}" srcOrd="2" destOrd="0" presId="urn:microsoft.com/office/officeart/2005/8/layout/hProcess11"/>
    <dgm:cxn modelId="{A878B8AA-A42D-488A-8BCD-49E8E100A3BD}" type="presParOf" srcId="{1A586382-8FC7-4A27-8586-62E492A774C4}" destId="{0E27B8E0-C218-4128-9566-619E0B4A8630}" srcOrd="1" destOrd="0" presId="urn:microsoft.com/office/officeart/2005/8/layout/hProcess11"/>
    <dgm:cxn modelId="{1F77FDA6-50AA-413D-B1E7-F50F7C781009}" type="presParOf" srcId="{1A586382-8FC7-4A27-8586-62E492A774C4}" destId="{54EE5E69-2D1D-4BFA-ABED-77E22B7ABAA2}" srcOrd="2" destOrd="0" presId="urn:microsoft.com/office/officeart/2005/8/layout/hProcess11"/>
    <dgm:cxn modelId="{39440576-2CB6-4F07-97CB-6E42B80B7F58}" type="presParOf" srcId="{54EE5E69-2D1D-4BFA-ABED-77E22B7ABAA2}" destId="{3FEB7B57-ADAA-4DED-99A2-D8E59A7E7693}" srcOrd="0" destOrd="0" presId="urn:microsoft.com/office/officeart/2005/8/layout/hProcess11"/>
    <dgm:cxn modelId="{8FD29E67-CAE9-40BE-9474-08855754CE5A}" type="presParOf" srcId="{54EE5E69-2D1D-4BFA-ABED-77E22B7ABAA2}" destId="{57EC3E88-7AD1-447A-9555-FDD48F139AEE}" srcOrd="1" destOrd="0" presId="urn:microsoft.com/office/officeart/2005/8/layout/hProcess11"/>
    <dgm:cxn modelId="{544244A6-C2C2-4845-BDD3-93FABC7B2476}" type="presParOf" srcId="{54EE5E69-2D1D-4BFA-ABED-77E22B7ABAA2}" destId="{E5E0B2AF-F8AB-4D2C-9BAB-2B33BB938BE7}" srcOrd="2" destOrd="0" presId="urn:microsoft.com/office/officeart/2005/8/layout/hProcess11"/>
    <dgm:cxn modelId="{A5A10B69-7356-4936-B351-188F7AC72F5F}" type="presParOf" srcId="{1A586382-8FC7-4A27-8586-62E492A774C4}" destId="{CAE642EF-954F-470C-8984-4CE78F689536}" srcOrd="3" destOrd="0" presId="urn:microsoft.com/office/officeart/2005/8/layout/hProcess11"/>
    <dgm:cxn modelId="{2A0F22E3-D6F5-4464-AE25-BF999A423343}" type="presParOf" srcId="{1A586382-8FC7-4A27-8586-62E492A774C4}" destId="{D04F692B-7CDC-4A6D-B64F-109EDC950115}" srcOrd="4" destOrd="0" presId="urn:microsoft.com/office/officeart/2005/8/layout/hProcess11"/>
    <dgm:cxn modelId="{AD3642B1-F17F-423E-96FF-073D137CCE39}" type="presParOf" srcId="{D04F692B-7CDC-4A6D-B64F-109EDC950115}" destId="{1E70DA3C-A0CE-4345-928E-F22218432B7C}" srcOrd="0" destOrd="0" presId="urn:microsoft.com/office/officeart/2005/8/layout/hProcess11"/>
    <dgm:cxn modelId="{48F4BDD3-2BB4-4CD1-AFB0-C470056A08FD}" type="presParOf" srcId="{D04F692B-7CDC-4A6D-B64F-109EDC950115}" destId="{94B8BF38-706F-44E9-80D3-DF0BF91249C7}" srcOrd="1" destOrd="0" presId="urn:microsoft.com/office/officeart/2005/8/layout/hProcess11"/>
    <dgm:cxn modelId="{A50222DB-8F1C-457F-8B15-A9B59DFD3765}" type="presParOf" srcId="{D04F692B-7CDC-4A6D-B64F-109EDC950115}" destId="{EBA32666-542C-4F81-BA35-60B0BB6F5036}" srcOrd="2" destOrd="0" presId="urn:microsoft.com/office/officeart/2005/8/layout/hProcess11"/>
    <dgm:cxn modelId="{DF96ED99-00F1-4AF1-9398-52FF4096E32A}" type="presParOf" srcId="{1A586382-8FC7-4A27-8586-62E492A774C4}" destId="{FD4B0584-4265-4417-9FE6-225826615F6D}" srcOrd="5" destOrd="0" presId="urn:microsoft.com/office/officeart/2005/8/layout/hProcess11"/>
    <dgm:cxn modelId="{1F426D68-0B22-4711-B1C0-CC74DA08B5DC}" type="presParOf" srcId="{1A586382-8FC7-4A27-8586-62E492A774C4}" destId="{0A735CEA-1F3E-4639-ABF9-862CA16C5EC3}" srcOrd="6" destOrd="0" presId="urn:microsoft.com/office/officeart/2005/8/layout/hProcess11"/>
    <dgm:cxn modelId="{C1402EEA-0BD1-41AB-A12F-F833E5306093}" type="presParOf" srcId="{0A735CEA-1F3E-4639-ABF9-862CA16C5EC3}" destId="{3BBFBFE1-5900-4932-8A43-70D6CF6EAF3D}" srcOrd="0" destOrd="0" presId="urn:microsoft.com/office/officeart/2005/8/layout/hProcess11"/>
    <dgm:cxn modelId="{0399821C-E8A3-4A16-BFCA-CDF89DA8F23F}" type="presParOf" srcId="{0A735CEA-1F3E-4639-ABF9-862CA16C5EC3}" destId="{3866A7E0-2324-4D66-8395-551C6A87C49A}" srcOrd="1" destOrd="0" presId="urn:microsoft.com/office/officeart/2005/8/layout/hProcess11"/>
    <dgm:cxn modelId="{9033F1A7-2073-47FF-8E36-19C83061D90C}" type="presParOf" srcId="{0A735CEA-1F3E-4639-ABF9-862CA16C5EC3}" destId="{C91C3788-99B8-47B7-9632-9F356C1CC5A2}" srcOrd="2" destOrd="0" presId="urn:microsoft.com/office/officeart/2005/8/layout/hProcess11"/>
    <dgm:cxn modelId="{3C32759C-3AD9-4C1E-847C-B509B01222B0}" type="presParOf" srcId="{1A586382-8FC7-4A27-8586-62E492A774C4}" destId="{0DA333E3-8E0C-4C70-BAED-524D5D932642}" srcOrd="7" destOrd="0" presId="urn:microsoft.com/office/officeart/2005/8/layout/hProcess11"/>
    <dgm:cxn modelId="{D66AFB0D-FF8B-4A9B-83ED-49B1476FAA25}" type="presParOf" srcId="{1A586382-8FC7-4A27-8586-62E492A774C4}" destId="{30221DB4-C376-4271-971C-E64BB8C0AEEF}" srcOrd="8" destOrd="0" presId="urn:microsoft.com/office/officeart/2005/8/layout/hProcess11"/>
    <dgm:cxn modelId="{105655D5-DAEC-4848-A527-214CBCE8A3D5}" type="presParOf" srcId="{30221DB4-C376-4271-971C-E64BB8C0AEEF}" destId="{46DD2154-BE57-494E-B04F-98CE964BE6B0}" srcOrd="0" destOrd="0" presId="urn:microsoft.com/office/officeart/2005/8/layout/hProcess11"/>
    <dgm:cxn modelId="{8D59A4F0-3501-4DAE-8EDC-74F066CDA264}" type="presParOf" srcId="{30221DB4-C376-4271-971C-E64BB8C0AEEF}" destId="{25718CBB-AA09-4DA6-A2C8-5B49EC50A44F}" srcOrd="1" destOrd="0" presId="urn:microsoft.com/office/officeart/2005/8/layout/hProcess11"/>
    <dgm:cxn modelId="{8D832808-CBD7-49AD-AC36-43A6FF3246C8}" type="presParOf" srcId="{30221DB4-C376-4271-971C-E64BB8C0AEEF}" destId="{7FD10BD1-085D-4275-B129-090FC2FE3CE6}" srcOrd="2" destOrd="0" presId="urn:microsoft.com/office/officeart/2005/8/layout/hProcess11"/>
    <dgm:cxn modelId="{210383C7-DF59-4810-B4C0-119E8FE84DED}" type="presParOf" srcId="{1A586382-8FC7-4A27-8586-62E492A774C4}" destId="{4091FD62-EB8A-44D8-9FAC-E5FEC283FC94}" srcOrd="9" destOrd="0" presId="urn:microsoft.com/office/officeart/2005/8/layout/hProcess11"/>
    <dgm:cxn modelId="{C1C387EF-B5DE-4360-8EE1-9B25C5F4D6A0}" type="presParOf" srcId="{1A586382-8FC7-4A27-8586-62E492A774C4}" destId="{4D174B7D-97B6-4E7C-976C-0E31F054AC61}" srcOrd="10" destOrd="0" presId="urn:microsoft.com/office/officeart/2005/8/layout/hProcess11"/>
    <dgm:cxn modelId="{4E0FD717-7DB4-42EB-853A-AD175D6BDC83}" type="presParOf" srcId="{4D174B7D-97B6-4E7C-976C-0E31F054AC61}" destId="{60C9EAFD-A484-4B84-83B3-A3F7FF193D63}" srcOrd="0" destOrd="0" presId="urn:microsoft.com/office/officeart/2005/8/layout/hProcess11"/>
    <dgm:cxn modelId="{4A2D43FC-B538-4DF6-ACE6-B362DD80FABA}" type="presParOf" srcId="{4D174B7D-97B6-4E7C-976C-0E31F054AC61}" destId="{1710F42A-7147-4599-823A-FE6041703F95}" srcOrd="1" destOrd="0" presId="urn:microsoft.com/office/officeart/2005/8/layout/hProcess11"/>
    <dgm:cxn modelId="{D47D1DEC-760A-4FF1-B63E-B61C27D48629}" type="presParOf" srcId="{4D174B7D-97B6-4E7C-976C-0E31F054AC61}" destId="{917CB5AC-57CD-44D0-B90D-F43504BC24B1}" srcOrd="2" destOrd="0" presId="urn:microsoft.com/office/officeart/2005/8/layout/hProcess11"/>
    <dgm:cxn modelId="{211E2DB0-85FD-4C84-9A2F-83D3CFCF1AA4}" type="presParOf" srcId="{1A586382-8FC7-4A27-8586-62E492A774C4}" destId="{B8117866-F2C2-4729-809F-ADE04BF76D69}" srcOrd="11" destOrd="0" presId="urn:microsoft.com/office/officeart/2005/8/layout/hProcess11"/>
    <dgm:cxn modelId="{F804E001-3004-4A76-A621-D537ED7D436E}" type="presParOf" srcId="{1A586382-8FC7-4A27-8586-62E492A774C4}" destId="{E5CAAA3B-7F86-40E8-BC58-927BC4CC3235}" srcOrd="12" destOrd="0" presId="urn:microsoft.com/office/officeart/2005/8/layout/hProcess11"/>
    <dgm:cxn modelId="{40B59285-034F-45F0-8AD9-5949FA36DC9B}" type="presParOf" srcId="{E5CAAA3B-7F86-40E8-BC58-927BC4CC3235}" destId="{8E62F732-EFAC-4D22-B14B-1B6287461A7D}" srcOrd="0" destOrd="0" presId="urn:microsoft.com/office/officeart/2005/8/layout/hProcess11"/>
    <dgm:cxn modelId="{003B127D-C4E3-46C5-A31A-EE1E84F3C139}" type="presParOf" srcId="{E5CAAA3B-7F86-40E8-BC58-927BC4CC3235}" destId="{AA907E6B-026D-4F42-BC07-7BBA257BE954}" srcOrd="1" destOrd="0" presId="urn:microsoft.com/office/officeart/2005/8/layout/hProcess11"/>
    <dgm:cxn modelId="{2A6AC807-04C1-4A36-B1F6-E1AC73C6D1EF}" type="presParOf" srcId="{E5CAAA3B-7F86-40E8-BC58-927BC4CC3235}" destId="{9A04D5DA-8316-4E02-A5F4-BD0058099576}" srcOrd="2" destOrd="0" presId="urn:microsoft.com/office/officeart/2005/8/layout/hProcess11"/>
    <dgm:cxn modelId="{75E21886-1A3E-465D-BF9F-C41224D69D0B}" type="presParOf" srcId="{1A586382-8FC7-4A27-8586-62E492A774C4}" destId="{CCA092A5-CFA0-4467-9234-6D3154261F10}" srcOrd="13" destOrd="0" presId="urn:microsoft.com/office/officeart/2005/8/layout/hProcess11"/>
    <dgm:cxn modelId="{E378D4FE-5C96-4C71-916D-D3A673D9051D}" type="presParOf" srcId="{1A586382-8FC7-4A27-8586-62E492A774C4}" destId="{E17D4910-10AB-4A9D-BB04-45FBDAC8812A}" srcOrd="14" destOrd="0" presId="urn:microsoft.com/office/officeart/2005/8/layout/hProcess11"/>
    <dgm:cxn modelId="{31D28D69-13D0-435C-8DDD-7A6AE2BAE03B}" type="presParOf" srcId="{E17D4910-10AB-4A9D-BB04-45FBDAC8812A}" destId="{27F119D8-6F01-4D98-9385-A367A41B9C08}" srcOrd="0" destOrd="0" presId="urn:microsoft.com/office/officeart/2005/8/layout/hProcess11"/>
    <dgm:cxn modelId="{D85533CA-6984-4431-9EAF-890B2DA04EEA}" type="presParOf" srcId="{E17D4910-10AB-4A9D-BB04-45FBDAC8812A}" destId="{A2BCD564-CFD3-4308-A423-04272AD9C168}" srcOrd="1" destOrd="0" presId="urn:microsoft.com/office/officeart/2005/8/layout/hProcess11"/>
    <dgm:cxn modelId="{1EE8993A-353A-4A07-8978-A38474723BC1}" type="presParOf" srcId="{E17D4910-10AB-4A9D-BB04-45FBDAC8812A}" destId="{0DC9B927-5843-4AF8-8684-59667DDA123C}" srcOrd="2" destOrd="0" presId="urn:microsoft.com/office/officeart/2005/8/layout/hProcess11"/>
    <dgm:cxn modelId="{8FA47683-110B-495F-979C-5921AF08CE45}" type="presParOf" srcId="{1A586382-8FC7-4A27-8586-62E492A774C4}" destId="{735FCE45-E2AF-4A42-8B91-1298661B8705}" srcOrd="15" destOrd="0" presId="urn:microsoft.com/office/officeart/2005/8/layout/hProcess11"/>
    <dgm:cxn modelId="{596865AC-DFF6-4632-B985-492D5959D72A}" type="presParOf" srcId="{1A586382-8FC7-4A27-8586-62E492A774C4}" destId="{262B78F6-0DA5-4862-A072-EFF5F7A4F157}" srcOrd="16" destOrd="0" presId="urn:microsoft.com/office/officeart/2005/8/layout/hProcess11"/>
    <dgm:cxn modelId="{BEBA1319-4981-4619-89E9-57F56C550A86}" type="presParOf" srcId="{262B78F6-0DA5-4862-A072-EFF5F7A4F157}" destId="{135914E6-F741-4AFA-AE1F-0C09465D351B}" srcOrd="0" destOrd="0" presId="urn:microsoft.com/office/officeart/2005/8/layout/hProcess11"/>
    <dgm:cxn modelId="{96F1ACDF-E940-4A60-B955-71F41D39162B}" type="presParOf" srcId="{262B78F6-0DA5-4862-A072-EFF5F7A4F157}" destId="{9309B547-30EB-451E-99F3-78A0C21234B7}" srcOrd="1" destOrd="0" presId="urn:microsoft.com/office/officeart/2005/8/layout/hProcess11"/>
    <dgm:cxn modelId="{6836A89D-EAFC-40F3-ABA6-45DB36B39396}" type="presParOf" srcId="{262B78F6-0DA5-4862-A072-EFF5F7A4F157}" destId="{235AD9DD-3424-482F-8BB8-7EFEC5754006}" srcOrd="2" destOrd="0" presId="urn:microsoft.com/office/officeart/2005/8/layout/hProcess11"/>
    <dgm:cxn modelId="{B5DAFB75-42E3-4F2B-9D7B-8E6613AD4B41}" type="presParOf" srcId="{1A586382-8FC7-4A27-8586-62E492A774C4}" destId="{F5936535-637C-473A-9175-668E4DB072CA}" srcOrd="17" destOrd="0" presId="urn:microsoft.com/office/officeart/2005/8/layout/hProcess11"/>
    <dgm:cxn modelId="{F15D5C04-60D2-43CF-A9B6-94E33A1928EC}" type="presParOf" srcId="{1A586382-8FC7-4A27-8586-62E492A774C4}" destId="{7F089590-AA97-4DC4-99A7-0C9856049AE9}" srcOrd="18" destOrd="0" presId="urn:microsoft.com/office/officeart/2005/8/layout/hProcess11"/>
    <dgm:cxn modelId="{0ABD87AD-0E91-4776-AD05-5C749E046DE5}" type="presParOf" srcId="{7F089590-AA97-4DC4-99A7-0C9856049AE9}" destId="{04B7ACF3-7397-4A66-B80F-1B944B833FF9}" srcOrd="0" destOrd="0" presId="urn:microsoft.com/office/officeart/2005/8/layout/hProcess11"/>
    <dgm:cxn modelId="{AB93CF77-E9E8-4804-9A43-04DC6259EA6A}" type="presParOf" srcId="{7F089590-AA97-4DC4-99A7-0C9856049AE9}" destId="{4BC1A2DD-D693-4460-8B92-F42FC9B9C42F}" srcOrd="1" destOrd="0" presId="urn:microsoft.com/office/officeart/2005/8/layout/hProcess11"/>
    <dgm:cxn modelId="{CE2EF2AB-C9B8-4B6A-854C-20103BD0646C}" type="presParOf" srcId="{7F089590-AA97-4DC4-99A7-0C9856049AE9}" destId="{51664F58-B3D4-4BAA-88D5-E8A80842EA0A}" srcOrd="2" destOrd="0" presId="urn:microsoft.com/office/officeart/2005/8/layout/hProcess11"/>
    <dgm:cxn modelId="{A479FF78-0E92-4FCA-9AA7-013C9A8CFA5D}" type="presParOf" srcId="{1A586382-8FC7-4A27-8586-62E492A774C4}" destId="{CAD10AC5-4E17-4BF8-BCEC-7A051AED372D}" srcOrd="19" destOrd="0" presId="urn:microsoft.com/office/officeart/2005/8/layout/hProcess11"/>
    <dgm:cxn modelId="{BD822BA8-D0D8-424A-BBA9-F5AE9DB8C3C6}" type="presParOf" srcId="{1A586382-8FC7-4A27-8586-62E492A774C4}" destId="{DF45E1BE-C35D-41CC-BFAB-0EEA39917C0F}" srcOrd="20" destOrd="0" presId="urn:microsoft.com/office/officeart/2005/8/layout/hProcess11"/>
    <dgm:cxn modelId="{907C040D-1784-4322-82E3-47E1C39167EF}" type="presParOf" srcId="{DF45E1BE-C35D-41CC-BFAB-0EEA39917C0F}" destId="{6D42211F-CB98-48D2-8F18-F2768B03024C}" srcOrd="0" destOrd="0" presId="urn:microsoft.com/office/officeart/2005/8/layout/hProcess11"/>
    <dgm:cxn modelId="{8BCC68E1-F3BA-4707-B22F-EAA2A0F8799F}" type="presParOf" srcId="{DF45E1BE-C35D-41CC-BFAB-0EEA39917C0F}" destId="{3EC04A6C-8B08-4632-ACD1-E3664DCC81E1}" srcOrd="1" destOrd="0" presId="urn:microsoft.com/office/officeart/2005/8/layout/hProcess11"/>
    <dgm:cxn modelId="{3E35EEB3-F8CB-4200-95DE-DA9CF7EA2644}" type="presParOf" srcId="{DF45E1BE-C35D-41CC-BFAB-0EEA39917C0F}" destId="{EBA0115F-2358-4179-9C83-0EF9AAFF3718}" srcOrd="2" destOrd="0" presId="urn:microsoft.com/office/officeart/2005/8/layout/hProcess11"/>
    <dgm:cxn modelId="{B16D94B3-A448-48D6-A3FF-0E7F369712D2}" type="presParOf" srcId="{1A586382-8FC7-4A27-8586-62E492A774C4}" destId="{11FD86CC-CD00-453B-9DC6-3BB5ABD3832C}" srcOrd="21" destOrd="0" presId="urn:microsoft.com/office/officeart/2005/8/layout/hProcess11"/>
    <dgm:cxn modelId="{29F1EA8B-BA84-49A0-AABC-01FB359E7A8B}" type="presParOf" srcId="{1A586382-8FC7-4A27-8586-62E492A774C4}" destId="{34D20F88-F929-404B-8085-A45A89CBAF5C}" srcOrd="22" destOrd="0" presId="urn:microsoft.com/office/officeart/2005/8/layout/hProcess11"/>
    <dgm:cxn modelId="{859304B3-1AE8-4B86-ADD9-47734536C13D}" type="presParOf" srcId="{34D20F88-F929-404B-8085-A45A89CBAF5C}" destId="{267F0330-D4A9-4C30-ABAB-23D45051BBAA}" srcOrd="0" destOrd="0" presId="urn:microsoft.com/office/officeart/2005/8/layout/hProcess11"/>
    <dgm:cxn modelId="{7B92593B-533A-4D8A-9E8F-546974AE8B1F}" type="presParOf" srcId="{34D20F88-F929-404B-8085-A45A89CBAF5C}" destId="{65B3D8A7-9BE5-43B4-BAB9-D2079449C918}" srcOrd="1" destOrd="0" presId="urn:microsoft.com/office/officeart/2005/8/layout/hProcess11"/>
    <dgm:cxn modelId="{EB312C09-124D-4607-9E1C-9D60B724C228}" type="presParOf" srcId="{34D20F88-F929-404B-8085-A45A89CBAF5C}" destId="{2F0BB77B-4B1B-4A9F-BFD1-261AB4B07F91}"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283BB0-25C1-4486-A02B-9B45F83A8FD3}" type="doc">
      <dgm:prSet loTypeId="urn:microsoft.com/office/officeart/2005/8/layout/pList1" loCatId="list" qsTypeId="urn:microsoft.com/office/officeart/2005/8/quickstyle/simple1" qsCatId="simple" csTypeId="urn:microsoft.com/office/officeart/2005/8/colors/accent1_3" csCatId="accent1" phldr="1"/>
      <dgm:spPr/>
      <dgm:t>
        <a:bodyPr/>
        <a:lstStyle/>
        <a:p>
          <a:endParaRPr lang="en-GB"/>
        </a:p>
      </dgm:t>
    </dgm:pt>
    <dgm:pt modelId="{E1A42A13-9BDB-4EF7-AF89-BD5D9281BD8C}">
      <dgm:prSet phldrT="[Text]"/>
      <dgm:spPr/>
      <dgm:t>
        <a:bodyPr/>
        <a:lstStyle/>
        <a:p>
          <a:r>
            <a:rPr lang="en-GB" dirty="0"/>
            <a:t>Social dialogue and</a:t>
          </a:r>
        </a:p>
      </dgm:t>
    </dgm:pt>
    <dgm:pt modelId="{FBB499A3-1730-4DC2-9B7F-6A38646B1460}" type="parTrans" cxnId="{4BF9FEB8-C6E8-46EA-8964-A6D946A3A539}">
      <dgm:prSet/>
      <dgm:spPr/>
      <dgm:t>
        <a:bodyPr/>
        <a:lstStyle/>
        <a:p>
          <a:endParaRPr lang="en-GB"/>
        </a:p>
      </dgm:t>
    </dgm:pt>
    <dgm:pt modelId="{0AA12804-45E8-4E92-A7A6-CDD2F7190D1A}" type="sibTrans" cxnId="{4BF9FEB8-C6E8-46EA-8964-A6D946A3A539}">
      <dgm:prSet/>
      <dgm:spPr/>
      <dgm:t>
        <a:bodyPr/>
        <a:lstStyle/>
        <a:p>
          <a:endParaRPr lang="en-GB"/>
        </a:p>
      </dgm:t>
    </dgm:pt>
    <dgm:pt modelId="{AEA9DEFD-1E4B-4964-BCE2-285739058284}">
      <dgm:prSet phldrT="[Text]"/>
      <dgm:spPr/>
      <dgm:t>
        <a:bodyPr/>
        <a:lstStyle/>
        <a:p>
          <a:r>
            <a:rPr lang="da-DK" dirty="0"/>
            <a:t>FPRW</a:t>
          </a:r>
          <a:endParaRPr lang="en-GB" dirty="0"/>
        </a:p>
      </dgm:t>
    </dgm:pt>
    <dgm:pt modelId="{1672E34D-CB68-485C-B6AE-7DB1823B16D1}" type="parTrans" cxnId="{AA2C6C5B-CBD8-4A56-827F-2789454393E3}">
      <dgm:prSet/>
      <dgm:spPr/>
      <dgm:t>
        <a:bodyPr/>
        <a:lstStyle/>
        <a:p>
          <a:endParaRPr lang="en-GB"/>
        </a:p>
      </dgm:t>
    </dgm:pt>
    <dgm:pt modelId="{0FC07B33-6616-4E73-964E-E4EE6DDB264B}" type="sibTrans" cxnId="{AA2C6C5B-CBD8-4A56-827F-2789454393E3}">
      <dgm:prSet/>
      <dgm:spPr/>
      <dgm:t>
        <a:bodyPr/>
        <a:lstStyle/>
        <a:p>
          <a:endParaRPr lang="en-GB"/>
        </a:p>
      </dgm:t>
    </dgm:pt>
    <dgm:pt modelId="{D33AD614-1DA1-4867-AFD9-8A5B0124CDD4}">
      <dgm:prSet phldrT="[Text]"/>
      <dgm:spPr/>
      <dgm:t>
        <a:bodyPr/>
        <a:lstStyle/>
        <a:p>
          <a:r>
            <a:rPr lang="da-DK" dirty="0"/>
            <a:t>Gender and equity</a:t>
          </a:r>
          <a:endParaRPr lang="en-GB" dirty="0"/>
        </a:p>
      </dgm:t>
    </dgm:pt>
    <dgm:pt modelId="{D4B42D6F-93B4-4BDE-B2E4-4A999DF91207}" type="parTrans" cxnId="{8FB09143-0119-44C9-A153-672BB891C604}">
      <dgm:prSet/>
      <dgm:spPr/>
      <dgm:t>
        <a:bodyPr/>
        <a:lstStyle/>
        <a:p>
          <a:endParaRPr lang="en-GB"/>
        </a:p>
      </dgm:t>
    </dgm:pt>
    <dgm:pt modelId="{65438083-DE8D-434A-A2BA-B390446E7979}" type="sibTrans" cxnId="{8FB09143-0119-44C9-A153-672BB891C604}">
      <dgm:prSet/>
      <dgm:spPr/>
      <dgm:t>
        <a:bodyPr/>
        <a:lstStyle/>
        <a:p>
          <a:endParaRPr lang="en-GB"/>
        </a:p>
      </dgm:t>
    </dgm:pt>
    <dgm:pt modelId="{29C9AE93-E33D-4B68-9325-5637D85D2BAD}">
      <dgm:prSet phldrT="[Text]"/>
      <dgm:spPr/>
      <dgm:t>
        <a:bodyPr/>
        <a:lstStyle/>
        <a:p>
          <a:r>
            <a:rPr lang="da-DK" dirty="0"/>
            <a:t>Policy coherence</a:t>
          </a:r>
          <a:endParaRPr lang="en-GB" dirty="0"/>
        </a:p>
      </dgm:t>
    </dgm:pt>
    <dgm:pt modelId="{BBCCA60A-86B8-4CDA-BD68-DBCFB13D287E}" type="parTrans" cxnId="{49BFA232-D334-4886-BA25-B55A2256156B}">
      <dgm:prSet/>
      <dgm:spPr/>
      <dgm:t>
        <a:bodyPr/>
        <a:lstStyle/>
        <a:p>
          <a:endParaRPr lang="en-GB"/>
        </a:p>
      </dgm:t>
    </dgm:pt>
    <dgm:pt modelId="{066C8F4E-B72D-4B58-8D4E-B9DF1EA2F2A2}" type="sibTrans" cxnId="{49BFA232-D334-4886-BA25-B55A2256156B}">
      <dgm:prSet/>
      <dgm:spPr/>
      <dgm:t>
        <a:bodyPr/>
        <a:lstStyle/>
        <a:p>
          <a:endParaRPr lang="en-GB"/>
        </a:p>
      </dgm:t>
    </dgm:pt>
    <dgm:pt modelId="{0174DCA6-4D9D-4A59-994B-AE9916F5C01E}">
      <dgm:prSet phldrT="[Text]"/>
      <dgm:spPr/>
      <dgm:t>
        <a:bodyPr/>
        <a:lstStyle/>
        <a:p>
          <a:r>
            <a:rPr lang="da-DK" dirty="0"/>
            <a:t>Decent jobs</a:t>
          </a:r>
          <a:endParaRPr lang="en-GB" dirty="0"/>
        </a:p>
      </dgm:t>
    </dgm:pt>
    <dgm:pt modelId="{393E0FCA-0A3C-4D33-B0EE-658C0AE07E0F}" type="parTrans" cxnId="{31F820B1-826A-4A59-92FC-5DE1E393D3C4}">
      <dgm:prSet/>
      <dgm:spPr/>
      <dgm:t>
        <a:bodyPr/>
        <a:lstStyle/>
        <a:p>
          <a:endParaRPr lang="en-GB"/>
        </a:p>
      </dgm:t>
    </dgm:pt>
    <dgm:pt modelId="{491956EA-C6E1-4D52-B788-865F73D9464F}" type="sibTrans" cxnId="{31F820B1-826A-4A59-92FC-5DE1E393D3C4}">
      <dgm:prSet/>
      <dgm:spPr/>
      <dgm:t>
        <a:bodyPr/>
        <a:lstStyle/>
        <a:p>
          <a:endParaRPr lang="en-GB"/>
        </a:p>
      </dgm:t>
    </dgm:pt>
    <dgm:pt modelId="{D31A2DA8-38CB-4260-901F-556E2E9E4EEC}">
      <dgm:prSet phldrT="[Text]"/>
      <dgm:spPr/>
      <dgm:t>
        <a:bodyPr/>
        <a:lstStyle/>
        <a:p>
          <a:r>
            <a:rPr lang="da-DK" dirty="0"/>
            <a:t>No one size fits all</a:t>
          </a:r>
          <a:endParaRPr lang="en-GB" dirty="0"/>
        </a:p>
      </dgm:t>
    </dgm:pt>
    <dgm:pt modelId="{339C0738-9750-4F21-8CE7-1FA3F4EA4F4B}" type="parTrans" cxnId="{541E1DAA-4683-4B85-939D-BC913224E75A}">
      <dgm:prSet/>
      <dgm:spPr/>
      <dgm:t>
        <a:bodyPr/>
        <a:lstStyle/>
        <a:p>
          <a:endParaRPr lang="en-GB"/>
        </a:p>
      </dgm:t>
    </dgm:pt>
    <dgm:pt modelId="{3828EBD0-DB73-47FF-B1AD-63D815719782}" type="sibTrans" cxnId="{541E1DAA-4683-4B85-939D-BC913224E75A}">
      <dgm:prSet/>
      <dgm:spPr/>
      <dgm:t>
        <a:bodyPr/>
        <a:lstStyle/>
        <a:p>
          <a:endParaRPr lang="en-GB"/>
        </a:p>
      </dgm:t>
    </dgm:pt>
    <dgm:pt modelId="{3CF23218-1E22-4552-921B-7862E8E8748B}">
      <dgm:prSet phldrT="[Text]"/>
      <dgm:spPr/>
      <dgm:t>
        <a:bodyPr/>
        <a:lstStyle/>
        <a:p>
          <a:r>
            <a:rPr lang="da-DK" dirty="0"/>
            <a:t>International cooperation</a:t>
          </a:r>
          <a:endParaRPr lang="en-GB" dirty="0"/>
        </a:p>
      </dgm:t>
    </dgm:pt>
    <dgm:pt modelId="{4039292B-52A5-46C8-9DA4-9C12EF0DB112}" type="parTrans" cxnId="{19F0538E-47A7-489C-B482-BD38DF60E95B}">
      <dgm:prSet/>
      <dgm:spPr/>
      <dgm:t>
        <a:bodyPr/>
        <a:lstStyle/>
        <a:p>
          <a:endParaRPr lang="en-GB"/>
        </a:p>
      </dgm:t>
    </dgm:pt>
    <dgm:pt modelId="{8E556237-56F5-47F1-AE1B-BBDE9918C767}" type="sibTrans" cxnId="{19F0538E-47A7-489C-B482-BD38DF60E95B}">
      <dgm:prSet/>
      <dgm:spPr/>
      <dgm:t>
        <a:bodyPr/>
        <a:lstStyle/>
        <a:p>
          <a:endParaRPr lang="en-GB"/>
        </a:p>
      </dgm:t>
    </dgm:pt>
    <dgm:pt modelId="{44C4FE22-6FEF-46DD-A1FB-20163D817EFF}" type="pres">
      <dgm:prSet presAssocID="{70283BB0-25C1-4486-A02B-9B45F83A8FD3}" presName="Name0" presStyleCnt="0">
        <dgm:presLayoutVars>
          <dgm:dir/>
          <dgm:resizeHandles val="exact"/>
        </dgm:presLayoutVars>
      </dgm:prSet>
      <dgm:spPr/>
    </dgm:pt>
    <dgm:pt modelId="{9D9EB591-A159-4409-9AA4-848277D2CD3A}" type="pres">
      <dgm:prSet presAssocID="{E1A42A13-9BDB-4EF7-AF89-BD5D9281BD8C}" presName="compNode" presStyleCnt="0"/>
      <dgm:spPr/>
    </dgm:pt>
    <dgm:pt modelId="{9D3F8EF7-B86B-49BC-8E9B-40C4D9F21F17}" type="pres">
      <dgm:prSet presAssocID="{E1A42A13-9BDB-4EF7-AF89-BD5D9281BD8C}" presName="pictRect" presStyleLbl="node1" presStyleIdx="0" presStyleCnt="7"/>
      <dgm:spPr>
        <a:blipFill>
          <a:blip xmlns:r="http://schemas.openxmlformats.org/officeDocument/2006/relationships" r:embed="rId1"/>
          <a:srcRect/>
          <a:stretch>
            <a:fillRect l="-2000" r="-2000"/>
          </a:stretch>
        </a:blipFill>
      </dgm:spPr>
    </dgm:pt>
    <dgm:pt modelId="{69A79043-A6DE-4FE3-9A39-4E95DEE29C4F}" type="pres">
      <dgm:prSet presAssocID="{E1A42A13-9BDB-4EF7-AF89-BD5D9281BD8C}" presName="textRect" presStyleLbl="revTx" presStyleIdx="0" presStyleCnt="7">
        <dgm:presLayoutVars>
          <dgm:bulletEnabled val="1"/>
        </dgm:presLayoutVars>
      </dgm:prSet>
      <dgm:spPr/>
    </dgm:pt>
    <dgm:pt modelId="{6A8BFF76-8967-479C-9FFC-C51F60F69350}" type="pres">
      <dgm:prSet presAssocID="{0AA12804-45E8-4E92-A7A6-CDD2F7190D1A}" presName="sibTrans" presStyleLbl="sibTrans2D1" presStyleIdx="0" presStyleCnt="0"/>
      <dgm:spPr/>
    </dgm:pt>
    <dgm:pt modelId="{088479E5-F70F-4958-9677-0AB4153DCEF7}" type="pres">
      <dgm:prSet presAssocID="{AEA9DEFD-1E4B-4964-BCE2-285739058284}" presName="compNode" presStyleCnt="0"/>
      <dgm:spPr/>
    </dgm:pt>
    <dgm:pt modelId="{F132F08E-E138-4863-934E-4EED49B0B171}" type="pres">
      <dgm:prSet presAssocID="{AEA9DEFD-1E4B-4964-BCE2-285739058284}" presName="pictRect" presStyleLbl="nod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6000" r="-16000"/>
          </a:stretch>
        </a:blipFill>
      </dgm:spPr>
    </dgm:pt>
    <dgm:pt modelId="{BC591A06-E6A0-40BC-B305-2E7BCCCBB017}" type="pres">
      <dgm:prSet presAssocID="{AEA9DEFD-1E4B-4964-BCE2-285739058284}" presName="textRect" presStyleLbl="revTx" presStyleIdx="1" presStyleCnt="7">
        <dgm:presLayoutVars>
          <dgm:bulletEnabled val="1"/>
        </dgm:presLayoutVars>
      </dgm:prSet>
      <dgm:spPr/>
    </dgm:pt>
    <dgm:pt modelId="{56E1D555-1D8E-4090-ADD9-13FEE2B42B3A}" type="pres">
      <dgm:prSet presAssocID="{0FC07B33-6616-4E73-964E-E4EE6DDB264B}" presName="sibTrans" presStyleLbl="sibTrans2D1" presStyleIdx="0" presStyleCnt="0"/>
      <dgm:spPr/>
    </dgm:pt>
    <dgm:pt modelId="{ADDC2F5E-FA54-45B0-AF53-EDD3E42B93CE}" type="pres">
      <dgm:prSet presAssocID="{D33AD614-1DA1-4867-AFD9-8A5B0124CDD4}" presName="compNode" presStyleCnt="0"/>
      <dgm:spPr/>
    </dgm:pt>
    <dgm:pt modelId="{9F30E30A-03D4-4FBE-9FED-45F37862F9EC}" type="pres">
      <dgm:prSet presAssocID="{D33AD614-1DA1-4867-AFD9-8A5B0124CDD4}" presName="pictRect" presStyleLbl="node1" presStyleIdx="2" presStyleCnt="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dgm:spPr>
    </dgm:pt>
    <dgm:pt modelId="{5CD2A3FB-1732-44DD-A406-A797FB1A17EA}" type="pres">
      <dgm:prSet presAssocID="{D33AD614-1DA1-4867-AFD9-8A5B0124CDD4}" presName="textRect" presStyleLbl="revTx" presStyleIdx="2" presStyleCnt="7">
        <dgm:presLayoutVars>
          <dgm:bulletEnabled val="1"/>
        </dgm:presLayoutVars>
      </dgm:prSet>
      <dgm:spPr/>
    </dgm:pt>
    <dgm:pt modelId="{F904E2F5-4E5E-4352-95D9-B57E3336F523}" type="pres">
      <dgm:prSet presAssocID="{65438083-DE8D-434A-A2BA-B390446E7979}" presName="sibTrans" presStyleLbl="sibTrans2D1" presStyleIdx="0" presStyleCnt="0"/>
      <dgm:spPr/>
    </dgm:pt>
    <dgm:pt modelId="{7D3AE382-4DC1-4E99-AA70-47F2C88331A5}" type="pres">
      <dgm:prSet presAssocID="{29C9AE93-E33D-4B68-9325-5637D85D2BAD}" presName="compNode" presStyleCnt="0"/>
      <dgm:spPr/>
    </dgm:pt>
    <dgm:pt modelId="{C2E6C72C-EFE2-41ED-A808-943CF206ADA3}" type="pres">
      <dgm:prSet presAssocID="{29C9AE93-E33D-4B68-9325-5637D85D2BAD}" presName="pictRect" presStyleLbl="node1" presStyleIdx="3" presStyleCnt="7"/>
      <dgm:spPr>
        <a:blipFill>
          <a:blip xmlns:r="http://schemas.openxmlformats.org/officeDocument/2006/relationships" r:embed="rId4"/>
          <a:srcRect/>
          <a:stretch>
            <a:fillRect l="-14000" r="-14000"/>
          </a:stretch>
        </a:blipFill>
      </dgm:spPr>
    </dgm:pt>
    <dgm:pt modelId="{D714FA58-4F00-49E8-A68B-20BA48128FCE}" type="pres">
      <dgm:prSet presAssocID="{29C9AE93-E33D-4B68-9325-5637D85D2BAD}" presName="textRect" presStyleLbl="revTx" presStyleIdx="3" presStyleCnt="7">
        <dgm:presLayoutVars>
          <dgm:bulletEnabled val="1"/>
        </dgm:presLayoutVars>
      </dgm:prSet>
      <dgm:spPr/>
    </dgm:pt>
    <dgm:pt modelId="{FB336F14-EE5D-4427-B70E-CEADC66B3A74}" type="pres">
      <dgm:prSet presAssocID="{066C8F4E-B72D-4B58-8D4E-B9DF1EA2F2A2}" presName="sibTrans" presStyleLbl="sibTrans2D1" presStyleIdx="0" presStyleCnt="0"/>
      <dgm:spPr/>
    </dgm:pt>
    <dgm:pt modelId="{7AE2343F-EE44-4E5A-8144-1E6CF9E91CEF}" type="pres">
      <dgm:prSet presAssocID="{0174DCA6-4D9D-4A59-994B-AE9916F5C01E}" presName="compNode" presStyleCnt="0"/>
      <dgm:spPr/>
    </dgm:pt>
    <dgm:pt modelId="{3F52C7A3-1565-4132-AA78-46F5425C9BA9}" type="pres">
      <dgm:prSet presAssocID="{0174DCA6-4D9D-4A59-994B-AE9916F5C01E}" presName="pictRect" presStyleLbl="node1" presStyleIdx="4" presStyleCnt="7"/>
      <dgm:spPr>
        <a:blipFill>
          <a:blip xmlns:r="http://schemas.openxmlformats.org/officeDocument/2006/relationships" r:embed="rId5"/>
          <a:srcRect/>
          <a:stretch>
            <a:fillRect l="-2000" r="-2000"/>
          </a:stretch>
        </a:blipFill>
      </dgm:spPr>
    </dgm:pt>
    <dgm:pt modelId="{26D65311-F4D6-4D15-9BC0-BAC114BF9E7C}" type="pres">
      <dgm:prSet presAssocID="{0174DCA6-4D9D-4A59-994B-AE9916F5C01E}" presName="textRect" presStyleLbl="revTx" presStyleIdx="4" presStyleCnt="7">
        <dgm:presLayoutVars>
          <dgm:bulletEnabled val="1"/>
        </dgm:presLayoutVars>
      </dgm:prSet>
      <dgm:spPr/>
    </dgm:pt>
    <dgm:pt modelId="{A1ECFC97-AF56-4A31-BAE4-D84BFC68BE4A}" type="pres">
      <dgm:prSet presAssocID="{491956EA-C6E1-4D52-B788-865F73D9464F}" presName="sibTrans" presStyleLbl="sibTrans2D1" presStyleIdx="0" presStyleCnt="0"/>
      <dgm:spPr/>
    </dgm:pt>
    <dgm:pt modelId="{54D7BEA4-6245-43C9-AA3E-F534352086AC}" type="pres">
      <dgm:prSet presAssocID="{D31A2DA8-38CB-4260-901F-556E2E9E4EEC}" presName="compNode" presStyleCnt="0"/>
      <dgm:spPr/>
    </dgm:pt>
    <dgm:pt modelId="{800B133B-E8B6-4903-8AA2-DEED1DA58BC0}" type="pres">
      <dgm:prSet presAssocID="{D31A2DA8-38CB-4260-901F-556E2E9E4EEC}" presName="pictRect" presStyleLbl="node1" presStyleIdx="5" presStyleCnt="7"/>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000" r="-1000"/>
          </a:stretch>
        </a:blipFill>
      </dgm:spPr>
    </dgm:pt>
    <dgm:pt modelId="{D42EBB16-A3A9-46C3-825C-6E27DE1FF7E0}" type="pres">
      <dgm:prSet presAssocID="{D31A2DA8-38CB-4260-901F-556E2E9E4EEC}" presName="textRect" presStyleLbl="revTx" presStyleIdx="5" presStyleCnt="7">
        <dgm:presLayoutVars>
          <dgm:bulletEnabled val="1"/>
        </dgm:presLayoutVars>
      </dgm:prSet>
      <dgm:spPr/>
    </dgm:pt>
    <dgm:pt modelId="{43BE00E7-4692-4434-9415-C4074D0374B0}" type="pres">
      <dgm:prSet presAssocID="{3828EBD0-DB73-47FF-B1AD-63D815719782}" presName="sibTrans" presStyleLbl="sibTrans2D1" presStyleIdx="0" presStyleCnt="0"/>
      <dgm:spPr/>
    </dgm:pt>
    <dgm:pt modelId="{6FDB9330-445A-4388-959C-022D7F2AAD42}" type="pres">
      <dgm:prSet presAssocID="{3CF23218-1E22-4552-921B-7862E8E8748B}" presName="compNode" presStyleCnt="0"/>
      <dgm:spPr/>
    </dgm:pt>
    <dgm:pt modelId="{FDFB49AF-A7CF-4D53-B038-23990CC29382}" type="pres">
      <dgm:prSet presAssocID="{3CF23218-1E22-4552-921B-7862E8E8748B}" presName="pictRect" presStyleLbl="node1" presStyleIdx="6" presStyleCnt="7"/>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000" r="-2000"/>
          </a:stretch>
        </a:blipFill>
      </dgm:spPr>
    </dgm:pt>
    <dgm:pt modelId="{045B0942-D63C-4CE9-B285-55FE095EDED5}" type="pres">
      <dgm:prSet presAssocID="{3CF23218-1E22-4552-921B-7862E8E8748B}" presName="textRect" presStyleLbl="revTx" presStyleIdx="6" presStyleCnt="7">
        <dgm:presLayoutVars>
          <dgm:bulletEnabled val="1"/>
        </dgm:presLayoutVars>
      </dgm:prSet>
      <dgm:spPr/>
    </dgm:pt>
  </dgm:ptLst>
  <dgm:cxnLst>
    <dgm:cxn modelId="{8352EB05-9E02-4FF0-B8D7-77D9C19F6D22}" type="presOf" srcId="{E1A42A13-9BDB-4EF7-AF89-BD5D9281BD8C}" destId="{69A79043-A6DE-4FE3-9A39-4E95DEE29C4F}" srcOrd="0" destOrd="0" presId="urn:microsoft.com/office/officeart/2005/8/layout/pList1"/>
    <dgm:cxn modelId="{D0E2D923-7082-4854-A789-8BAFC240F982}" type="presOf" srcId="{0AA12804-45E8-4E92-A7A6-CDD2F7190D1A}" destId="{6A8BFF76-8967-479C-9FFC-C51F60F69350}" srcOrd="0" destOrd="0" presId="urn:microsoft.com/office/officeart/2005/8/layout/pList1"/>
    <dgm:cxn modelId="{49BFA232-D334-4886-BA25-B55A2256156B}" srcId="{70283BB0-25C1-4486-A02B-9B45F83A8FD3}" destId="{29C9AE93-E33D-4B68-9325-5637D85D2BAD}" srcOrd="3" destOrd="0" parTransId="{BBCCA60A-86B8-4CDA-BD68-DBCFB13D287E}" sibTransId="{066C8F4E-B72D-4B58-8D4E-B9DF1EA2F2A2}"/>
    <dgm:cxn modelId="{D218003C-B6A3-4F6F-862B-D47805268AA6}" type="presOf" srcId="{70283BB0-25C1-4486-A02B-9B45F83A8FD3}" destId="{44C4FE22-6FEF-46DD-A1FB-20163D817EFF}" srcOrd="0" destOrd="0" presId="urn:microsoft.com/office/officeart/2005/8/layout/pList1"/>
    <dgm:cxn modelId="{AA2C6C5B-CBD8-4A56-827F-2789454393E3}" srcId="{70283BB0-25C1-4486-A02B-9B45F83A8FD3}" destId="{AEA9DEFD-1E4B-4964-BCE2-285739058284}" srcOrd="1" destOrd="0" parTransId="{1672E34D-CB68-485C-B6AE-7DB1823B16D1}" sibTransId="{0FC07B33-6616-4E73-964E-E4EE6DDB264B}"/>
    <dgm:cxn modelId="{8FB09143-0119-44C9-A153-672BB891C604}" srcId="{70283BB0-25C1-4486-A02B-9B45F83A8FD3}" destId="{D33AD614-1DA1-4867-AFD9-8A5B0124CDD4}" srcOrd="2" destOrd="0" parTransId="{D4B42D6F-93B4-4BDE-B2E4-4A999DF91207}" sibTransId="{65438083-DE8D-434A-A2BA-B390446E7979}"/>
    <dgm:cxn modelId="{77F59543-B820-4412-AA37-556DBFCFE744}" type="presOf" srcId="{0174DCA6-4D9D-4A59-994B-AE9916F5C01E}" destId="{26D65311-F4D6-4D15-9BC0-BAC114BF9E7C}" srcOrd="0" destOrd="0" presId="urn:microsoft.com/office/officeart/2005/8/layout/pList1"/>
    <dgm:cxn modelId="{8E39A577-611C-4A09-AF6C-E1F92D015E7F}" type="presOf" srcId="{D33AD614-1DA1-4867-AFD9-8A5B0124CDD4}" destId="{5CD2A3FB-1732-44DD-A406-A797FB1A17EA}" srcOrd="0" destOrd="0" presId="urn:microsoft.com/office/officeart/2005/8/layout/pList1"/>
    <dgm:cxn modelId="{19F0538E-47A7-489C-B482-BD38DF60E95B}" srcId="{70283BB0-25C1-4486-A02B-9B45F83A8FD3}" destId="{3CF23218-1E22-4552-921B-7862E8E8748B}" srcOrd="6" destOrd="0" parTransId="{4039292B-52A5-46C8-9DA4-9C12EF0DB112}" sibTransId="{8E556237-56F5-47F1-AE1B-BBDE9918C767}"/>
    <dgm:cxn modelId="{0BFDF694-451A-4CC3-8F86-BFAEA5B64562}" type="presOf" srcId="{3CF23218-1E22-4552-921B-7862E8E8748B}" destId="{045B0942-D63C-4CE9-B285-55FE095EDED5}" srcOrd="0" destOrd="0" presId="urn:microsoft.com/office/officeart/2005/8/layout/pList1"/>
    <dgm:cxn modelId="{7783969F-AB77-4D5D-80BE-F79A75E04155}" type="presOf" srcId="{3828EBD0-DB73-47FF-B1AD-63D815719782}" destId="{43BE00E7-4692-4434-9415-C4074D0374B0}" srcOrd="0" destOrd="0" presId="urn:microsoft.com/office/officeart/2005/8/layout/pList1"/>
    <dgm:cxn modelId="{DAC1EDA6-F1E9-4640-B01A-443E41CC10C8}" type="presOf" srcId="{65438083-DE8D-434A-A2BA-B390446E7979}" destId="{F904E2F5-4E5E-4352-95D9-B57E3336F523}" srcOrd="0" destOrd="0" presId="urn:microsoft.com/office/officeart/2005/8/layout/pList1"/>
    <dgm:cxn modelId="{541E1DAA-4683-4B85-939D-BC913224E75A}" srcId="{70283BB0-25C1-4486-A02B-9B45F83A8FD3}" destId="{D31A2DA8-38CB-4260-901F-556E2E9E4EEC}" srcOrd="5" destOrd="0" parTransId="{339C0738-9750-4F21-8CE7-1FA3F4EA4F4B}" sibTransId="{3828EBD0-DB73-47FF-B1AD-63D815719782}"/>
    <dgm:cxn modelId="{31F820B1-826A-4A59-92FC-5DE1E393D3C4}" srcId="{70283BB0-25C1-4486-A02B-9B45F83A8FD3}" destId="{0174DCA6-4D9D-4A59-994B-AE9916F5C01E}" srcOrd="4" destOrd="0" parTransId="{393E0FCA-0A3C-4D33-B0EE-658C0AE07E0F}" sibTransId="{491956EA-C6E1-4D52-B788-865F73D9464F}"/>
    <dgm:cxn modelId="{4BF9FEB8-C6E8-46EA-8964-A6D946A3A539}" srcId="{70283BB0-25C1-4486-A02B-9B45F83A8FD3}" destId="{E1A42A13-9BDB-4EF7-AF89-BD5D9281BD8C}" srcOrd="0" destOrd="0" parTransId="{FBB499A3-1730-4DC2-9B7F-6A38646B1460}" sibTransId="{0AA12804-45E8-4E92-A7A6-CDD2F7190D1A}"/>
    <dgm:cxn modelId="{8C6A40C0-D6ED-459D-B655-2E7D049B84A9}" type="presOf" srcId="{D31A2DA8-38CB-4260-901F-556E2E9E4EEC}" destId="{D42EBB16-A3A9-46C3-825C-6E27DE1FF7E0}" srcOrd="0" destOrd="0" presId="urn:microsoft.com/office/officeart/2005/8/layout/pList1"/>
    <dgm:cxn modelId="{5AA698D2-6E9C-46CA-85AE-2C8C345361EF}" type="presOf" srcId="{066C8F4E-B72D-4B58-8D4E-B9DF1EA2F2A2}" destId="{FB336F14-EE5D-4427-B70E-CEADC66B3A74}" srcOrd="0" destOrd="0" presId="urn:microsoft.com/office/officeart/2005/8/layout/pList1"/>
    <dgm:cxn modelId="{5F9127D9-FD1D-4E11-9A99-376109A7B41B}" type="presOf" srcId="{0FC07B33-6616-4E73-964E-E4EE6DDB264B}" destId="{56E1D555-1D8E-4090-ADD9-13FEE2B42B3A}" srcOrd="0" destOrd="0" presId="urn:microsoft.com/office/officeart/2005/8/layout/pList1"/>
    <dgm:cxn modelId="{C42284DE-6224-40AE-AD25-7197EFEB4672}" type="presOf" srcId="{AEA9DEFD-1E4B-4964-BCE2-285739058284}" destId="{BC591A06-E6A0-40BC-B305-2E7BCCCBB017}" srcOrd="0" destOrd="0" presId="urn:microsoft.com/office/officeart/2005/8/layout/pList1"/>
    <dgm:cxn modelId="{7DB5AFE6-1F60-4FA5-8A47-4009902AE9F6}" type="presOf" srcId="{491956EA-C6E1-4D52-B788-865F73D9464F}" destId="{A1ECFC97-AF56-4A31-BAE4-D84BFC68BE4A}" srcOrd="0" destOrd="0" presId="urn:microsoft.com/office/officeart/2005/8/layout/pList1"/>
    <dgm:cxn modelId="{706F3AEC-A81C-4164-BA58-6B26CE16EA64}" type="presOf" srcId="{29C9AE93-E33D-4B68-9325-5637D85D2BAD}" destId="{D714FA58-4F00-49E8-A68B-20BA48128FCE}" srcOrd="0" destOrd="0" presId="urn:microsoft.com/office/officeart/2005/8/layout/pList1"/>
    <dgm:cxn modelId="{7D8DD6B5-4BF9-4FDA-9421-0E62CD1BC614}" type="presParOf" srcId="{44C4FE22-6FEF-46DD-A1FB-20163D817EFF}" destId="{9D9EB591-A159-4409-9AA4-848277D2CD3A}" srcOrd="0" destOrd="0" presId="urn:microsoft.com/office/officeart/2005/8/layout/pList1"/>
    <dgm:cxn modelId="{B2BE0712-D07E-4AA0-BEFA-9506DC066F68}" type="presParOf" srcId="{9D9EB591-A159-4409-9AA4-848277D2CD3A}" destId="{9D3F8EF7-B86B-49BC-8E9B-40C4D9F21F17}" srcOrd="0" destOrd="0" presId="urn:microsoft.com/office/officeart/2005/8/layout/pList1"/>
    <dgm:cxn modelId="{C467C848-5347-4AA9-A1AF-D037A2998F29}" type="presParOf" srcId="{9D9EB591-A159-4409-9AA4-848277D2CD3A}" destId="{69A79043-A6DE-4FE3-9A39-4E95DEE29C4F}" srcOrd="1" destOrd="0" presId="urn:microsoft.com/office/officeart/2005/8/layout/pList1"/>
    <dgm:cxn modelId="{8FD48736-B3D3-4B44-A652-938D956ED6D7}" type="presParOf" srcId="{44C4FE22-6FEF-46DD-A1FB-20163D817EFF}" destId="{6A8BFF76-8967-479C-9FFC-C51F60F69350}" srcOrd="1" destOrd="0" presId="urn:microsoft.com/office/officeart/2005/8/layout/pList1"/>
    <dgm:cxn modelId="{C968FE61-0265-4608-B601-ED9D5FA2F0B6}" type="presParOf" srcId="{44C4FE22-6FEF-46DD-A1FB-20163D817EFF}" destId="{088479E5-F70F-4958-9677-0AB4153DCEF7}" srcOrd="2" destOrd="0" presId="urn:microsoft.com/office/officeart/2005/8/layout/pList1"/>
    <dgm:cxn modelId="{990B2722-4976-43C9-B0C4-4FCBB597DC2A}" type="presParOf" srcId="{088479E5-F70F-4958-9677-0AB4153DCEF7}" destId="{F132F08E-E138-4863-934E-4EED49B0B171}" srcOrd="0" destOrd="0" presId="urn:microsoft.com/office/officeart/2005/8/layout/pList1"/>
    <dgm:cxn modelId="{64B66558-9B2D-43BD-95DC-74E2B17E8D00}" type="presParOf" srcId="{088479E5-F70F-4958-9677-0AB4153DCEF7}" destId="{BC591A06-E6A0-40BC-B305-2E7BCCCBB017}" srcOrd="1" destOrd="0" presId="urn:microsoft.com/office/officeart/2005/8/layout/pList1"/>
    <dgm:cxn modelId="{E64B98FF-7CEB-4511-B6C2-BC08C2D45729}" type="presParOf" srcId="{44C4FE22-6FEF-46DD-A1FB-20163D817EFF}" destId="{56E1D555-1D8E-4090-ADD9-13FEE2B42B3A}" srcOrd="3" destOrd="0" presId="urn:microsoft.com/office/officeart/2005/8/layout/pList1"/>
    <dgm:cxn modelId="{870C8B95-583E-4D23-BBBB-810994F404F5}" type="presParOf" srcId="{44C4FE22-6FEF-46DD-A1FB-20163D817EFF}" destId="{ADDC2F5E-FA54-45B0-AF53-EDD3E42B93CE}" srcOrd="4" destOrd="0" presId="urn:microsoft.com/office/officeart/2005/8/layout/pList1"/>
    <dgm:cxn modelId="{C70ABC61-353D-41B5-B2F1-262BA7B2467C}" type="presParOf" srcId="{ADDC2F5E-FA54-45B0-AF53-EDD3E42B93CE}" destId="{9F30E30A-03D4-4FBE-9FED-45F37862F9EC}" srcOrd="0" destOrd="0" presId="urn:microsoft.com/office/officeart/2005/8/layout/pList1"/>
    <dgm:cxn modelId="{1929600F-5A00-494E-80A2-9C19DE7E087A}" type="presParOf" srcId="{ADDC2F5E-FA54-45B0-AF53-EDD3E42B93CE}" destId="{5CD2A3FB-1732-44DD-A406-A797FB1A17EA}" srcOrd="1" destOrd="0" presId="urn:microsoft.com/office/officeart/2005/8/layout/pList1"/>
    <dgm:cxn modelId="{071C6B2B-6554-4CF5-B543-2E033EC3AFF7}" type="presParOf" srcId="{44C4FE22-6FEF-46DD-A1FB-20163D817EFF}" destId="{F904E2F5-4E5E-4352-95D9-B57E3336F523}" srcOrd="5" destOrd="0" presId="urn:microsoft.com/office/officeart/2005/8/layout/pList1"/>
    <dgm:cxn modelId="{2DC5B241-EA65-409D-9D33-AFB5ED9C30F3}" type="presParOf" srcId="{44C4FE22-6FEF-46DD-A1FB-20163D817EFF}" destId="{7D3AE382-4DC1-4E99-AA70-47F2C88331A5}" srcOrd="6" destOrd="0" presId="urn:microsoft.com/office/officeart/2005/8/layout/pList1"/>
    <dgm:cxn modelId="{0188BFBD-EAD9-4674-BA2B-DF007819DA32}" type="presParOf" srcId="{7D3AE382-4DC1-4E99-AA70-47F2C88331A5}" destId="{C2E6C72C-EFE2-41ED-A808-943CF206ADA3}" srcOrd="0" destOrd="0" presId="urn:microsoft.com/office/officeart/2005/8/layout/pList1"/>
    <dgm:cxn modelId="{B6CCC16B-6FF1-4E6D-8B11-28AD5DDB10E6}" type="presParOf" srcId="{7D3AE382-4DC1-4E99-AA70-47F2C88331A5}" destId="{D714FA58-4F00-49E8-A68B-20BA48128FCE}" srcOrd="1" destOrd="0" presId="urn:microsoft.com/office/officeart/2005/8/layout/pList1"/>
    <dgm:cxn modelId="{D3BBF512-9677-4693-8EA8-9B44E8D449A6}" type="presParOf" srcId="{44C4FE22-6FEF-46DD-A1FB-20163D817EFF}" destId="{FB336F14-EE5D-4427-B70E-CEADC66B3A74}" srcOrd="7" destOrd="0" presId="urn:microsoft.com/office/officeart/2005/8/layout/pList1"/>
    <dgm:cxn modelId="{9CC0AF85-56CC-4CFC-AFB2-CF3AFB989FCE}" type="presParOf" srcId="{44C4FE22-6FEF-46DD-A1FB-20163D817EFF}" destId="{7AE2343F-EE44-4E5A-8144-1E6CF9E91CEF}" srcOrd="8" destOrd="0" presId="urn:microsoft.com/office/officeart/2005/8/layout/pList1"/>
    <dgm:cxn modelId="{550EEFA0-48C2-4DE1-AA2E-9C359AF76B29}" type="presParOf" srcId="{7AE2343F-EE44-4E5A-8144-1E6CF9E91CEF}" destId="{3F52C7A3-1565-4132-AA78-46F5425C9BA9}" srcOrd="0" destOrd="0" presId="urn:microsoft.com/office/officeart/2005/8/layout/pList1"/>
    <dgm:cxn modelId="{F9FCAF88-B076-4705-975E-4F279F4C0B74}" type="presParOf" srcId="{7AE2343F-EE44-4E5A-8144-1E6CF9E91CEF}" destId="{26D65311-F4D6-4D15-9BC0-BAC114BF9E7C}" srcOrd="1" destOrd="0" presId="urn:microsoft.com/office/officeart/2005/8/layout/pList1"/>
    <dgm:cxn modelId="{9B418FD1-91C5-431E-9E8F-865DE42DD1DC}" type="presParOf" srcId="{44C4FE22-6FEF-46DD-A1FB-20163D817EFF}" destId="{A1ECFC97-AF56-4A31-BAE4-D84BFC68BE4A}" srcOrd="9" destOrd="0" presId="urn:microsoft.com/office/officeart/2005/8/layout/pList1"/>
    <dgm:cxn modelId="{72B7213A-EE75-4E55-AC55-F9FEAD927AA6}" type="presParOf" srcId="{44C4FE22-6FEF-46DD-A1FB-20163D817EFF}" destId="{54D7BEA4-6245-43C9-AA3E-F534352086AC}" srcOrd="10" destOrd="0" presId="urn:microsoft.com/office/officeart/2005/8/layout/pList1"/>
    <dgm:cxn modelId="{491765C0-5F2C-4B9F-AB8B-19766D5EEB2D}" type="presParOf" srcId="{54D7BEA4-6245-43C9-AA3E-F534352086AC}" destId="{800B133B-E8B6-4903-8AA2-DEED1DA58BC0}" srcOrd="0" destOrd="0" presId="urn:microsoft.com/office/officeart/2005/8/layout/pList1"/>
    <dgm:cxn modelId="{D9659F24-6F83-45A3-8D59-9FFC604437CF}" type="presParOf" srcId="{54D7BEA4-6245-43C9-AA3E-F534352086AC}" destId="{D42EBB16-A3A9-46C3-825C-6E27DE1FF7E0}" srcOrd="1" destOrd="0" presId="urn:microsoft.com/office/officeart/2005/8/layout/pList1"/>
    <dgm:cxn modelId="{D7688B93-9DB6-4CC8-ABCE-91333F939EAD}" type="presParOf" srcId="{44C4FE22-6FEF-46DD-A1FB-20163D817EFF}" destId="{43BE00E7-4692-4434-9415-C4074D0374B0}" srcOrd="11" destOrd="0" presId="urn:microsoft.com/office/officeart/2005/8/layout/pList1"/>
    <dgm:cxn modelId="{1194A6FB-71EC-44E7-9035-4623928F8CF5}" type="presParOf" srcId="{44C4FE22-6FEF-46DD-A1FB-20163D817EFF}" destId="{6FDB9330-445A-4388-959C-022D7F2AAD42}" srcOrd="12" destOrd="0" presId="urn:microsoft.com/office/officeart/2005/8/layout/pList1"/>
    <dgm:cxn modelId="{D48EFBA9-0F75-4604-8CD2-A0DF61B8EC74}" type="presParOf" srcId="{6FDB9330-445A-4388-959C-022D7F2AAD42}" destId="{FDFB49AF-A7CF-4D53-B038-23990CC29382}" srcOrd="0" destOrd="0" presId="urn:microsoft.com/office/officeart/2005/8/layout/pList1"/>
    <dgm:cxn modelId="{FAA3B1F1-858B-47B5-B5BD-A4C22306A33F}" type="presParOf" srcId="{6FDB9330-445A-4388-959C-022D7F2AAD42}" destId="{045B0942-D63C-4CE9-B285-55FE095EDED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283BB0-25C1-4486-A02B-9B45F83A8FD3}"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GB"/>
        </a:p>
      </dgm:t>
    </dgm:pt>
    <dgm:pt modelId="{E1A42A13-9BDB-4EF7-AF89-BD5D9281BD8C}">
      <dgm:prSet phldrT="[Text]"/>
      <dgm:spPr/>
      <dgm:t>
        <a:bodyPr/>
        <a:lstStyle/>
        <a:p>
          <a:r>
            <a:rPr lang="en-GB"/>
            <a:t>Macroeconomic and growth policies</a:t>
          </a:r>
        </a:p>
      </dgm:t>
    </dgm:pt>
    <dgm:pt modelId="{FBB499A3-1730-4DC2-9B7F-6A38646B1460}" type="parTrans" cxnId="{4BF9FEB8-C6E8-46EA-8964-A6D946A3A539}">
      <dgm:prSet/>
      <dgm:spPr/>
      <dgm:t>
        <a:bodyPr/>
        <a:lstStyle/>
        <a:p>
          <a:endParaRPr lang="en-GB"/>
        </a:p>
      </dgm:t>
    </dgm:pt>
    <dgm:pt modelId="{0AA12804-45E8-4E92-A7A6-CDD2F7190D1A}" type="sibTrans" cxnId="{4BF9FEB8-C6E8-46EA-8964-A6D946A3A539}">
      <dgm:prSet/>
      <dgm:spPr/>
      <dgm:t>
        <a:bodyPr/>
        <a:lstStyle/>
        <a:p>
          <a:endParaRPr lang="en-GB"/>
        </a:p>
      </dgm:t>
    </dgm:pt>
    <dgm:pt modelId="{E5686D43-2706-4787-84D7-3A0A04AF2022}">
      <dgm:prSet phldrT="[Text]"/>
      <dgm:spPr/>
      <dgm:t>
        <a:bodyPr/>
        <a:lstStyle/>
        <a:p>
          <a:r>
            <a:rPr lang="en-GB" dirty="0"/>
            <a:t>Industrial and sectoral policies</a:t>
          </a:r>
        </a:p>
      </dgm:t>
    </dgm:pt>
    <dgm:pt modelId="{1928A6ED-1919-444A-89F3-0FB7F9795D9F}" type="parTrans" cxnId="{8B26E1CE-2005-41F9-8686-9E5A8892DFDD}">
      <dgm:prSet/>
      <dgm:spPr/>
      <dgm:t>
        <a:bodyPr/>
        <a:lstStyle/>
        <a:p>
          <a:endParaRPr lang="en-GB"/>
        </a:p>
      </dgm:t>
    </dgm:pt>
    <dgm:pt modelId="{A29CAD9A-8B3B-405B-85CC-7CEFEA696B17}" type="sibTrans" cxnId="{8B26E1CE-2005-41F9-8686-9E5A8892DFDD}">
      <dgm:prSet/>
      <dgm:spPr/>
      <dgm:t>
        <a:bodyPr/>
        <a:lstStyle/>
        <a:p>
          <a:endParaRPr lang="en-GB"/>
        </a:p>
      </dgm:t>
    </dgm:pt>
    <dgm:pt modelId="{272CD8E2-193A-4842-B37A-7085879D344A}">
      <dgm:prSet phldrT="[Text]"/>
      <dgm:spPr/>
      <dgm:t>
        <a:bodyPr/>
        <a:lstStyle/>
        <a:p>
          <a:r>
            <a:rPr lang="en-GB"/>
            <a:t>Enterprise policies</a:t>
          </a:r>
        </a:p>
      </dgm:t>
    </dgm:pt>
    <dgm:pt modelId="{B4A7880C-49D2-4B33-801B-B2F49C6FE48D}" type="parTrans" cxnId="{1D589775-3F0A-4849-B346-6C91777BA633}">
      <dgm:prSet/>
      <dgm:spPr/>
      <dgm:t>
        <a:bodyPr/>
        <a:lstStyle/>
        <a:p>
          <a:endParaRPr lang="en-GB"/>
        </a:p>
      </dgm:t>
    </dgm:pt>
    <dgm:pt modelId="{46CE2A7E-A003-4838-8E3F-08A0538C4F6B}" type="sibTrans" cxnId="{1D589775-3F0A-4849-B346-6C91777BA633}">
      <dgm:prSet/>
      <dgm:spPr/>
      <dgm:t>
        <a:bodyPr/>
        <a:lstStyle/>
        <a:p>
          <a:endParaRPr lang="en-GB"/>
        </a:p>
      </dgm:t>
    </dgm:pt>
    <dgm:pt modelId="{87167AB8-282F-4BE9-B5BF-E57481B58252}">
      <dgm:prSet phldrT="[Text]"/>
      <dgm:spPr/>
      <dgm:t>
        <a:bodyPr/>
        <a:lstStyle/>
        <a:p>
          <a:r>
            <a:rPr lang="en-GB"/>
            <a:t>Skills development</a:t>
          </a:r>
        </a:p>
      </dgm:t>
    </dgm:pt>
    <dgm:pt modelId="{74C15FA8-7747-4633-9111-4C2B421FA47A}" type="parTrans" cxnId="{16572AD6-86F0-4AB9-BF96-59516E1419AC}">
      <dgm:prSet/>
      <dgm:spPr/>
      <dgm:t>
        <a:bodyPr/>
        <a:lstStyle/>
        <a:p>
          <a:endParaRPr lang="en-GB"/>
        </a:p>
      </dgm:t>
    </dgm:pt>
    <dgm:pt modelId="{5229CBFC-73D4-4061-BF74-1DF9498470D7}" type="sibTrans" cxnId="{16572AD6-86F0-4AB9-BF96-59516E1419AC}">
      <dgm:prSet/>
      <dgm:spPr/>
      <dgm:t>
        <a:bodyPr/>
        <a:lstStyle/>
        <a:p>
          <a:endParaRPr lang="en-GB"/>
        </a:p>
      </dgm:t>
    </dgm:pt>
    <dgm:pt modelId="{EBB3B85B-E300-4001-9617-0D34CAF8B3D1}">
      <dgm:prSet phldrT="[Text]"/>
      <dgm:spPr/>
      <dgm:t>
        <a:bodyPr/>
        <a:lstStyle/>
        <a:p>
          <a:r>
            <a:rPr lang="en-GB"/>
            <a:t>Occupational safety and health</a:t>
          </a:r>
        </a:p>
      </dgm:t>
    </dgm:pt>
    <dgm:pt modelId="{6E312AA0-635F-42DE-AC45-5BCEDCD7EBCB}" type="parTrans" cxnId="{A429F4E8-043F-4A1E-973E-49954CFA79D1}">
      <dgm:prSet/>
      <dgm:spPr/>
      <dgm:t>
        <a:bodyPr/>
        <a:lstStyle/>
        <a:p>
          <a:endParaRPr lang="en-GB"/>
        </a:p>
      </dgm:t>
    </dgm:pt>
    <dgm:pt modelId="{625508FC-A8EA-4862-9B1C-4C502F907474}" type="sibTrans" cxnId="{A429F4E8-043F-4A1E-973E-49954CFA79D1}">
      <dgm:prSet/>
      <dgm:spPr/>
      <dgm:t>
        <a:bodyPr/>
        <a:lstStyle/>
        <a:p>
          <a:endParaRPr lang="en-GB"/>
        </a:p>
      </dgm:t>
    </dgm:pt>
    <dgm:pt modelId="{191905C2-31AF-4E9A-816A-66A614FBC36E}">
      <dgm:prSet phldrT="[Text]"/>
      <dgm:spPr/>
      <dgm:t>
        <a:bodyPr/>
        <a:lstStyle/>
        <a:p>
          <a:r>
            <a:rPr lang="en-GB"/>
            <a:t>Social protection</a:t>
          </a:r>
        </a:p>
      </dgm:t>
    </dgm:pt>
    <dgm:pt modelId="{1A5701F6-F9B4-49C1-B7C7-B3F64DE69D75}" type="parTrans" cxnId="{3682A4E7-6705-482F-A142-F2534FB13256}">
      <dgm:prSet/>
      <dgm:spPr/>
      <dgm:t>
        <a:bodyPr/>
        <a:lstStyle/>
        <a:p>
          <a:endParaRPr lang="en-GB"/>
        </a:p>
      </dgm:t>
    </dgm:pt>
    <dgm:pt modelId="{E73E8987-AED5-4B51-AD40-7BE464394482}" type="sibTrans" cxnId="{3682A4E7-6705-482F-A142-F2534FB13256}">
      <dgm:prSet/>
      <dgm:spPr/>
      <dgm:t>
        <a:bodyPr/>
        <a:lstStyle/>
        <a:p>
          <a:endParaRPr lang="en-GB"/>
        </a:p>
      </dgm:t>
    </dgm:pt>
    <dgm:pt modelId="{1828606E-A23F-4EF2-9EEC-B9D353943721}">
      <dgm:prSet phldrT="[Text]"/>
      <dgm:spPr/>
      <dgm:t>
        <a:bodyPr/>
        <a:lstStyle/>
        <a:p>
          <a:r>
            <a:rPr lang="en-GB"/>
            <a:t>Active labour market policies</a:t>
          </a:r>
        </a:p>
      </dgm:t>
    </dgm:pt>
    <dgm:pt modelId="{8CF11F3E-AC92-473E-8842-4DE2873F49FE}" type="parTrans" cxnId="{5056D922-B298-4094-AAAA-886941CC10FC}">
      <dgm:prSet/>
      <dgm:spPr/>
      <dgm:t>
        <a:bodyPr/>
        <a:lstStyle/>
        <a:p>
          <a:endParaRPr lang="en-GB"/>
        </a:p>
      </dgm:t>
    </dgm:pt>
    <dgm:pt modelId="{F7555B4B-F96E-496A-B740-A9A499627881}" type="sibTrans" cxnId="{5056D922-B298-4094-AAAA-886941CC10FC}">
      <dgm:prSet/>
      <dgm:spPr/>
      <dgm:t>
        <a:bodyPr/>
        <a:lstStyle/>
        <a:p>
          <a:endParaRPr lang="en-GB"/>
        </a:p>
      </dgm:t>
    </dgm:pt>
    <dgm:pt modelId="{B54175A1-3DAF-4440-BE8D-258662D60D83}">
      <dgm:prSet phldrT="[Text]"/>
      <dgm:spPr/>
      <dgm:t>
        <a:bodyPr/>
        <a:lstStyle/>
        <a:p>
          <a:r>
            <a:rPr lang="en-GB"/>
            <a:t>Rights</a:t>
          </a:r>
        </a:p>
      </dgm:t>
    </dgm:pt>
    <dgm:pt modelId="{85F5D2A7-F117-4CC6-B3B6-E2B536EA1155}" type="parTrans" cxnId="{73F05668-4E63-431F-9D5B-D28C4C0A9D8C}">
      <dgm:prSet/>
      <dgm:spPr/>
      <dgm:t>
        <a:bodyPr/>
        <a:lstStyle/>
        <a:p>
          <a:endParaRPr lang="en-GB"/>
        </a:p>
      </dgm:t>
    </dgm:pt>
    <dgm:pt modelId="{18CB9A96-4963-4512-8B5E-B17102C16EC1}" type="sibTrans" cxnId="{73F05668-4E63-431F-9D5B-D28C4C0A9D8C}">
      <dgm:prSet/>
      <dgm:spPr/>
      <dgm:t>
        <a:bodyPr/>
        <a:lstStyle/>
        <a:p>
          <a:endParaRPr lang="en-GB"/>
        </a:p>
      </dgm:t>
    </dgm:pt>
    <dgm:pt modelId="{F168BCDC-2CD5-4D0E-A294-608B873B5AE5}">
      <dgm:prSet phldrT="[Text]"/>
      <dgm:spPr/>
      <dgm:t>
        <a:bodyPr/>
        <a:lstStyle/>
        <a:p>
          <a:r>
            <a:rPr lang="en-GB"/>
            <a:t>Social dialogue and tripartism</a:t>
          </a:r>
        </a:p>
      </dgm:t>
    </dgm:pt>
    <dgm:pt modelId="{794CE95E-8420-4544-AB14-2F61A2DCC9E7}" type="parTrans" cxnId="{57D40A83-6F25-4FBF-A4AC-FC58FF0B8505}">
      <dgm:prSet/>
      <dgm:spPr/>
      <dgm:t>
        <a:bodyPr/>
        <a:lstStyle/>
        <a:p>
          <a:endParaRPr lang="en-GB"/>
        </a:p>
      </dgm:t>
    </dgm:pt>
    <dgm:pt modelId="{237C2780-CE47-47F5-A784-5D93F49D3A3E}" type="sibTrans" cxnId="{57D40A83-6F25-4FBF-A4AC-FC58FF0B8505}">
      <dgm:prSet/>
      <dgm:spPr/>
      <dgm:t>
        <a:bodyPr/>
        <a:lstStyle/>
        <a:p>
          <a:endParaRPr lang="en-GB"/>
        </a:p>
      </dgm:t>
    </dgm:pt>
    <dgm:pt modelId="{45B1703A-B766-45FF-A28D-FC78737824E0}" type="pres">
      <dgm:prSet presAssocID="{70283BB0-25C1-4486-A02B-9B45F83A8FD3}" presName="diagram" presStyleCnt="0">
        <dgm:presLayoutVars>
          <dgm:dir/>
          <dgm:resizeHandles val="exact"/>
        </dgm:presLayoutVars>
      </dgm:prSet>
      <dgm:spPr/>
    </dgm:pt>
    <dgm:pt modelId="{C186A9DA-28EC-4964-BB37-6CC9E482263D}" type="pres">
      <dgm:prSet presAssocID="{E1A42A13-9BDB-4EF7-AF89-BD5D9281BD8C}" presName="node" presStyleLbl="node1" presStyleIdx="0" presStyleCnt="9">
        <dgm:presLayoutVars>
          <dgm:bulletEnabled val="1"/>
        </dgm:presLayoutVars>
      </dgm:prSet>
      <dgm:spPr/>
    </dgm:pt>
    <dgm:pt modelId="{D851451F-8B08-47BA-BE45-7775A9A35C7D}" type="pres">
      <dgm:prSet presAssocID="{0AA12804-45E8-4E92-A7A6-CDD2F7190D1A}" presName="sibTrans" presStyleCnt="0"/>
      <dgm:spPr/>
    </dgm:pt>
    <dgm:pt modelId="{B68EEA8E-86A9-40DA-A9DF-7F485B6B963B}" type="pres">
      <dgm:prSet presAssocID="{E5686D43-2706-4787-84D7-3A0A04AF2022}" presName="node" presStyleLbl="node1" presStyleIdx="1" presStyleCnt="9">
        <dgm:presLayoutVars>
          <dgm:bulletEnabled val="1"/>
        </dgm:presLayoutVars>
      </dgm:prSet>
      <dgm:spPr/>
    </dgm:pt>
    <dgm:pt modelId="{1C0D2D9D-7103-4299-8479-8C2253A1CE0B}" type="pres">
      <dgm:prSet presAssocID="{A29CAD9A-8B3B-405B-85CC-7CEFEA696B17}" presName="sibTrans" presStyleCnt="0"/>
      <dgm:spPr/>
    </dgm:pt>
    <dgm:pt modelId="{15DAC3D0-FE00-49FA-B7F8-D9E10B76EF3E}" type="pres">
      <dgm:prSet presAssocID="{272CD8E2-193A-4842-B37A-7085879D344A}" presName="node" presStyleLbl="node1" presStyleIdx="2" presStyleCnt="9">
        <dgm:presLayoutVars>
          <dgm:bulletEnabled val="1"/>
        </dgm:presLayoutVars>
      </dgm:prSet>
      <dgm:spPr/>
    </dgm:pt>
    <dgm:pt modelId="{152EC297-7FBA-4F5D-8B4A-A16B4368CE74}" type="pres">
      <dgm:prSet presAssocID="{46CE2A7E-A003-4838-8E3F-08A0538C4F6B}" presName="sibTrans" presStyleCnt="0"/>
      <dgm:spPr/>
    </dgm:pt>
    <dgm:pt modelId="{052D89EA-DFA1-4877-AACF-87CC37A5086D}" type="pres">
      <dgm:prSet presAssocID="{87167AB8-282F-4BE9-B5BF-E57481B58252}" presName="node" presStyleLbl="node1" presStyleIdx="3" presStyleCnt="9">
        <dgm:presLayoutVars>
          <dgm:bulletEnabled val="1"/>
        </dgm:presLayoutVars>
      </dgm:prSet>
      <dgm:spPr/>
    </dgm:pt>
    <dgm:pt modelId="{F728C169-D4FE-4CF6-9844-B3E7C891B180}" type="pres">
      <dgm:prSet presAssocID="{5229CBFC-73D4-4061-BF74-1DF9498470D7}" presName="sibTrans" presStyleCnt="0"/>
      <dgm:spPr/>
    </dgm:pt>
    <dgm:pt modelId="{B3127719-B9DF-4F8B-B552-104394DF93E8}" type="pres">
      <dgm:prSet presAssocID="{EBB3B85B-E300-4001-9617-0D34CAF8B3D1}" presName="node" presStyleLbl="node1" presStyleIdx="4" presStyleCnt="9">
        <dgm:presLayoutVars>
          <dgm:bulletEnabled val="1"/>
        </dgm:presLayoutVars>
      </dgm:prSet>
      <dgm:spPr/>
    </dgm:pt>
    <dgm:pt modelId="{A933B6FA-6F8E-4A5D-A7CD-DA82181A3A85}" type="pres">
      <dgm:prSet presAssocID="{625508FC-A8EA-4862-9B1C-4C502F907474}" presName="sibTrans" presStyleCnt="0"/>
      <dgm:spPr/>
    </dgm:pt>
    <dgm:pt modelId="{265C5AF5-A662-45D2-B4BE-851D505F8B86}" type="pres">
      <dgm:prSet presAssocID="{191905C2-31AF-4E9A-816A-66A614FBC36E}" presName="node" presStyleLbl="node1" presStyleIdx="5" presStyleCnt="9">
        <dgm:presLayoutVars>
          <dgm:bulletEnabled val="1"/>
        </dgm:presLayoutVars>
      </dgm:prSet>
      <dgm:spPr/>
    </dgm:pt>
    <dgm:pt modelId="{8B6F5458-16BB-4133-BF32-63B97249A285}" type="pres">
      <dgm:prSet presAssocID="{E73E8987-AED5-4B51-AD40-7BE464394482}" presName="sibTrans" presStyleCnt="0"/>
      <dgm:spPr/>
    </dgm:pt>
    <dgm:pt modelId="{FF2E27D8-FA1F-4773-8A89-2BBDB0778B67}" type="pres">
      <dgm:prSet presAssocID="{1828606E-A23F-4EF2-9EEC-B9D353943721}" presName="node" presStyleLbl="node1" presStyleIdx="6" presStyleCnt="9">
        <dgm:presLayoutVars>
          <dgm:bulletEnabled val="1"/>
        </dgm:presLayoutVars>
      </dgm:prSet>
      <dgm:spPr/>
    </dgm:pt>
    <dgm:pt modelId="{B922D54C-C7BD-41F4-9D25-5C35154503E1}" type="pres">
      <dgm:prSet presAssocID="{F7555B4B-F96E-496A-B740-A9A499627881}" presName="sibTrans" presStyleCnt="0"/>
      <dgm:spPr/>
    </dgm:pt>
    <dgm:pt modelId="{08B455E6-6EA0-4260-B65B-18C009F11C0E}" type="pres">
      <dgm:prSet presAssocID="{B54175A1-3DAF-4440-BE8D-258662D60D83}" presName="node" presStyleLbl="node1" presStyleIdx="7" presStyleCnt="9">
        <dgm:presLayoutVars>
          <dgm:bulletEnabled val="1"/>
        </dgm:presLayoutVars>
      </dgm:prSet>
      <dgm:spPr/>
    </dgm:pt>
    <dgm:pt modelId="{341E0079-B8BD-4228-A6B5-6D65E96981F9}" type="pres">
      <dgm:prSet presAssocID="{18CB9A96-4963-4512-8B5E-B17102C16EC1}" presName="sibTrans" presStyleCnt="0"/>
      <dgm:spPr/>
    </dgm:pt>
    <dgm:pt modelId="{68B29CF8-8DAE-4523-80B3-2E95A96AFF5A}" type="pres">
      <dgm:prSet presAssocID="{F168BCDC-2CD5-4D0E-A294-608B873B5AE5}" presName="node" presStyleLbl="node1" presStyleIdx="8" presStyleCnt="9">
        <dgm:presLayoutVars>
          <dgm:bulletEnabled val="1"/>
        </dgm:presLayoutVars>
      </dgm:prSet>
      <dgm:spPr/>
    </dgm:pt>
  </dgm:ptLst>
  <dgm:cxnLst>
    <dgm:cxn modelId="{FBEAF20E-2CD5-4360-BDF0-02AD32E13806}" type="presOf" srcId="{87167AB8-282F-4BE9-B5BF-E57481B58252}" destId="{052D89EA-DFA1-4877-AACF-87CC37A5086D}" srcOrd="0" destOrd="0" presId="urn:microsoft.com/office/officeart/2005/8/layout/default"/>
    <dgm:cxn modelId="{BA3F9021-E87E-49F5-9489-B26512F8E4BF}" type="presOf" srcId="{E1A42A13-9BDB-4EF7-AF89-BD5D9281BD8C}" destId="{C186A9DA-28EC-4964-BB37-6CC9E482263D}" srcOrd="0" destOrd="0" presId="urn:microsoft.com/office/officeart/2005/8/layout/default"/>
    <dgm:cxn modelId="{5056D922-B298-4094-AAAA-886941CC10FC}" srcId="{70283BB0-25C1-4486-A02B-9B45F83A8FD3}" destId="{1828606E-A23F-4EF2-9EEC-B9D353943721}" srcOrd="6" destOrd="0" parTransId="{8CF11F3E-AC92-473E-8842-4DE2873F49FE}" sibTransId="{F7555B4B-F96E-496A-B740-A9A499627881}"/>
    <dgm:cxn modelId="{8264B65F-702D-4930-96D2-AE06D1BBB408}" type="presOf" srcId="{F168BCDC-2CD5-4D0E-A294-608B873B5AE5}" destId="{68B29CF8-8DAE-4523-80B3-2E95A96AFF5A}" srcOrd="0" destOrd="0" presId="urn:microsoft.com/office/officeart/2005/8/layout/default"/>
    <dgm:cxn modelId="{73F05668-4E63-431F-9D5B-D28C4C0A9D8C}" srcId="{70283BB0-25C1-4486-A02B-9B45F83A8FD3}" destId="{B54175A1-3DAF-4440-BE8D-258662D60D83}" srcOrd="7" destOrd="0" parTransId="{85F5D2A7-F117-4CC6-B3B6-E2B536EA1155}" sibTransId="{18CB9A96-4963-4512-8B5E-B17102C16EC1}"/>
    <dgm:cxn modelId="{9DDE474A-A15D-4DAD-A09C-848C9A28719F}" type="presOf" srcId="{70283BB0-25C1-4486-A02B-9B45F83A8FD3}" destId="{45B1703A-B766-45FF-A28D-FC78737824E0}" srcOrd="0" destOrd="0" presId="urn:microsoft.com/office/officeart/2005/8/layout/default"/>
    <dgm:cxn modelId="{5C7F074F-6579-4308-A5C6-4E4F3204B560}" type="presOf" srcId="{E5686D43-2706-4787-84D7-3A0A04AF2022}" destId="{B68EEA8E-86A9-40DA-A9DF-7F485B6B963B}" srcOrd="0" destOrd="0" presId="urn:microsoft.com/office/officeart/2005/8/layout/default"/>
    <dgm:cxn modelId="{4FD3FC50-A09B-461F-AAAD-5DB2D1B2317C}" type="presOf" srcId="{B54175A1-3DAF-4440-BE8D-258662D60D83}" destId="{08B455E6-6EA0-4260-B65B-18C009F11C0E}" srcOrd="0" destOrd="0" presId="urn:microsoft.com/office/officeart/2005/8/layout/default"/>
    <dgm:cxn modelId="{1D589775-3F0A-4849-B346-6C91777BA633}" srcId="{70283BB0-25C1-4486-A02B-9B45F83A8FD3}" destId="{272CD8E2-193A-4842-B37A-7085879D344A}" srcOrd="2" destOrd="0" parTransId="{B4A7880C-49D2-4B33-801B-B2F49C6FE48D}" sibTransId="{46CE2A7E-A003-4838-8E3F-08A0538C4F6B}"/>
    <dgm:cxn modelId="{57D40A83-6F25-4FBF-A4AC-FC58FF0B8505}" srcId="{70283BB0-25C1-4486-A02B-9B45F83A8FD3}" destId="{F168BCDC-2CD5-4D0E-A294-608B873B5AE5}" srcOrd="8" destOrd="0" parTransId="{794CE95E-8420-4544-AB14-2F61A2DCC9E7}" sibTransId="{237C2780-CE47-47F5-A784-5D93F49D3A3E}"/>
    <dgm:cxn modelId="{CC789B87-BE6A-448E-BC47-275ECEFB17C5}" type="presOf" srcId="{272CD8E2-193A-4842-B37A-7085879D344A}" destId="{15DAC3D0-FE00-49FA-B7F8-D9E10B76EF3E}" srcOrd="0" destOrd="0" presId="urn:microsoft.com/office/officeart/2005/8/layout/default"/>
    <dgm:cxn modelId="{52635A92-7F3C-4FD7-9A61-E27251A72DB4}" type="presOf" srcId="{EBB3B85B-E300-4001-9617-0D34CAF8B3D1}" destId="{B3127719-B9DF-4F8B-B552-104394DF93E8}" srcOrd="0" destOrd="0" presId="urn:microsoft.com/office/officeart/2005/8/layout/default"/>
    <dgm:cxn modelId="{1C622E9F-597F-4DAC-A6F4-90CBE5AB4B2E}" type="presOf" srcId="{1828606E-A23F-4EF2-9EEC-B9D353943721}" destId="{FF2E27D8-FA1F-4773-8A89-2BBDB0778B67}" srcOrd="0" destOrd="0" presId="urn:microsoft.com/office/officeart/2005/8/layout/default"/>
    <dgm:cxn modelId="{4BF9FEB8-C6E8-46EA-8964-A6D946A3A539}" srcId="{70283BB0-25C1-4486-A02B-9B45F83A8FD3}" destId="{E1A42A13-9BDB-4EF7-AF89-BD5D9281BD8C}" srcOrd="0" destOrd="0" parTransId="{FBB499A3-1730-4DC2-9B7F-6A38646B1460}" sibTransId="{0AA12804-45E8-4E92-A7A6-CDD2F7190D1A}"/>
    <dgm:cxn modelId="{8B26E1CE-2005-41F9-8686-9E5A8892DFDD}" srcId="{70283BB0-25C1-4486-A02B-9B45F83A8FD3}" destId="{E5686D43-2706-4787-84D7-3A0A04AF2022}" srcOrd="1" destOrd="0" parTransId="{1928A6ED-1919-444A-89F3-0FB7F9795D9F}" sibTransId="{A29CAD9A-8B3B-405B-85CC-7CEFEA696B17}"/>
    <dgm:cxn modelId="{912532D1-DF47-4DA9-BB55-070E9435346D}" type="presOf" srcId="{191905C2-31AF-4E9A-816A-66A614FBC36E}" destId="{265C5AF5-A662-45D2-B4BE-851D505F8B86}" srcOrd="0" destOrd="0" presId="urn:microsoft.com/office/officeart/2005/8/layout/default"/>
    <dgm:cxn modelId="{16572AD6-86F0-4AB9-BF96-59516E1419AC}" srcId="{70283BB0-25C1-4486-A02B-9B45F83A8FD3}" destId="{87167AB8-282F-4BE9-B5BF-E57481B58252}" srcOrd="3" destOrd="0" parTransId="{74C15FA8-7747-4633-9111-4C2B421FA47A}" sibTransId="{5229CBFC-73D4-4061-BF74-1DF9498470D7}"/>
    <dgm:cxn modelId="{3682A4E7-6705-482F-A142-F2534FB13256}" srcId="{70283BB0-25C1-4486-A02B-9B45F83A8FD3}" destId="{191905C2-31AF-4E9A-816A-66A614FBC36E}" srcOrd="5" destOrd="0" parTransId="{1A5701F6-F9B4-49C1-B7C7-B3F64DE69D75}" sibTransId="{E73E8987-AED5-4B51-AD40-7BE464394482}"/>
    <dgm:cxn modelId="{A429F4E8-043F-4A1E-973E-49954CFA79D1}" srcId="{70283BB0-25C1-4486-A02B-9B45F83A8FD3}" destId="{EBB3B85B-E300-4001-9617-0D34CAF8B3D1}" srcOrd="4" destOrd="0" parTransId="{6E312AA0-635F-42DE-AC45-5BCEDCD7EBCB}" sibTransId="{625508FC-A8EA-4862-9B1C-4C502F907474}"/>
    <dgm:cxn modelId="{D7EB945C-D9A1-4F5B-993A-8365378B4852}" type="presParOf" srcId="{45B1703A-B766-45FF-A28D-FC78737824E0}" destId="{C186A9DA-28EC-4964-BB37-6CC9E482263D}" srcOrd="0" destOrd="0" presId="urn:microsoft.com/office/officeart/2005/8/layout/default"/>
    <dgm:cxn modelId="{C66B793D-5482-4C3B-BB31-884192D7C629}" type="presParOf" srcId="{45B1703A-B766-45FF-A28D-FC78737824E0}" destId="{D851451F-8B08-47BA-BE45-7775A9A35C7D}" srcOrd="1" destOrd="0" presId="urn:microsoft.com/office/officeart/2005/8/layout/default"/>
    <dgm:cxn modelId="{39155B74-4C2F-455C-BC67-9FF01F42AC80}" type="presParOf" srcId="{45B1703A-B766-45FF-A28D-FC78737824E0}" destId="{B68EEA8E-86A9-40DA-A9DF-7F485B6B963B}" srcOrd="2" destOrd="0" presId="urn:microsoft.com/office/officeart/2005/8/layout/default"/>
    <dgm:cxn modelId="{D358EB0B-9CC6-44CE-BCCB-8030A480D956}" type="presParOf" srcId="{45B1703A-B766-45FF-A28D-FC78737824E0}" destId="{1C0D2D9D-7103-4299-8479-8C2253A1CE0B}" srcOrd="3" destOrd="0" presId="urn:microsoft.com/office/officeart/2005/8/layout/default"/>
    <dgm:cxn modelId="{8041E604-3E77-46C8-8CDD-66C7849AD624}" type="presParOf" srcId="{45B1703A-B766-45FF-A28D-FC78737824E0}" destId="{15DAC3D0-FE00-49FA-B7F8-D9E10B76EF3E}" srcOrd="4" destOrd="0" presId="urn:microsoft.com/office/officeart/2005/8/layout/default"/>
    <dgm:cxn modelId="{DC311465-768F-42BA-91B4-DCDAB0EBEA6E}" type="presParOf" srcId="{45B1703A-B766-45FF-A28D-FC78737824E0}" destId="{152EC297-7FBA-4F5D-8B4A-A16B4368CE74}" srcOrd="5" destOrd="0" presId="urn:microsoft.com/office/officeart/2005/8/layout/default"/>
    <dgm:cxn modelId="{F2E9071E-1BE9-4E47-96B9-30C7393838F7}" type="presParOf" srcId="{45B1703A-B766-45FF-A28D-FC78737824E0}" destId="{052D89EA-DFA1-4877-AACF-87CC37A5086D}" srcOrd="6" destOrd="0" presId="urn:microsoft.com/office/officeart/2005/8/layout/default"/>
    <dgm:cxn modelId="{583DE117-EAB5-412A-9118-4F4CDCF15B0D}" type="presParOf" srcId="{45B1703A-B766-45FF-A28D-FC78737824E0}" destId="{F728C169-D4FE-4CF6-9844-B3E7C891B180}" srcOrd="7" destOrd="0" presId="urn:microsoft.com/office/officeart/2005/8/layout/default"/>
    <dgm:cxn modelId="{16528C87-2867-49C4-A6CB-633D92BABE01}" type="presParOf" srcId="{45B1703A-B766-45FF-A28D-FC78737824E0}" destId="{B3127719-B9DF-4F8B-B552-104394DF93E8}" srcOrd="8" destOrd="0" presId="urn:microsoft.com/office/officeart/2005/8/layout/default"/>
    <dgm:cxn modelId="{05DDDD28-4C74-40D4-B8F3-DDAEE45CAF8B}" type="presParOf" srcId="{45B1703A-B766-45FF-A28D-FC78737824E0}" destId="{A933B6FA-6F8E-4A5D-A7CD-DA82181A3A85}" srcOrd="9" destOrd="0" presId="urn:microsoft.com/office/officeart/2005/8/layout/default"/>
    <dgm:cxn modelId="{FFFE50E3-FA82-493C-9F73-A3EA7F0A5474}" type="presParOf" srcId="{45B1703A-B766-45FF-A28D-FC78737824E0}" destId="{265C5AF5-A662-45D2-B4BE-851D505F8B86}" srcOrd="10" destOrd="0" presId="urn:microsoft.com/office/officeart/2005/8/layout/default"/>
    <dgm:cxn modelId="{C1185965-C33B-4309-AE87-7723AB58B14B}" type="presParOf" srcId="{45B1703A-B766-45FF-A28D-FC78737824E0}" destId="{8B6F5458-16BB-4133-BF32-63B97249A285}" srcOrd="11" destOrd="0" presId="urn:microsoft.com/office/officeart/2005/8/layout/default"/>
    <dgm:cxn modelId="{4376BA4D-D538-44CA-8EA9-957CC98E7B52}" type="presParOf" srcId="{45B1703A-B766-45FF-A28D-FC78737824E0}" destId="{FF2E27D8-FA1F-4773-8A89-2BBDB0778B67}" srcOrd="12" destOrd="0" presId="urn:microsoft.com/office/officeart/2005/8/layout/default"/>
    <dgm:cxn modelId="{B10777B7-1AE5-4287-A3A9-0FE6D592F5B5}" type="presParOf" srcId="{45B1703A-B766-45FF-A28D-FC78737824E0}" destId="{B922D54C-C7BD-41F4-9D25-5C35154503E1}" srcOrd="13" destOrd="0" presId="urn:microsoft.com/office/officeart/2005/8/layout/default"/>
    <dgm:cxn modelId="{FD56072F-567F-42C7-90E4-B95B5C8738C2}" type="presParOf" srcId="{45B1703A-B766-45FF-A28D-FC78737824E0}" destId="{08B455E6-6EA0-4260-B65B-18C009F11C0E}" srcOrd="14" destOrd="0" presId="urn:microsoft.com/office/officeart/2005/8/layout/default"/>
    <dgm:cxn modelId="{8A40B1A6-AD92-4804-AD8A-CA09DCC56090}" type="presParOf" srcId="{45B1703A-B766-45FF-A28D-FC78737824E0}" destId="{341E0079-B8BD-4228-A6B5-6D65E96981F9}" srcOrd="15" destOrd="0" presId="urn:microsoft.com/office/officeart/2005/8/layout/default"/>
    <dgm:cxn modelId="{9B9FA381-7521-434B-B4FB-D157B9973DA7}" type="presParOf" srcId="{45B1703A-B766-45FF-A28D-FC78737824E0}" destId="{68B29CF8-8DAE-4523-80B3-2E95A96AFF5A}"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7B0A8-414F-4A99-AA8E-E2BD384B450D}">
      <dsp:nvSpPr>
        <dsp:cNvPr id="0" name=""/>
        <dsp:cNvSpPr/>
      </dsp:nvSpPr>
      <dsp:spPr>
        <a:xfrm>
          <a:off x="-4340424" y="-665806"/>
          <a:ext cx="5171187" cy="5171187"/>
        </a:xfrm>
        <a:prstGeom prst="blockArc">
          <a:avLst>
            <a:gd name="adj1" fmla="val 18900000"/>
            <a:gd name="adj2" fmla="val 2700000"/>
            <a:gd name="adj3" fmla="val 41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31D3C5-874C-4C1B-A088-399BCA314D61}">
      <dsp:nvSpPr>
        <dsp:cNvPr id="0" name=""/>
        <dsp:cNvSpPr/>
      </dsp:nvSpPr>
      <dsp:spPr>
        <a:xfrm>
          <a:off x="435215" y="295186"/>
          <a:ext cx="4708420" cy="5906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885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Rural &amp; urban</a:t>
          </a:r>
        </a:p>
      </dsp:txBody>
      <dsp:txXfrm>
        <a:off x="435215" y="295186"/>
        <a:ext cx="4708420" cy="590680"/>
      </dsp:txXfrm>
    </dsp:sp>
    <dsp:sp modelId="{8FDA144F-9EA1-44D1-B7D0-E182AA3412DE}">
      <dsp:nvSpPr>
        <dsp:cNvPr id="0" name=""/>
        <dsp:cNvSpPr/>
      </dsp:nvSpPr>
      <dsp:spPr>
        <a:xfrm>
          <a:off x="66040" y="221351"/>
          <a:ext cx="738350" cy="73835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14654C-ED3E-43D6-B5E1-F7C5AA31CAE4}">
      <dsp:nvSpPr>
        <dsp:cNvPr id="0" name=""/>
        <dsp:cNvSpPr/>
      </dsp:nvSpPr>
      <dsp:spPr>
        <a:xfrm>
          <a:off x="773866" y="1181360"/>
          <a:ext cx="4369769" cy="5906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885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Youth and older workers </a:t>
          </a:r>
        </a:p>
      </dsp:txBody>
      <dsp:txXfrm>
        <a:off x="773866" y="1181360"/>
        <a:ext cx="4369769" cy="590680"/>
      </dsp:txXfrm>
    </dsp:sp>
    <dsp:sp modelId="{0D5A0DF6-A4DF-4158-BBFE-63E1B2F2533A}">
      <dsp:nvSpPr>
        <dsp:cNvPr id="0" name=""/>
        <dsp:cNvSpPr/>
      </dsp:nvSpPr>
      <dsp:spPr>
        <a:xfrm>
          <a:off x="404691" y="1107525"/>
          <a:ext cx="738350" cy="73835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00F5B4-83E0-47FD-A64A-713440B98AB0}">
      <dsp:nvSpPr>
        <dsp:cNvPr id="0" name=""/>
        <dsp:cNvSpPr/>
      </dsp:nvSpPr>
      <dsp:spPr>
        <a:xfrm>
          <a:off x="773866" y="2067533"/>
          <a:ext cx="4369769" cy="5906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885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Women and men</a:t>
          </a:r>
          <a:endParaRPr lang="en-GB" sz="2800" kern="1200" baseline="0" dirty="0"/>
        </a:p>
      </dsp:txBody>
      <dsp:txXfrm>
        <a:off x="773866" y="2067533"/>
        <a:ext cx="4369769" cy="590680"/>
      </dsp:txXfrm>
    </dsp:sp>
    <dsp:sp modelId="{065C6C5C-CD3A-424A-A0BB-8C493C07CD83}">
      <dsp:nvSpPr>
        <dsp:cNvPr id="0" name=""/>
        <dsp:cNvSpPr/>
      </dsp:nvSpPr>
      <dsp:spPr>
        <a:xfrm>
          <a:off x="404691" y="1993698"/>
          <a:ext cx="738350" cy="73835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E700AD-73A4-49C7-8870-0225EB049D97}">
      <dsp:nvSpPr>
        <dsp:cNvPr id="0" name=""/>
        <dsp:cNvSpPr/>
      </dsp:nvSpPr>
      <dsp:spPr>
        <a:xfrm>
          <a:off x="435215" y="2953707"/>
          <a:ext cx="4708420" cy="5906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8852" tIns="71120" rIns="71120" bIns="71120" numCol="1" spcCol="1270" anchor="ctr" anchorCtr="0">
          <a:noAutofit/>
        </a:bodyPr>
        <a:lstStyle/>
        <a:p>
          <a:pPr marL="0" lvl="0" indent="0" algn="l" defTabSz="1244600">
            <a:lnSpc>
              <a:spcPct val="90000"/>
            </a:lnSpc>
            <a:spcBef>
              <a:spcPct val="0"/>
            </a:spcBef>
            <a:spcAft>
              <a:spcPct val="35000"/>
            </a:spcAft>
            <a:buNone/>
          </a:pPr>
          <a:r>
            <a:rPr lang="da-DK" sz="2800" kern="1200" baseline="0" dirty="0"/>
            <a:t>People in poverty</a:t>
          </a:r>
          <a:endParaRPr lang="en-GB" sz="2800" kern="1200" baseline="0" dirty="0"/>
        </a:p>
      </dsp:txBody>
      <dsp:txXfrm>
        <a:off x="435215" y="2953707"/>
        <a:ext cx="4708420" cy="590680"/>
      </dsp:txXfrm>
    </dsp:sp>
    <dsp:sp modelId="{EF89C452-3B91-48B9-A7D1-7AE6B4DE9D70}">
      <dsp:nvSpPr>
        <dsp:cNvPr id="0" name=""/>
        <dsp:cNvSpPr/>
      </dsp:nvSpPr>
      <dsp:spPr>
        <a:xfrm>
          <a:off x="66040" y="2879872"/>
          <a:ext cx="738350" cy="73835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B37F7-4604-4B42-A941-5F2EB547976C}">
      <dsp:nvSpPr>
        <dsp:cNvPr id="0" name=""/>
        <dsp:cNvSpPr/>
      </dsp:nvSpPr>
      <dsp:spPr>
        <a:xfrm>
          <a:off x="1919736" y="1055570"/>
          <a:ext cx="1623548" cy="1622959"/>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Shift to greener economies </a:t>
          </a:r>
        </a:p>
      </dsp:txBody>
      <dsp:txXfrm>
        <a:off x="2157499" y="1293247"/>
        <a:ext cx="1148022" cy="1147605"/>
      </dsp:txXfrm>
    </dsp:sp>
    <dsp:sp modelId="{738BC88D-3341-41A3-9F0B-FC7E45E6B246}">
      <dsp:nvSpPr>
        <dsp:cNvPr id="0" name=""/>
        <dsp:cNvSpPr/>
      </dsp:nvSpPr>
      <dsp:spPr>
        <a:xfrm rot="19555344">
          <a:off x="3423097" y="1044574"/>
          <a:ext cx="549199" cy="337738"/>
        </a:xfrm>
        <a:prstGeom prst="rightArrow">
          <a:avLst>
            <a:gd name="adj1" fmla="val 60000"/>
            <a:gd name="adj2" fmla="val 50000"/>
          </a:avLst>
        </a:prstGeom>
        <a:solidFill>
          <a:schemeClr val="accent6">
            <a:lumMod val="75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431796" y="1140508"/>
        <a:ext cx="447878" cy="202642"/>
      </dsp:txXfrm>
    </dsp:sp>
    <dsp:sp modelId="{7BA1396D-B395-4FC9-B7F8-F5E147A0B6C7}">
      <dsp:nvSpPr>
        <dsp:cNvPr id="0" name=""/>
        <dsp:cNvSpPr/>
      </dsp:nvSpPr>
      <dsp:spPr>
        <a:xfrm>
          <a:off x="3902592" y="-609"/>
          <a:ext cx="1273055" cy="1289693"/>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New jobs created</a:t>
          </a:r>
        </a:p>
      </dsp:txBody>
      <dsp:txXfrm>
        <a:off x="4089027" y="188262"/>
        <a:ext cx="900185" cy="911951"/>
      </dsp:txXfrm>
    </dsp:sp>
    <dsp:sp modelId="{D6D767C3-D079-494B-97BC-7A8216194141}">
      <dsp:nvSpPr>
        <dsp:cNvPr id="0" name=""/>
        <dsp:cNvSpPr/>
      </dsp:nvSpPr>
      <dsp:spPr>
        <a:xfrm rot="1986876">
          <a:off x="3435645" y="2350014"/>
          <a:ext cx="590437" cy="337738"/>
        </a:xfrm>
        <a:prstGeom prst="rightArrow">
          <a:avLst>
            <a:gd name="adj1" fmla="val 60000"/>
            <a:gd name="adj2" fmla="val 50000"/>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443873" y="2389885"/>
        <a:ext cx="489116" cy="202642"/>
      </dsp:txXfrm>
    </dsp:sp>
    <dsp:sp modelId="{368E841A-FE4D-4A0F-829F-0B1CF8262E65}">
      <dsp:nvSpPr>
        <dsp:cNvPr id="0" name=""/>
        <dsp:cNvSpPr/>
      </dsp:nvSpPr>
      <dsp:spPr>
        <a:xfrm>
          <a:off x="3968795" y="2444407"/>
          <a:ext cx="1273055" cy="1289693"/>
        </a:xfrm>
        <a:prstGeom prst="ellipse">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Some jobs eliminated</a:t>
          </a:r>
        </a:p>
      </dsp:txBody>
      <dsp:txXfrm>
        <a:off x="4155230" y="2633278"/>
        <a:ext cx="900185" cy="911951"/>
      </dsp:txXfrm>
    </dsp:sp>
    <dsp:sp modelId="{DBA16CD0-09E4-446C-9280-8549E86F8460}">
      <dsp:nvSpPr>
        <dsp:cNvPr id="0" name=""/>
        <dsp:cNvSpPr/>
      </dsp:nvSpPr>
      <dsp:spPr>
        <a:xfrm rot="8752725">
          <a:off x="1460377" y="2363326"/>
          <a:ext cx="579006" cy="337738"/>
        </a:xfrm>
        <a:prstGeom prst="rightArrow">
          <a:avLst>
            <a:gd name="adj1" fmla="val 60000"/>
            <a:gd name="adj2" fmla="val 50000"/>
          </a:avLst>
        </a:prstGeom>
        <a:solidFill>
          <a:schemeClr val="accent5">
            <a:lumMod val="75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1552977" y="2402456"/>
        <a:ext cx="477685" cy="202642"/>
      </dsp:txXfrm>
    </dsp:sp>
    <dsp:sp modelId="{BAD2C7C2-759F-4ABE-AFBB-68450009E218}">
      <dsp:nvSpPr>
        <dsp:cNvPr id="0" name=""/>
        <dsp:cNvSpPr/>
      </dsp:nvSpPr>
      <dsp:spPr>
        <a:xfrm>
          <a:off x="255430" y="2468669"/>
          <a:ext cx="1273055" cy="1289693"/>
        </a:xfrm>
        <a:prstGeom prst="ellipse">
          <a:avLst/>
        </a:prstGeom>
        <a:solidFill>
          <a:schemeClr val="accent5">
            <a:lumMod val="75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Some jobs redefined </a:t>
          </a:r>
        </a:p>
      </dsp:txBody>
      <dsp:txXfrm>
        <a:off x="441865" y="2657540"/>
        <a:ext cx="900185" cy="911951"/>
      </dsp:txXfrm>
    </dsp:sp>
    <dsp:sp modelId="{3DC34345-84B1-4711-9E1C-6DCB3F0246C3}">
      <dsp:nvSpPr>
        <dsp:cNvPr id="0" name=""/>
        <dsp:cNvSpPr/>
      </dsp:nvSpPr>
      <dsp:spPr>
        <a:xfrm rot="12929180">
          <a:off x="1566516" y="1042744"/>
          <a:ext cx="491282" cy="337738"/>
        </a:xfrm>
        <a:prstGeom prst="rightArrow">
          <a:avLst>
            <a:gd name="adj1" fmla="val 60000"/>
            <a:gd name="adj2" fmla="val 50000"/>
          </a:avLst>
        </a:prstGeom>
        <a:solidFill>
          <a:schemeClr val="accent3">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1658427" y="1139701"/>
        <a:ext cx="389961" cy="202642"/>
      </dsp:txXfrm>
    </dsp:sp>
    <dsp:sp modelId="{169A13EC-BFF5-4F5A-9779-9A5F9D1F53C8}">
      <dsp:nvSpPr>
        <dsp:cNvPr id="0" name=""/>
        <dsp:cNvSpPr/>
      </dsp:nvSpPr>
      <dsp:spPr>
        <a:xfrm>
          <a:off x="380652" y="0"/>
          <a:ext cx="1273055" cy="1289693"/>
        </a:xfrm>
        <a:prstGeom prst="ellipse">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Some jobs substituted </a:t>
          </a:r>
        </a:p>
      </dsp:txBody>
      <dsp:txXfrm>
        <a:off x="567087" y="188871"/>
        <a:ext cx="900185" cy="9119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61090-0414-4B3B-884E-D8562F81E021}">
      <dsp:nvSpPr>
        <dsp:cNvPr id="0" name=""/>
        <dsp:cNvSpPr/>
      </dsp:nvSpPr>
      <dsp:spPr>
        <a:xfrm>
          <a:off x="33864" y="910214"/>
          <a:ext cx="2345097" cy="14891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A826E1-911E-45D5-A318-655C7E58EB97}">
      <dsp:nvSpPr>
        <dsp:cNvPr id="0" name=""/>
        <dsp:cNvSpPr/>
      </dsp:nvSpPr>
      <dsp:spPr>
        <a:xfrm>
          <a:off x="294430" y="1157752"/>
          <a:ext cx="2345097" cy="14891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kern="1200"/>
            <a:t>Temporal misalignment</a:t>
          </a:r>
          <a:endParaRPr lang="en-US" sz="2500" kern="1200"/>
        </a:p>
      </dsp:txBody>
      <dsp:txXfrm>
        <a:off x="338045" y="1201367"/>
        <a:ext cx="2257867" cy="1401906"/>
      </dsp:txXfrm>
    </dsp:sp>
    <dsp:sp modelId="{8794908B-A433-4675-B027-F05F1CC5297D}">
      <dsp:nvSpPr>
        <dsp:cNvPr id="0" name=""/>
        <dsp:cNvSpPr/>
      </dsp:nvSpPr>
      <dsp:spPr>
        <a:xfrm>
          <a:off x="2869514" y="873149"/>
          <a:ext cx="2345097" cy="14891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A3BB93-0AE0-4C51-9CD7-789820CF5DBB}">
      <dsp:nvSpPr>
        <dsp:cNvPr id="0" name=""/>
        <dsp:cNvSpPr/>
      </dsp:nvSpPr>
      <dsp:spPr>
        <a:xfrm>
          <a:off x="3130081" y="1120688"/>
          <a:ext cx="2345097" cy="14891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kern="1200"/>
            <a:t>Spatial misalignment</a:t>
          </a:r>
          <a:endParaRPr lang="en-US" sz="2500" kern="1200"/>
        </a:p>
      </dsp:txBody>
      <dsp:txXfrm>
        <a:off x="3173696" y="1164303"/>
        <a:ext cx="2257867" cy="1401906"/>
      </dsp:txXfrm>
    </dsp:sp>
    <dsp:sp modelId="{A382D519-2C86-4BCA-A548-FA1C9E6A04DA}">
      <dsp:nvSpPr>
        <dsp:cNvPr id="0" name=""/>
        <dsp:cNvSpPr/>
      </dsp:nvSpPr>
      <dsp:spPr>
        <a:xfrm>
          <a:off x="5735745" y="873149"/>
          <a:ext cx="2345097" cy="14891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DC9288-0671-4B1C-BDCE-F40C1833F513}">
      <dsp:nvSpPr>
        <dsp:cNvPr id="0" name=""/>
        <dsp:cNvSpPr/>
      </dsp:nvSpPr>
      <dsp:spPr>
        <a:xfrm>
          <a:off x="5996311" y="1120688"/>
          <a:ext cx="2345097" cy="14891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kern="1200"/>
            <a:t>Sectoral misalignment</a:t>
          </a:r>
          <a:endParaRPr lang="en-US" sz="2500" kern="1200"/>
        </a:p>
      </dsp:txBody>
      <dsp:txXfrm>
        <a:off x="6039926" y="1164303"/>
        <a:ext cx="2257867" cy="1401906"/>
      </dsp:txXfrm>
    </dsp:sp>
    <dsp:sp modelId="{22243BA1-2A54-45AF-9706-3ABA357D7D5B}">
      <dsp:nvSpPr>
        <dsp:cNvPr id="0" name=""/>
        <dsp:cNvSpPr/>
      </dsp:nvSpPr>
      <dsp:spPr>
        <a:xfrm>
          <a:off x="8601975" y="873149"/>
          <a:ext cx="2345097" cy="14891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B92CB5-2AEF-4B87-81F4-470CF58A6248}">
      <dsp:nvSpPr>
        <dsp:cNvPr id="0" name=""/>
        <dsp:cNvSpPr/>
      </dsp:nvSpPr>
      <dsp:spPr>
        <a:xfrm>
          <a:off x="8862541" y="1120688"/>
          <a:ext cx="2345097" cy="14891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kern="1200"/>
            <a:t>Educational misalignment</a:t>
          </a:r>
          <a:endParaRPr lang="en-US" sz="2500" kern="1200"/>
        </a:p>
      </dsp:txBody>
      <dsp:txXfrm>
        <a:off x="8906156" y="1164303"/>
        <a:ext cx="2257867" cy="14019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D0FC1-1340-4555-A581-7515FA340D28}">
      <dsp:nvSpPr>
        <dsp:cNvPr id="0" name=""/>
        <dsp:cNvSpPr/>
      </dsp:nvSpPr>
      <dsp:spPr>
        <a:xfrm>
          <a:off x="559690" y="2881"/>
          <a:ext cx="2373119" cy="6770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GB" sz="2800" kern="1200"/>
            <a:t>Just transition</a:t>
          </a:r>
        </a:p>
      </dsp:txBody>
      <dsp:txXfrm>
        <a:off x="579519" y="22710"/>
        <a:ext cx="2333461" cy="637354"/>
      </dsp:txXfrm>
    </dsp:sp>
    <dsp:sp modelId="{9B000AB6-C292-45F5-805E-5A2096AFAAE7}">
      <dsp:nvSpPr>
        <dsp:cNvPr id="0" name=""/>
        <dsp:cNvSpPr/>
      </dsp:nvSpPr>
      <dsp:spPr>
        <a:xfrm>
          <a:off x="797002" y="679894"/>
          <a:ext cx="237311" cy="507759"/>
        </a:xfrm>
        <a:custGeom>
          <a:avLst/>
          <a:gdLst/>
          <a:ahLst/>
          <a:cxnLst/>
          <a:rect l="0" t="0" r="0" b="0"/>
          <a:pathLst>
            <a:path>
              <a:moveTo>
                <a:pt x="0" y="0"/>
              </a:moveTo>
              <a:lnTo>
                <a:pt x="0" y="507759"/>
              </a:lnTo>
              <a:lnTo>
                <a:pt x="237311" y="5077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97CA6B-6F4F-461B-ABA9-F9DCF4885A8D}">
      <dsp:nvSpPr>
        <dsp:cNvPr id="0" name=""/>
        <dsp:cNvSpPr/>
      </dsp:nvSpPr>
      <dsp:spPr>
        <a:xfrm>
          <a:off x="1034314" y="849147"/>
          <a:ext cx="1898495" cy="6770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GB" sz="2200" kern="1200"/>
            <a:t>Green transition</a:t>
          </a:r>
        </a:p>
      </dsp:txBody>
      <dsp:txXfrm>
        <a:off x="1054143" y="868976"/>
        <a:ext cx="1858837" cy="637354"/>
      </dsp:txXfrm>
    </dsp:sp>
    <dsp:sp modelId="{70D664EF-F01F-4008-9245-B81A2D720FE6}">
      <dsp:nvSpPr>
        <dsp:cNvPr id="0" name=""/>
        <dsp:cNvSpPr/>
      </dsp:nvSpPr>
      <dsp:spPr>
        <a:xfrm>
          <a:off x="797002" y="679894"/>
          <a:ext cx="237311" cy="1354025"/>
        </a:xfrm>
        <a:custGeom>
          <a:avLst/>
          <a:gdLst/>
          <a:ahLst/>
          <a:cxnLst/>
          <a:rect l="0" t="0" r="0" b="0"/>
          <a:pathLst>
            <a:path>
              <a:moveTo>
                <a:pt x="0" y="0"/>
              </a:moveTo>
              <a:lnTo>
                <a:pt x="0" y="1354025"/>
              </a:lnTo>
              <a:lnTo>
                <a:pt x="237311" y="13540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9D05C6-18A3-4D32-B29F-7655AFBFF1D3}">
      <dsp:nvSpPr>
        <dsp:cNvPr id="0" name=""/>
        <dsp:cNvSpPr/>
      </dsp:nvSpPr>
      <dsp:spPr>
        <a:xfrm>
          <a:off x="1034314" y="1695413"/>
          <a:ext cx="1898495" cy="6770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GB" sz="2200" kern="1200"/>
            <a:t>Equitable transition</a:t>
          </a:r>
        </a:p>
      </dsp:txBody>
      <dsp:txXfrm>
        <a:off x="1054143" y="1715242"/>
        <a:ext cx="1858837" cy="637354"/>
      </dsp:txXfrm>
    </dsp:sp>
    <dsp:sp modelId="{D8F7384E-4E7B-4E03-8591-8E7C05185278}">
      <dsp:nvSpPr>
        <dsp:cNvPr id="0" name=""/>
        <dsp:cNvSpPr/>
      </dsp:nvSpPr>
      <dsp:spPr>
        <a:xfrm>
          <a:off x="797002" y="679894"/>
          <a:ext cx="237311" cy="2200292"/>
        </a:xfrm>
        <a:custGeom>
          <a:avLst/>
          <a:gdLst/>
          <a:ahLst/>
          <a:cxnLst/>
          <a:rect l="0" t="0" r="0" b="0"/>
          <a:pathLst>
            <a:path>
              <a:moveTo>
                <a:pt x="0" y="0"/>
              </a:moveTo>
              <a:lnTo>
                <a:pt x="0" y="2200292"/>
              </a:lnTo>
              <a:lnTo>
                <a:pt x="237311" y="2200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2577B2-F1AB-404D-B0BA-5021B051F525}">
      <dsp:nvSpPr>
        <dsp:cNvPr id="0" name=""/>
        <dsp:cNvSpPr/>
      </dsp:nvSpPr>
      <dsp:spPr>
        <a:xfrm>
          <a:off x="1034314" y="2541680"/>
          <a:ext cx="1898495" cy="6770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GB" sz="2200" kern="1200"/>
            <a:t>Fair transition</a:t>
          </a:r>
        </a:p>
      </dsp:txBody>
      <dsp:txXfrm>
        <a:off x="1054143" y="2561509"/>
        <a:ext cx="1858837" cy="637354"/>
      </dsp:txXfrm>
    </dsp:sp>
    <dsp:sp modelId="{86CC0984-A0FC-4944-AA1D-D921B62A1C1C}">
      <dsp:nvSpPr>
        <dsp:cNvPr id="0" name=""/>
        <dsp:cNvSpPr/>
      </dsp:nvSpPr>
      <dsp:spPr>
        <a:xfrm>
          <a:off x="797002" y="679894"/>
          <a:ext cx="237311" cy="3046558"/>
        </a:xfrm>
        <a:custGeom>
          <a:avLst/>
          <a:gdLst/>
          <a:ahLst/>
          <a:cxnLst/>
          <a:rect l="0" t="0" r="0" b="0"/>
          <a:pathLst>
            <a:path>
              <a:moveTo>
                <a:pt x="0" y="0"/>
              </a:moveTo>
              <a:lnTo>
                <a:pt x="0" y="3046558"/>
              </a:lnTo>
              <a:lnTo>
                <a:pt x="237311" y="30465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B687C0-049F-44A1-B98D-8F73489088E6}">
      <dsp:nvSpPr>
        <dsp:cNvPr id="0" name=""/>
        <dsp:cNvSpPr/>
      </dsp:nvSpPr>
      <dsp:spPr>
        <a:xfrm>
          <a:off x="1034314" y="3387946"/>
          <a:ext cx="1898495" cy="6770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GB" sz="2200" kern="1200"/>
            <a:t>Inclusive transition</a:t>
          </a:r>
        </a:p>
      </dsp:txBody>
      <dsp:txXfrm>
        <a:off x="1054143" y="3407775"/>
        <a:ext cx="1858837" cy="637354"/>
      </dsp:txXfrm>
    </dsp:sp>
    <dsp:sp modelId="{EF0B3B09-6444-4E74-BCF0-699029ACEF99}">
      <dsp:nvSpPr>
        <dsp:cNvPr id="0" name=""/>
        <dsp:cNvSpPr/>
      </dsp:nvSpPr>
      <dsp:spPr>
        <a:xfrm>
          <a:off x="797002" y="679894"/>
          <a:ext cx="237311" cy="3892824"/>
        </a:xfrm>
        <a:custGeom>
          <a:avLst/>
          <a:gdLst/>
          <a:ahLst/>
          <a:cxnLst/>
          <a:rect l="0" t="0" r="0" b="0"/>
          <a:pathLst>
            <a:path>
              <a:moveTo>
                <a:pt x="0" y="0"/>
              </a:moveTo>
              <a:lnTo>
                <a:pt x="0" y="3892824"/>
              </a:lnTo>
              <a:lnTo>
                <a:pt x="237311" y="38928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66F4F5-0758-476B-8800-EEF7B1E21D8B}">
      <dsp:nvSpPr>
        <dsp:cNvPr id="0" name=""/>
        <dsp:cNvSpPr/>
      </dsp:nvSpPr>
      <dsp:spPr>
        <a:xfrm>
          <a:off x="1034314" y="4234212"/>
          <a:ext cx="1898495" cy="6770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GB" sz="2200" kern="1200"/>
            <a:t>Gender equality</a:t>
          </a:r>
        </a:p>
      </dsp:txBody>
      <dsp:txXfrm>
        <a:off x="1054143" y="4254041"/>
        <a:ext cx="1858837" cy="6373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27FBA-9DA2-45C2-B53D-C17AA63BFEBD}">
      <dsp:nvSpPr>
        <dsp:cNvPr id="0" name=""/>
        <dsp:cNvSpPr/>
      </dsp:nvSpPr>
      <dsp:spPr>
        <a:xfrm>
          <a:off x="0" y="1814308"/>
          <a:ext cx="12192000" cy="2460180"/>
        </a:xfrm>
        <a:prstGeom prst="notchedRightArrow">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60926B59-AA0F-4E06-B04B-534EC7DABF38}">
      <dsp:nvSpPr>
        <dsp:cNvPr id="0" name=""/>
        <dsp:cNvSpPr/>
      </dsp:nvSpPr>
      <dsp:spPr>
        <a:xfrm>
          <a:off x="6295" y="0"/>
          <a:ext cx="873323" cy="246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GB" sz="1000" kern="1200" dirty="0"/>
            <a:t>1980’s Labour Union movement</a:t>
          </a:r>
        </a:p>
      </dsp:txBody>
      <dsp:txXfrm>
        <a:off x="6295" y="0"/>
        <a:ext cx="873323" cy="2460180"/>
      </dsp:txXfrm>
    </dsp:sp>
    <dsp:sp modelId="{E3430B76-908E-47C6-80D0-0B9A09DF74DB}">
      <dsp:nvSpPr>
        <dsp:cNvPr id="0" name=""/>
        <dsp:cNvSpPr/>
      </dsp:nvSpPr>
      <dsp:spPr>
        <a:xfrm>
          <a:off x="135434" y="2767702"/>
          <a:ext cx="615045" cy="615045"/>
        </a:xfrm>
        <a:prstGeom prst="ellipse">
          <a:avLst/>
        </a:prstGeom>
        <a:solidFill>
          <a:schemeClr val="lt1">
            <a:hueOff val="0"/>
            <a:satOff val="0"/>
            <a:lumOff val="0"/>
            <a:alphaOff val="0"/>
          </a:schemeClr>
        </a:solidFill>
        <a:ln w="19050" cap="flat" cmpd="sng" algn="ctr">
          <a:solidFill>
            <a:srgbClr val="1E2DBE"/>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EB7B57-ADAA-4DED-99A2-D8E59A7E7693}">
      <dsp:nvSpPr>
        <dsp:cNvPr id="0" name=""/>
        <dsp:cNvSpPr/>
      </dsp:nvSpPr>
      <dsp:spPr>
        <a:xfrm>
          <a:off x="923285" y="3690270"/>
          <a:ext cx="873323" cy="246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GB" sz="1000" kern="1200" dirty="0"/>
            <a:t>2013 102</a:t>
          </a:r>
          <a:r>
            <a:rPr lang="en-GB" sz="1000" kern="1200" baseline="30000" dirty="0"/>
            <a:t>nd</a:t>
          </a:r>
          <a:r>
            <a:rPr lang="en-GB" sz="1000" kern="1200" dirty="0"/>
            <a:t> ILC general discussion: Decent work, green jobs, and sustainable development</a:t>
          </a:r>
        </a:p>
      </dsp:txBody>
      <dsp:txXfrm>
        <a:off x="923285" y="3690270"/>
        <a:ext cx="873323" cy="2460180"/>
      </dsp:txXfrm>
    </dsp:sp>
    <dsp:sp modelId="{57EC3E88-7AD1-447A-9555-FDD48F139AEE}">
      <dsp:nvSpPr>
        <dsp:cNvPr id="0" name=""/>
        <dsp:cNvSpPr/>
      </dsp:nvSpPr>
      <dsp:spPr>
        <a:xfrm>
          <a:off x="1052424" y="2767702"/>
          <a:ext cx="615045" cy="615045"/>
        </a:xfrm>
        <a:prstGeom prst="ellipse">
          <a:avLst/>
        </a:prstGeom>
        <a:solidFill>
          <a:schemeClr val="lt1">
            <a:hueOff val="0"/>
            <a:satOff val="0"/>
            <a:lumOff val="0"/>
            <a:alphaOff val="0"/>
          </a:schemeClr>
        </a:solidFill>
        <a:ln w="19050" cap="flat" cmpd="sng" algn="ctr">
          <a:solidFill>
            <a:srgbClr val="1E2DBE"/>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70DA3C-A0CE-4345-928E-F22218432B7C}">
      <dsp:nvSpPr>
        <dsp:cNvPr id="0" name=""/>
        <dsp:cNvSpPr/>
      </dsp:nvSpPr>
      <dsp:spPr>
        <a:xfrm>
          <a:off x="1840274" y="0"/>
          <a:ext cx="873323" cy="246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GB" sz="1000" b="1" kern="1200" dirty="0">
              <a:solidFill>
                <a:srgbClr val="FA3C4B"/>
              </a:solidFill>
            </a:rPr>
            <a:t>2013 19th ICLS statistical guidelines on green jobs</a:t>
          </a:r>
        </a:p>
      </dsp:txBody>
      <dsp:txXfrm>
        <a:off x="1840274" y="0"/>
        <a:ext cx="873323" cy="2460180"/>
      </dsp:txXfrm>
    </dsp:sp>
    <dsp:sp modelId="{94B8BF38-706F-44E9-80D3-DF0BF91249C7}">
      <dsp:nvSpPr>
        <dsp:cNvPr id="0" name=""/>
        <dsp:cNvSpPr/>
      </dsp:nvSpPr>
      <dsp:spPr>
        <a:xfrm>
          <a:off x="1969413" y="2767702"/>
          <a:ext cx="615045" cy="615045"/>
        </a:xfrm>
        <a:prstGeom prst="ellipse">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BFBFE1-5900-4932-8A43-70D6CF6EAF3D}">
      <dsp:nvSpPr>
        <dsp:cNvPr id="0" name=""/>
        <dsp:cNvSpPr/>
      </dsp:nvSpPr>
      <dsp:spPr>
        <a:xfrm>
          <a:off x="2757264" y="3690270"/>
          <a:ext cx="873323" cy="246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GB" sz="1000" b="1" kern="1200" dirty="0">
              <a:solidFill>
                <a:srgbClr val="FA3C4B"/>
              </a:solidFill>
            </a:rPr>
            <a:t>2015 ILO Just Transition Guidelines adopted by an ILO meeting of experts</a:t>
          </a:r>
        </a:p>
      </dsp:txBody>
      <dsp:txXfrm>
        <a:off x="2757264" y="3690270"/>
        <a:ext cx="873323" cy="2460180"/>
      </dsp:txXfrm>
    </dsp:sp>
    <dsp:sp modelId="{3866A7E0-2324-4D66-8395-551C6A87C49A}">
      <dsp:nvSpPr>
        <dsp:cNvPr id="0" name=""/>
        <dsp:cNvSpPr/>
      </dsp:nvSpPr>
      <dsp:spPr>
        <a:xfrm>
          <a:off x="2886403" y="2767702"/>
          <a:ext cx="615045" cy="615045"/>
        </a:xfrm>
        <a:prstGeom prst="ellipse">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DD2154-BE57-494E-B04F-98CE964BE6B0}">
      <dsp:nvSpPr>
        <dsp:cNvPr id="0" name=""/>
        <dsp:cNvSpPr/>
      </dsp:nvSpPr>
      <dsp:spPr>
        <a:xfrm>
          <a:off x="3674253" y="0"/>
          <a:ext cx="873323" cy="246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GB" sz="1000" b="1" kern="1200" dirty="0">
              <a:solidFill>
                <a:srgbClr val="FA3C4B"/>
              </a:solidFill>
            </a:rPr>
            <a:t>2015 Paris Agreement</a:t>
          </a:r>
        </a:p>
      </dsp:txBody>
      <dsp:txXfrm>
        <a:off x="3674253" y="0"/>
        <a:ext cx="873323" cy="2460180"/>
      </dsp:txXfrm>
    </dsp:sp>
    <dsp:sp modelId="{25718CBB-AA09-4DA6-A2C8-5B49EC50A44F}">
      <dsp:nvSpPr>
        <dsp:cNvPr id="0" name=""/>
        <dsp:cNvSpPr/>
      </dsp:nvSpPr>
      <dsp:spPr>
        <a:xfrm>
          <a:off x="3803393" y="2767702"/>
          <a:ext cx="615045" cy="615045"/>
        </a:xfrm>
        <a:prstGeom prst="ellipse">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C9EAFD-A484-4B84-83B3-A3F7FF193D63}">
      <dsp:nvSpPr>
        <dsp:cNvPr id="0" name=""/>
        <dsp:cNvSpPr/>
      </dsp:nvSpPr>
      <dsp:spPr>
        <a:xfrm>
          <a:off x="4591243" y="3690270"/>
          <a:ext cx="873323" cy="246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GB" sz="1000" kern="1200" dirty="0"/>
            <a:t>2018 COP24 Just Transition Declaration</a:t>
          </a:r>
        </a:p>
      </dsp:txBody>
      <dsp:txXfrm>
        <a:off x="4591243" y="3690270"/>
        <a:ext cx="873323" cy="2460180"/>
      </dsp:txXfrm>
    </dsp:sp>
    <dsp:sp modelId="{1710F42A-7147-4599-823A-FE6041703F95}">
      <dsp:nvSpPr>
        <dsp:cNvPr id="0" name=""/>
        <dsp:cNvSpPr/>
      </dsp:nvSpPr>
      <dsp:spPr>
        <a:xfrm>
          <a:off x="4720382" y="2767702"/>
          <a:ext cx="615045" cy="615045"/>
        </a:xfrm>
        <a:prstGeom prst="ellipse">
          <a:avLst/>
        </a:prstGeom>
        <a:solidFill>
          <a:schemeClr val="lt1">
            <a:hueOff val="0"/>
            <a:satOff val="0"/>
            <a:lumOff val="0"/>
            <a:alphaOff val="0"/>
          </a:schemeClr>
        </a:solidFill>
        <a:ln w="19050" cap="flat" cmpd="sng" algn="ctr">
          <a:solidFill>
            <a:srgbClr val="1E2DBE"/>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62F732-EFAC-4D22-B14B-1B6287461A7D}">
      <dsp:nvSpPr>
        <dsp:cNvPr id="0" name=""/>
        <dsp:cNvSpPr/>
      </dsp:nvSpPr>
      <dsp:spPr>
        <a:xfrm>
          <a:off x="5508233" y="0"/>
          <a:ext cx="873323" cy="246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GB" sz="1000" kern="1200" dirty="0"/>
            <a:t>2019 Climate Action for Jobs Initiative</a:t>
          </a:r>
        </a:p>
      </dsp:txBody>
      <dsp:txXfrm>
        <a:off x="5508233" y="0"/>
        <a:ext cx="873323" cy="2460180"/>
      </dsp:txXfrm>
    </dsp:sp>
    <dsp:sp modelId="{AA907E6B-026D-4F42-BC07-7BBA257BE954}">
      <dsp:nvSpPr>
        <dsp:cNvPr id="0" name=""/>
        <dsp:cNvSpPr/>
      </dsp:nvSpPr>
      <dsp:spPr>
        <a:xfrm>
          <a:off x="5637372" y="2767702"/>
          <a:ext cx="615045" cy="615045"/>
        </a:xfrm>
        <a:prstGeom prst="ellipse">
          <a:avLst/>
        </a:prstGeom>
        <a:solidFill>
          <a:schemeClr val="lt1">
            <a:hueOff val="0"/>
            <a:satOff val="0"/>
            <a:lumOff val="0"/>
            <a:alphaOff val="0"/>
          </a:schemeClr>
        </a:solidFill>
        <a:ln w="19050" cap="flat" cmpd="sng" algn="ctr">
          <a:solidFill>
            <a:srgbClr val="1E2DBE"/>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F119D8-6F01-4D98-9385-A367A41B9C08}">
      <dsp:nvSpPr>
        <dsp:cNvPr id="0" name=""/>
        <dsp:cNvSpPr/>
      </dsp:nvSpPr>
      <dsp:spPr>
        <a:xfrm>
          <a:off x="6425222" y="3690270"/>
          <a:ext cx="873323" cy="246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GB" sz="1000" kern="1200" dirty="0"/>
            <a:t>2021 COP26, Glasgow, Just Transition Declaration</a:t>
          </a:r>
        </a:p>
      </dsp:txBody>
      <dsp:txXfrm>
        <a:off x="6425222" y="3690270"/>
        <a:ext cx="873323" cy="2460180"/>
      </dsp:txXfrm>
    </dsp:sp>
    <dsp:sp modelId="{A2BCD564-CFD3-4308-A423-04272AD9C168}">
      <dsp:nvSpPr>
        <dsp:cNvPr id="0" name=""/>
        <dsp:cNvSpPr/>
      </dsp:nvSpPr>
      <dsp:spPr>
        <a:xfrm>
          <a:off x="6554361" y="2767702"/>
          <a:ext cx="615045" cy="615045"/>
        </a:xfrm>
        <a:prstGeom prst="ellipse">
          <a:avLst/>
        </a:prstGeom>
        <a:solidFill>
          <a:schemeClr val="lt1">
            <a:hueOff val="0"/>
            <a:satOff val="0"/>
            <a:lumOff val="0"/>
            <a:alphaOff val="0"/>
          </a:schemeClr>
        </a:solidFill>
        <a:ln w="19050" cap="flat" cmpd="sng" algn="ctr">
          <a:solidFill>
            <a:srgbClr val="1E2DBE"/>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5914E6-F741-4AFA-AE1F-0C09465D351B}">
      <dsp:nvSpPr>
        <dsp:cNvPr id="0" name=""/>
        <dsp:cNvSpPr/>
      </dsp:nvSpPr>
      <dsp:spPr>
        <a:xfrm>
          <a:off x="7342212" y="0"/>
          <a:ext cx="873323" cy="246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GB" sz="1000" kern="1200" dirty="0"/>
            <a:t>2021 First Just Energy Transition partnership signed w. South Africa</a:t>
          </a:r>
        </a:p>
      </dsp:txBody>
      <dsp:txXfrm>
        <a:off x="7342212" y="0"/>
        <a:ext cx="873323" cy="2460180"/>
      </dsp:txXfrm>
    </dsp:sp>
    <dsp:sp modelId="{9309B547-30EB-451E-99F3-78A0C21234B7}">
      <dsp:nvSpPr>
        <dsp:cNvPr id="0" name=""/>
        <dsp:cNvSpPr/>
      </dsp:nvSpPr>
      <dsp:spPr>
        <a:xfrm>
          <a:off x="7471351" y="2767702"/>
          <a:ext cx="615045" cy="615045"/>
        </a:xfrm>
        <a:prstGeom prst="ellipse">
          <a:avLst/>
        </a:prstGeom>
        <a:solidFill>
          <a:schemeClr val="lt1">
            <a:hueOff val="0"/>
            <a:satOff val="0"/>
            <a:lumOff val="0"/>
            <a:alphaOff val="0"/>
          </a:schemeClr>
        </a:solidFill>
        <a:ln w="19050" cap="flat" cmpd="sng" algn="ctr">
          <a:solidFill>
            <a:srgbClr val="1E2DBE"/>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B7ACF3-7397-4A66-B80F-1B944B833FF9}">
      <dsp:nvSpPr>
        <dsp:cNvPr id="0" name=""/>
        <dsp:cNvSpPr/>
      </dsp:nvSpPr>
      <dsp:spPr>
        <a:xfrm>
          <a:off x="8259201" y="3690270"/>
          <a:ext cx="873323" cy="246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GB" sz="1000" kern="1200" dirty="0"/>
            <a:t>2022 COP27 Sharm </a:t>
          </a:r>
          <a:r>
            <a:rPr lang="en-GB" sz="1000" kern="1200" dirty="0" err="1"/>
            <a:t>el</a:t>
          </a:r>
          <a:r>
            <a:rPr lang="en-GB" sz="1000" kern="1200" dirty="0"/>
            <a:t> Sheikh, Just Transition Work Programme</a:t>
          </a:r>
        </a:p>
      </dsp:txBody>
      <dsp:txXfrm>
        <a:off x="8259201" y="3690270"/>
        <a:ext cx="873323" cy="2460180"/>
      </dsp:txXfrm>
    </dsp:sp>
    <dsp:sp modelId="{4BC1A2DD-D693-4460-8B92-F42FC9B9C42F}">
      <dsp:nvSpPr>
        <dsp:cNvPr id="0" name=""/>
        <dsp:cNvSpPr/>
      </dsp:nvSpPr>
      <dsp:spPr>
        <a:xfrm>
          <a:off x="8388341" y="2767702"/>
          <a:ext cx="615045" cy="615045"/>
        </a:xfrm>
        <a:prstGeom prst="ellipse">
          <a:avLst/>
        </a:prstGeom>
        <a:solidFill>
          <a:schemeClr val="lt1">
            <a:hueOff val="0"/>
            <a:satOff val="0"/>
            <a:lumOff val="0"/>
            <a:alphaOff val="0"/>
          </a:schemeClr>
        </a:solidFill>
        <a:ln w="19050" cap="flat" cmpd="sng" algn="ctr">
          <a:solidFill>
            <a:srgbClr val="1E2DBE"/>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42211F-CB98-48D2-8F18-F2768B03024C}">
      <dsp:nvSpPr>
        <dsp:cNvPr id="0" name=""/>
        <dsp:cNvSpPr/>
      </dsp:nvSpPr>
      <dsp:spPr>
        <a:xfrm>
          <a:off x="9176191" y="0"/>
          <a:ext cx="873323" cy="246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GB" sz="1000" b="1" kern="1200" dirty="0">
              <a:solidFill>
                <a:srgbClr val="FA3C4B"/>
              </a:solidFill>
            </a:rPr>
            <a:t>2023 ILC General Discussion on Just Transition</a:t>
          </a:r>
        </a:p>
      </dsp:txBody>
      <dsp:txXfrm>
        <a:off x="9176191" y="0"/>
        <a:ext cx="873323" cy="2460180"/>
      </dsp:txXfrm>
    </dsp:sp>
    <dsp:sp modelId="{3EC04A6C-8B08-4632-ACD1-E3664DCC81E1}">
      <dsp:nvSpPr>
        <dsp:cNvPr id="0" name=""/>
        <dsp:cNvSpPr/>
      </dsp:nvSpPr>
      <dsp:spPr>
        <a:xfrm>
          <a:off x="9305330" y="2767702"/>
          <a:ext cx="615045" cy="615045"/>
        </a:xfrm>
        <a:prstGeom prst="ellipse">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7F0330-D4A9-4C30-ABAB-23D45051BBAA}">
      <dsp:nvSpPr>
        <dsp:cNvPr id="0" name=""/>
        <dsp:cNvSpPr/>
      </dsp:nvSpPr>
      <dsp:spPr>
        <a:xfrm>
          <a:off x="10093181" y="3690270"/>
          <a:ext cx="873323" cy="246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GB" sz="1000" kern="1200" dirty="0">
              <a:solidFill>
                <a:srgbClr val="FA3C4B"/>
              </a:solidFill>
            </a:rPr>
            <a:t>2023 COP28 Dubai Just Transition Work Programme</a:t>
          </a:r>
        </a:p>
      </dsp:txBody>
      <dsp:txXfrm>
        <a:off x="10093181" y="3690270"/>
        <a:ext cx="873323" cy="2460180"/>
      </dsp:txXfrm>
    </dsp:sp>
    <dsp:sp modelId="{65B3D8A7-9BE5-43B4-BAB9-D2079449C918}">
      <dsp:nvSpPr>
        <dsp:cNvPr id="0" name=""/>
        <dsp:cNvSpPr/>
      </dsp:nvSpPr>
      <dsp:spPr>
        <a:xfrm>
          <a:off x="10392783" y="2937602"/>
          <a:ext cx="274119" cy="275244"/>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F8EF7-B86B-49BC-8E9B-40C4D9F21F17}">
      <dsp:nvSpPr>
        <dsp:cNvPr id="0" name=""/>
        <dsp:cNvSpPr/>
      </dsp:nvSpPr>
      <dsp:spPr>
        <a:xfrm>
          <a:off x="4269" y="4324"/>
          <a:ext cx="2031984" cy="1400037"/>
        </a:xfrm>
        <a:prstGeom prst="roundRect">
          <a:avLst/>
        </a:prstGeom>
        <a:blipFill>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A79043-A6DE-4FE3-9A39-4E95DEE29C4F}">
      <dsp:nvSpPr>
        <dsp:cNvPr id="0" name=""/>
        <dsp:cNvSpPr/>
      </dsp:nvSpPr>
      <dsp:spPr>
        <a:xfrm>
          <a:off x="4269" y="1404361"/>
          <a:ext cx="2031984" cy="75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GB" sz="2200" kern="1200" dirty="0"/>
            <a:t>Social dialogue and</a:t>
          </a:r>
        </a:p>
      </dsp:txBody>
      <dsp:txXfrm>
        <a:off x="4269" y="1404361"/>
        <a:ext cx="2031984" cy="753866"/>
      </dsp:txXfrm>
    </dsp:sp>
    <dsp:sp modelId="{F132F08E-E138-4863-934E-4EED49B0B171}">
      <dsp:nvSpPr>
        <dsp:cNvPr id="0" name=""/>
        <dsp:cNvSpPr/>
      </dsp:nvSpPr>
      <dsp:spPr>
        <a:xfrm>
          <a:off x="2239538" y="4324"/>
          <a:ext cx="2031984" cy="1400037"/>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591A06-E6A0-40BC-B305-2E7BCCCBB017}">
      <dsp:nvSpPr>
        <dsp:cNvPr id="0" name=""/>
        <dsp:cNvSpPr/>
      </dsp:nvSpPr>
      <dsp:spPr>
        <a:xfrm>
          <a:off x="2239538" y="1404361"/>
          <a:ext cx="2031984" cy="75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da-DK" sz="2200" kern="1200" dirty="0"/>
            <a:t>FPRW</a:t>
          </a:r>
          <a:endParaRPr lang="en-GB" sz="2200" kern="1200" dirty="0"/>
        </a:p>
      </dsp:txBody>
      <dsp:txXfrm>
        <a:off x="2239538" y="1404361"/>
        <a:ext cx="2031984" cy="753866"/>
      </dsp:txXfrm>
    </dsp:sp>
    <dsp:sp modelId="{9F30E30A-03D4-4FBE-9FED-45F37862F9EC}">
      <dsp:nvSpPr>
        <dsp:cNvPr id="0" name=""/>
        <dsp:cNvSpPr/>
      </dsp:nvSpPr>
      <dsp:spPr>
        <a:xfrm>
          <a:off x="4474807" y="4324"/>
          <a:ext cx="2031984" cy="1400037"/>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D2A3FB-1732-44DD-A406-A797FB1A17EA}">
      <dsp:nvSpPr>
        <dsp:cNvPr id="0" name=""/>
        <dsp:cNvSpPr/>
      </dsp:nvSpPr>
      <dsp:spPr>
        <a:xfrm>
          <a:off x="4474807" y="1404361"/>
          <a:ext cx="2031984" cy="75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da-DK" sz="2200" kern="1200" dirty="0"/>
            <a:t>Gender and equity</a:t>
          </a:r>
          <a:endParaRPr lang="en-GB" sz="2200" kern="1200" dirty="0"/>
        </a:p>
      </dsp:txBody>
      <dsp:txXfrm>
        <a:off x="4474807" y="1404361"/>
        <a:ext cx="2031984" cy="753866"/>
      </dsp:txXfrm>
    </dsp:sp>
    <dsp:sp modelId="{C2E6C72C-EFE2-41ED-A808-943CF206ADA3}">
      <dsp:nvSpPr>
        <dsp:cNvPr id="0" name=""/>
        <dsp:cNvSpPr/>
      </dsp:nvSpPr>
      <dsp:spPr>
        <a:xfrm>
          <a:off x="6710076" y="4324"/>
          <a:ext cx="2031984" cy="1400037"/>
        </a:xfrm>
        <a:prstGeom prst="roundRect">
          <a:avLst/>
        </a:prstGeom>
        <a:blipFill>
          <a:blip xmlns:r="http://schemas.openxmlformats.org/officeDocument/2006/relationships" r:embed="rId4"/>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14FA58-4F00-49E8-A68B-20BA48128FCE}">
      <dsp:nvSpPr>
        <dsp:cNvPr id="0" name=""/>
        <dsp:cNvSpPr/>
      </dsp:nvSpPr>
      <dsp:spPr>
        <a:xfrm>
          <a:off x="6710076" y="1404361"/>
          <a:ext cx="2031984" cy="75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da-DK" sz="2200" kern="1200" dirty="0"/>
            <a:t>Policy coherence</a:t>
          </a:r>
          <a:endParaRPr lang="en-GB" sz="2200" kern="1200" dirty="0"/>
        </a:p>
      </dsp:txBody>
      <dsp:txXfrm>
        <a:off x="6710076" y="1404361"/>
        <a:ext cx="2031984" cy="753866"/>
      </dsp:txXfrm>
    </dsp:sp>
    <dsp:sp modelId="{3F52C7A3-1565-4132-AA78-46F5425C9BA9}">
      <dsp:nvSpPr>
        <dsp:cNvPr id="0" name=""/>
        <dsp:cNvSpPr/>
      </dsp:nvSpPr>
      <dsp:spPr>
        <a:xfrm>
          <a:off x="1121904" y="2361426"/>
          <a:ext cx="2031984" cy="1400037"/>
        </a:xfrm>
        <a:prstGeom prst="roundRect">
          <a:avLst/>
        </a:prstGeom>
        <a:blipFill>
          <a:blip xmlns:r="http://schemas.openxmlformats.org/officeDocument/2006/relationships" r:embed="rId5"/>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D65311-F4D6-4D15-9BC0-BAC114BF9E7C}">
      <dsp:nvSpPr>
        <dsp:cNvPr id="0" name=""/>
        <dsp:cNvSpPr/>
      </dsp:nvSpPr>
      <dsp:spPr>
        <a:xfrm>
          <a:off x="1121904" y="3761464"/>
          <a:ext cx="2031984" cy="75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da-DK" sz="2200" kern="1200" dirty="0"/>
            <a:t>Decent jobs</a:t>
          </a:r>
          <a:endParaRPr lang="en-GB" sz="2200" kern="1200" dirty="0"/>
        </a:p>
      </dsp:txBody>
      <dsp:txXfrm>
        <a:off x="1121904" y="3761464"/>
        <a:ext cx="2031984" cy="753866"/>
      </dsp:txXfrm>
    </dsp:sp>
    <dsp:sp modelId="{800B133B-E8B6-4903-8AA2-DEED1DA58BC0}">
      <dsp:nvSpPr>
        <dsp:cNvPr id="0" name=""/>
        <dsp:cNvSpPr/>
      </dsp:nvSpPr>
      <dsp:spPr>
        <a:xfrm>
          <a:off x="3357173" y="2361426"/>
          <a:ext cx="2031984" cy="1400037"/>
        </a:xfrm>
        <a:prstGeom prst="round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2EBB16-A3A9-46C3-825C-6E27DE1FF7E0}">
      <dsp:nvSpPr>
        <dsp:cNvPr id="0" name=""/>
        <dsp:cNvSpPr/>
      </dsp:nvSpPr>
      <dsp:spPr>
        <a:xfrm>
          <a:off x="3357173" y="3761464"/>
          <a:ext cx="2031984" cy="75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da-DK" sz="2200" kern="1200" dirty="0"/>
            <a:t>No one size fits all</a:t>
          </a:r>
          <a:endParaRPr lang="en-GB" sz="2200" kern="1200" dirty="0"/>
        </a:p>
      </dsp:txBody>
      <dsp:txXfrm>
        <a:off x="3357173" y="3761464"/>
        <a:ext cx="2031984" cy="753866"/>
      </dsp:txXfrm>
    </dsp:sp>
    <dsp:sp modelId="{FDFB49AF-A7CF-4D53-B038-23990CC29382}">
      <dsp:nvSpPr>
        <dsp:cNvPr id="0" name=""/>
        <dsp:cNvSpPr/>
      </dsp:nvSpPr>
      <dsp:spPr>
        <a:xfrm>
          <a:off x="5592441" y="2361426"/>
          <a:ext cx="2031984" cy="1400037"/>
        </a:xfrm>
        <a:prstGeom prst="round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5B0942-D63C-4CE9-B285-55FE095EDED5}">
      <dsp:nvSpPr>
        <dsp:cNvPr id="0" name=""/>
        <dsp:cNvSpPr/>
      </dsp:nvSpPr>
      <dsp:spPr>
        <a:xfrm>
          <a:off x="5592441" y="3761464"/>
          <a:ext cx="2031984" cy="75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da-DK" sz="2200" kern="1200" dirty="0"/>
            <a:t>International cooperation</a:t>
          </a:r>
          <a:endParaRPr lang="en-GB" sz="2200" kern="1200" dirty="0"/>
        </a:p>
      </dsp:txBody>
      <dsp:txXfrm>
        <a:off x="5592441" y="3761464"/>
        <a:ext cx="2031984" cy="7538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86A9DA-28EC-4964-BB37-6CC9E482263D}">
      <dsp:nvSpPr>
        <dsp:cNvPr id="0" name=""/>
        <dsp:cNvSpPr/>
      </dsp:nvSpPr>
      <dsp:spPr>
        <a:xfrm>
          <a:off x="758470" y="643"/>
          <a:ext cx="2259184" cy="1355510"/>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Macroeconomic and growth policies</a:t>
          </a:r>
        </a:p>
      </dsp:txBody>
      <dsp:txXfrm>
        <a:off x="758470" y="643"/>
        <a:ext cx="2259184" cy="1355510"/>
      </dsp:txXfrm>
    </dsp:sp>
    <dsp:sp modelId="{B68EEA8E-86A9-40DA-A9DF-7F485B6B963B}">
      <dsp:nvSpPr>
        <dsp:cNvPr id="0" name=""/>
        <dsp:cNvSpPr/>
      </dsp:nvSpPr>
      <dsp:spPr>
        <a:xfrm>
          <a:off x="3243573" y="643"/>
          <a:ext cx="2259184" cy="1355510"/>
        </a:xfrm>
        <a:prstGeom prst="rect">
          <a:avLst/>
        </a:prstGeom>
        <a:solidFill>
          <a:schemeClr val="accent1">
            <a:shade val="80000"/>
            <a:hueOff val="27209"/>
            <a:satOff val="-3979"/>
            <a:lumOff val="40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Industrial and sectoral policies</a:t>
          </a:r>
        </a:p>
      </dsp:txBody>
      <dsp:txXfrm>
        <a:off x="3243573" y="643"/>
        <a:ext cx="2259184" cy="1355510"/>
      </dsp:txXfrm>
    </dsp:sp>
    <dsp:sp modelId="{15DAC3D0-FE00-49FA-B7F8-D9E10B76EF3E}">
      <dsp:nvSpPr>
        <dsp:cNvPr id="0" name=""/>
        <dsp:cNvSpPr/>
      </dsp:nvSpPr>
      <dsp:spPr>
        <a:xfrm>
          <a:off x="5728675" y="643"/>
          <a:ext cx="2259184" cy="1355510"/>
        </a:xfrm>
        <a:prstGeom prst="rect">
          <a:avLst/>
        </a:prstGeom>
        <a:solidFill>
          <a:schemeClr val="accent1">
            <a:shade val="80000"/>
            <a:hueOff val="54418"/>
            <a:satOff val="-7959"/>
            <a:lumOff val="81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Enterprise policies</a:t>
          </a:r>
        </a:p>
      </dsp:txBody>
      <dsp:txXfrm>
        <a:off x="5728675" y="643"/>
        <a:ext cx="2259184" cy="1355510"/>
      </dsp:txXfrm>
    </dsp:sp>
    <dsp:sp modelId="{052D89EA-DFA1-4877-AACF-87CC37A5086D}">
      <dsp:nvSpPr>
        <dsp:cNvPr id="0" name=""/>
        <dsp:cNvSpPr/>
      </dsp:nvSpPr>
      <dsp:spPr>
        <a:xfrm>
          <a:off x="758470" y="1582072"/>
          <a:ext cx="2259184" cy="1355510"/>
        </a:xfrm>
        <a:prstGeom prst="rect">
          <a:avLst/>
        </a:prstGeom>
        <a:solidFill>
          <a:schemeClr val="accent1">
            <a:shade val="80000"/>
            <a:hueOff val="81627"/>
            <a:satOff val="-11938"/>
            <a:lumOff val="121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Skills development</a:t>
          </a:r>
        </a:p>
      </dsp:txBody>
      <dsp:txXfrm>
        <a:off x="758470" y="1582072"/>
        <a:ext cx="2259184" cy="1355510"/>
      </dsp:txXfrm>
    </dsp:sp>
    <dsp:sp modelId="{B3127719-B9DF-4F8B-B552-104394DF93E8}">
      <dsp:nvSpPr>
        <dsp:cNvPr id="0" name=""/>
        <dsp:cNvSpPr/>
      </dsp:nvSpPr>
      <dsp:spPr>
        <a:xfrm>
          <a:off x="3243573" y="1582072"/>
          <a:ext cx="2259184" cy="1355510"/>
        </a:xfrm>
        <a:prstGeom prst="rect">
          <a:avLst/>
        </a:prstGeom>
        <a:solidFill>
          <a:schemeClr val="accent1">
            <a:shade val="80000"/>
            <a:hueOff val="108836"/>
            <a:satOff val="-15918"/>
            <a:lumOff val="162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Occupational safety and health</a:t>
          </a:r>
        </a:p>
      </dsp:txBody>
      <dsp:txXfrm>
        <a:off x="3243573" y="1582072"/>
        <a:ext cx="2259184" cy="1355510"/>
      </dsp:txXfrm>
    </dsp:sp>
    <dsp:sp modelId="{265C5AF5-A662-45D2-B4BE-851D505F8B86}">
      <dsp:nvSpPr>
        <dsp:cNvPr id="0" name=""/>
        <dsp:cNvSpPr/>
      </dsp:nvSpPr>
      <dsp:spPr>
        <a:xfrm>
          <a:off x="5728675" y="1582072"/>
          <a:ext cx="2259184" cy="1355510"/>
        </a:xfrm>
        <a:prstGeom prst="rect">
          <a:avLst/>
        </a:prstGeom>
        <a:solidFill>
          <a:schemeClr val="accent1">
            <a:shade val="80000"/>
            <a:hueOff val="136045"/>
            <a:satOff val="-19897"/>
            <a:lumOff val="202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Social protection</a:t>
          </a:r>
        </a:p>
      </dsp:txBody>
      <dsp:txXfrm>
        <a:off x="5728675" y="1582072"/>
        <a:ext cx="2259184" cy="1355510"/>
      </dsp:txXfrm>
    </dsp:sp>
    <dsp:sp modelId="{FF2E27D8-FA1F-4773-8A89-2BBDB0778B67}">
      <dsp:nvSpPr>
        <dsp:cNvPr id="0" name=""/>
        <dsp:cNvSpPr/>
      </dsp:nvSpPr>
      <dsp:spPr>
        <a:xfrm>
          <a:off x="758470" y="3163501"/>
          <a:ext cx="2259184" cy="1355510"/>
        </a:xfrm>
        <a:prstGeom prst="rect">
          <a:avLst/>
        </a:prstGeom>
        <a:solidFill>
          <a:schemeClr val="accent1">
            <a:shade val="80000"/>
            <a:hueOff val="163254"/>
            <a:satOff val="-23877"/>
            <a:lumOff val="243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Active labour market policies</a:t>
          </a:r>
        </a:p>
      </dsp:txBody>
      <dsp:txXfrm>
        <a:off x="758470" y="3163501"/>
        <a:ext cx="2259184" cy="1355510"/>
      </dsp:txXfrm>
    </dsp:sp>
    <dsp:sp modelId="{08B455E6-6EA0-4260-B65B-18C009F11C0E}">
      <dsp:nvSpPr>
        <dsp:cNvPr id="0" name=""/>
        <dsp:cNvSpPr/>
      </dsp:nvSpPr>
      <dsp:spPr>
        <a:xfrm>
          <a:off x="3243573" y="3163501"/>
          <a:ext cx="2259184" cy="1355510"/>
        </a:xfrm>
        <a:prstGeom prst="rect">
          <a:avLst/>
        </a:prstGeom>
        <a:solidFill>
          <a:schemeClr val="accent1">
            <a:shade val="80000"/>
            <a:hueOff val="190463"/>
            <a:satOff val="-27856"/>
            <a:lumOff val="283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Rights</a:t>
          </a:r>
        </a:p>
      </dsp:txBody>
      <dsp:txXfrm>
        <a:off x="3243573" y="3163501"/>
        <a:ext cx="2259184" cy="1355510"/>
      </dsp:txXfrm>
    </dsp:sp>
    <dsp:sp modelId="{68B29CF8-8DAE-4523-80B3-2E95A96AFF5A}">
      <dsp:nvSpPr>
        <dsp:cNvPr id="0" name=""/>
        <dsp:cNvSpPr/>
      </dsp:nvSpPr>
      <dsp:spPr>
        <a:xfrm>
          <a:off x="5728675" y="3163501"/>
          <a:ext cx="2259184" cy="1355510"/>
        </a:xfrm>
        <a:prstGeom prst="rect">
          <a:avLst/>
        </a:prstGeom>
        <a:solidFill>
          <a:schemeClr val="accent1">
            <a:shade val="80000"/>
            <a:hueOff val="217672"/>
            <a:satOff val="-31836"/>
            <a:lumOff val="324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Social dialogue and tripartism</a:t>
          </a:r>
        </a:p>
      </dsp:txBody>
      <dsp:txXfrm>
        <a:off x="5728675" y="3163501"/>
        <a:ext cx="2259184" cy="135551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6B104A9-9709-4E14-B124-F0096C4501A4}" type="datetimeFigureOut">
              <a:rPr lang="en-GB" smtClean="0"/>
              <a:t>22/09/2025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DBD2281-AB7C-499D-A8DF-91C664FC3F56}" type="slidenum">
              <a:rPr lang="en-GB" smtClean="0"/>
              <a:t>‹#›</a:t>
            </a:fld>
            <a:endParaRPr lang="en-GB"/>
          </a:p>
        </p:txBody>
      </p:sp>
    </p:spTree>
    <p:extLst>
      <p:ext uri="{BB962C8B-B14F-4D97-AF65-F5344CB8AC3E}">
        <p14:creationId xmlns:p14="http://schemas.microsoft.com/office/powerpoint/2010/main" val="4070895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BD2281-AB7C-499D-A8DF-91C664FC3F56}" type="slidenum">
              <a:rPr lang="en-GB" smtClean="0"/>
              <a:t>2</a:t>
            </a:fld>
            <a:endParaRPr lang="en-GB"/>
          </a:p>
        </p:txBody>
      </p:sp>
    </p:spTree>
    <p:extLst>
      <p:ext uri="{BB962C8B-B14F-4D97-AF65-F5344CB8AC3E}">
        <p14:creationId xmlns:p14="http://schemas.microsoft.com/office/powerpoint/2010/main" val="1615429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BD2281-AB7C-499D-A8DF-91C664FC3F56}" type="slidenum">
              <a:rPr lang="en-GB" smtClean="0"/>
              <a:t>12</a:t>
            </a:fld>
            <a:endParaRPr lang="en-GB"/>
          </a:p>
        </p:txBody>
      </p:sp>
    </p:spTree>
    <p:extLst>
      <p:ext uri="{BB962C8B-B14F-4D97-AF65-F5344CB8AC3E}">
        <p14:creationId xmlns:p14="http://schemas.microsoft.com/office/powerpoint/2010/main" val="2629682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Scenario 3</a:t>
            </a:r>
          </a:p>
          <a:p>
            <a:pPr lvl="1">
              <a:buFont typeface="Arial" panose="020B0604020202020204" pitchFamily="34" charset="0"/>
              <a:buChar char="•"/>
            </a:pPr>
            <a:r>
              <a:rPr lang="en-GB" sz="1200" b="1" dirty="0"/>
              <a:t>Industrial policies: </a:t>
            </a:r>
            <a:r>
              <a:rPr lang="en-GB" sz="1200" dirty="0"/>
              <a:t>Green hydrogen, Solar power export, e-vehicles</a:t>
            </a:r>
          </a:p>
          <a:p>
            <a:pPr lvl="1">
              <a:buFont typeface="Arial" panose="020B0604020202020204" pitchFamily="34" charset="0"/>
              <a:buChar char="•"/>
            </a:pPr>
            <a:r>
              <a:rPr lang="en-GB" sz="1200" b="1" dirty="0"/>
              <a:t>Just transition policies: </a:t>
            </a:r>
            <a:r>
              <a:rPr lang="en-GB" sz="1200" dirty="0"/>
              <a:t>compensating oil royalties, profits and stranded assets, as well as reskilling and relocation.</a:t>
            </a:r>
          </a:p>
          <a:p>
            <a:r>
              <a:rPr lang="en-GB" dirty="0"/>
              <a:t>Scenario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Assuming </a:t>
            </a:r>
            <a:r>
              <a:rPr lang="en-GB" sz="1200" b="1" dirty="0"/>
              <a:t>A regional fund </a:t>
            </a:r>
            <a:r>
              <a:rPr lang="en-GB" sz="1200" dirty="0"/>
              <a:t>is established, financing resilience, adaptation, water desalination, waste recycling and reforestation.</a:t>
            </a:r>
            <a:endParaRPr lang="en-US" sz="1200" dirty="0"/>
          </a:p>
          <a:p>
            <a:endParaRPr lang="en-GB" dirty="0"/>
          </a:p>
        </p:txBody>
      </p:sp>
      <p:sp>
        <p:nvSpPr>
          <p:cNvPr id="4" name="Slide Number Placeholder 3"/>
          <p:cNvSpPr>
            <a:spLocks noGrp="1"/>
          </p:cNvSpPr>
          <p:nvPr>
            <p:ph type="sldNum" sz="quarter" idx="5"/>
          </p:nvPr>
        </p:nvSpPr>
        <p:spPr/>
        <p:txBody>
          <a:bodyPr/>
          <a:lstStyle/>
          <a:p>
            <a:fld id="{5DBD2281-AB7C-499D-A8DF-91C664FC3F56}" type="slidenum">
              <a:rPr lang="en-GB" smtClean="0"/>
              <a:t>13</a:t>
            </a:fld>
            <a:endParaRPr lang="en-GB"/>
          </a:p>
        </p:txBody>
      </p:sp>
    </p:spTree>
    <p:extLst>
      <p:ext uri="{BB962C8B-B14F-4D97-AF65-F5344CB8AC3E}">
        <p14:creationId xmlns:p14="http://schemas.microsoft.com/office/powerpoint/2010/main" val="1931771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sz="2400">
                <a:solidFill>
                  <a:srgbClr val="1E2DBE"/>
                </a:solidFill>
                <a:latin typeface="+mj-lt"/>
                <a:cs typeface="Times New Roman" panose="02020603050405020304" pitchFamily="18" charset="0"/>
              </a:rPr>
              <a:t>Up to 10 million new jobs; 2 million </a:t>
            </a:r>
            <a:r>
              <a:rPr lang="fr-CH" sz="2400" err="1">
                <a:solidFill>
                  <a:srgbClr val="1E2DBE"/>
                </a:solidFill>
                <a:latin typeface="+mj-lt"/>
                <a:cs typeface="Times New Roman" panose="02020603050405020304" pitchFamily="18" charset="0"/>
              </a:rPr>
              <a:t>require</a:t>
            </a:r>
            <a:r>
              <a:rPr lang="fr-CH" sz="2400">
                <a:solidFill>
                  <a:srgbClr val="1E2DBE"/>
                </a:solidFill>
                <a:latin typeface="+mj-lt"/>
                <a:cs typeface="Times New Roman" panose="02020603050405020304" pitchFamily="18" charset="0"/>
              </a:rPr>
              <a:t> </a:t>
            </a:r>
            <a:r>
              <a:rPr lang="fr-CH" sz="2400" err="1">
                <a:solidFill>
                  <a:srgbClr val="1E2DBE"/>
                </a:solidFill>
                <a:latin typeface="+mj-lt"/>
                <a:cs typeface="Times New Roman" panose="02020603050405020304" pitchFamily="18" charset="0"/>
              </a:rPr>
              <a:t>restructuring</a:t>
            </a:r>
            <a:r>
              <a:rPr lang="fr-CH" sz="2400">
                <a:solidFill>
                  <a:srgbClr val="1E2DBE"/>
                </a:solidFill>
                <a:latin typeface="+mj-lt"/>
                <a:cs typeface="Times New Roman" panose="02020603050405020304" pitchFamily="18" charset="0"/>
              </a:rPr>
              <a:t> </a:t>
            </a:r>
            <a:endParaRPr lang="en-US" sz="2400">
              <a:solidFill>
                <a:srgbClr val="1E2DBE"/>
              </a:solidFill>
              <a:latin typeface="+mj-lt"/>
              <a:cs typeface="Times New Roman" panose="02020603050405020304" pitchFamily="18" charset="0"/>
            </a:endParaRPr>
          </a:p>
          <a:p>
            <a:pPr>
              <a:spcAft>
                <a:spcPts val="0"/>
              </a:spcAft>
            </a:pPr>
            <a:r>
              <a:rPr lang="en-US"/>
              <a:t>NDC:</a:t>
            </a:r>
            <a:endParaRPr lang="en-GB"/>
          </a:p>
          <a:p>
            <a:pPr marL="628604" lvl="1" indent="-171450">
              <a:buFont typeface="Arial" panose="020B0604020202020204" pitchFamily="34" charset="0"/>
              <a:buChar char="•"/>
            </a:pPr>
            <a:r>
              <a:rPr lang="en-GB"/>
              <a:t>Negligible impacts on employment (</a:t>
            </a:r>
            <a:r>
              <a:rPr lang="en-GB" i="1"/>
              <a:t>oil &amp; gas is capital intense</a:t>
            </a:r>
            <a:r>
              <a:rPr lang="en-GB"/>
              <a:t>)</a:t>
            </a:r>
          </a:p>
          <a:p>
            <a:pPr>
              <a:spcAft>
                <a:spcPts val="0"/>
              </a:spcAft>
            </a:pPr>
            <a:r>
              <a:rPr lang="en-GB"/>
              <a:t>Strong Industrial Policy - 6.6 million new jobs</a:t>
            </a:r>
          </a:p>
          <a:p>
            <a:pPr marL="628604" lvl="1" indent="-171450">
              <a:buFont typeface="Arial" panose="020B0604020202020204" pitchFamily="34" charset="0"/>
              <a:buChar char="•"/>
            </a:pPr>
            <a:r>
              <a:rPr lang="en-GB"/>
              <a:t>Long-term positive job impact driven by </a:t>
            </a:r>
            <a:r>
              <a:rPr lang="en-GB" i="1"/>
              <a:t>green-tech investments </a:t>
            </a:r>
            <a:r>
              <a:rPr lang="en-GB"/>
              <a:t>and household consumption (</a:t>
            </a:r>
            <a:r>
              <a:rPr lang="en-GB" i="1"/>
              <a:t>wage improvements</a:t>
            </a:r>
            <a:r>
              <a:rPr lang="en-GB"/>
              <a:t>).</a:t>
            </a:r>
          </a:p>
          <a:p>
            <a:r>
              <a:rPr lang="en-US"/>
              <a:t>Climate Resilience – 10 million new jobs</a:t>
            </a:r>
          </a:p>
          <a:p>
            <a:pPr marL="628604" lvl="1" indent="-171450">
              <a:buFont typeface="Arial" panose="020B0604020202020204" pitchFamily="34" charset="0"/>
              <a:buChar char="•"/>
            </a:pPr>
            <a:r>
              <a:rPr lang="en-GB"/>
              <a:t>Additional investments</a:t>
            </a:r>
            <a:r>
              <a:rPr lang="en-GB" b="1"/>
              <a:t> </a:t>
            </a:r>
            <a:r>
              <a:rPr lang="en-GB"/>
              <a:t>in water desalination and reforestation are labour intense</a:t>
            </a:r>
          </a:p>
          <a:p>
            <a:pPr marL="628604" lvl="1" indent="-171450">
              <a:buFont typeface="Arial" panose="020B0604020202020204" pitchFamily="34" charset="0"/>
              <a:buChar char="•"/>
            </a:pPr>
            <a:r>
              <a:rPr lang="en-US"/>
              <a:t>Financing of regional fund including for </a:t>
            </a:r>
            <a:r>
              <a:rPr lang="en-US" i="1"/>
              <a:t>skills and </a:t>
            </a:r>
            <a:r>
              <a:rPr lang="en-US" i="1" err="1"/>
              <a:t>labour</a:t>
            </a:r>
            <a:r>
              <a:rPr lang="en-US" i="1"/>
              <a:t> market policies (~5% )</a:t>
            </a:r>
          </a:p>
          <a:p>
            <a:pPr marL="628604" lvl="1"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5DBD2281-AB7C-499D-A8DF-91C664FC3F56}" type="slidenum">
              <a:rPr lang="en-GB" smtClean="0"/>
              <a:t>15</a:t>
            </a:fld>
            <a:endParaRPr lang="en-GB"/>
          </a:p>
        </p:txBody>
      </p:sp>
    </p:spTree>
    <p:extLst>
      <p:ext uri="{BB962C8B-B14F-4D97-AF65-F5344CB8AC3E}">
        <p14:creationId xmlns:p14="http://schemas.microsoft.com/office/powerpoint/2010/main" val="4101230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BD2281-AB7C-499D-A8DF-91C664FC3F56}" type="slidenum">
              <a:rPr lang="en-GB" smtClean="0"/>
              <a:t>16</a:t>
            </a:fld>
            <a:endParaRPr lang="en-GB"/>
          </a:p>
        </p:txBody>
      </p:sp>
    </p:spTree>
    <p:extLst>
      <p:ext uri="{BB962C8B-B14F-4D97-AF65-F5344CB8AC3E}">
        <p14:creationId xmlns:p14="http://schemas.microsoft.com/office/powerpoint/2010/main" val="429329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E9892-86BA-3A9F-2BFB-16D072AF7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79DCE2-BC8D-D7BF-182F-A16453EE23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7AA9C7-D22F-72F1-2D31-5AA36616225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D02CB45-C89B-32A3-6F2E-8C88300AEAB6}"/>
              </a:ext>
            </a:extLst>
          </p:cNvPr>
          <p:cNvSpPr>
            <a:spLocks noGrp="1"/>
          </p:cNvSpPr>
          <p:nvPr>
            <p:ph type="sldNum" sz="quarter" idx="5"/>
          </p:nvPr>
        </p:nvSpPr>
        <p:spPr/>
        <p:txBody>
          <a:bodyPr/>
          <a:lstStyle/>
          <a:p>
            <a:fld id="{5DBD2281-AB7C-499D-A8DF-91C664FC3F56}" type="slidenum">
              <a:rPr lang="en-GB" smtClean="0"/>
              <a:t>17</a:t>
            </a:fld>
            <a:endParaRPr lang="en-GB"/>
          </a:p>
        </p:txBody>
      </p:sp>
    </p:spTree>
    <p:extLst>
      <p:ext uri="{BB962C8B-B14F-4D97-AF65-F5344CB8AC3E}">
        <p14:creationId xmlns:p14="http://schemas.microsoft.com/office/powerpoint/2010/main" val="3187568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BD2281-AB7C-499D-A8DF-91C664FC3F56}" type="slidenum">
              <a:rPr lang="en-GB" smtClean="0"/>
              <a:t>18</a:t>
            </a:fld>
            <a:endParaRPr lang="en-GB"/>
          </a:p>
        </p:txBody>
      </p:sp>
    </p:spTree>
    <p:extLst>
      <p:ext uri="{BB962C8B-B14F-4D97-AF65-F5344CB8AC3E}">
        <p14:creationId xmlns:p14="http://schemas.microsoft.com/office/powerpoint/2010/main" val="558414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BD2281-AB7C-499D-A8DF-91C664FC3F56}" type="slidenum">
              <a:rPr lang="en-GB" smtClean="0"/>
              <a:t>19</a:t>
            </a:fld>
            <a:endParaRPr lang="en-GB"/>
          </a:p>
        </p:txBody>
      </p:sp>
    </p:spTree>
    <p:extLst>
      <p:ext uri="{BB962C8B-B14F-4D97-AF65-F5344CB8AC3E}">
        <p14:creationId xmlns:p14="http://schemas.microsoft.com/office/powerpoint/2010/main" val="1657797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4E775-68C9-A00F-9AE3-494BA74660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16053-6F6E-57A1-2A98-26574C4B5B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B15F6-D0B9-6E4C-55BF-0189286F62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2563953-E372-71CF-E2B8-FF74CEA6C003}"/>
              </a:ext>
            </a:extLst>
          </p:cNvPr>
          <p:cNvSpPr>
            <a:spLocks noGrp="1"/>
          </p:cNvSpPr>
          <p:nvPr>
            <p:ph type="sldNum" sz="quarter" idx="5"/>
          </p:nvPr>
        </p:nvSpPr>
        <p:spPr/>
        <p:txBody>
          <a:bodyPr/>
          <a:lstStyle/>
          <a:p>
            <a:fld id="{5DBD2281-AB7C-499D-A8DF-91C664FC3F56}" type="slidenum">
              <a:rPr lang="en-GB" smtClean="0"/>
              <a:t>20</a:t>
            </a:fld>
            <a:endParaRPr lang="en-GB" dirty="0"/>
          </a:p>
        </p:txBody>
      </p:sp>
    </p:spTree>
    <p:extLst>
      <p:ext uri="{BB962C8B-B14F-4D97-AF65-F5344CB8AC3E}">
        <p14:creationId xmlns:p14="http://schemas.microsoft.com/office/powerpoint/2010/main" val="1179458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BD2281-AB7C-499D-A8DF-91C664FC3F56}" type="slidenum">
              <a:rPr lang="en-GB" smtClean="0"/>
              <a:t>21</a:t>
            </a:fld>
            <a:endParaRPr lang="en-GB"/>
          </a:p>
        </p:txBody>
      </p:sp>
    </p:spTree>
    <p:extLst>
      <p:ext uri="{BB962C8B-B14F-4D97-AF65-F5344CB8AC3E}">
        <p14:creationId xmlns:p14="http://schemas.microsoft.com/office/powerpoint/2010/main" val="2760044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 just</a:t>
            </a:r>
            <a:r>
              <a:rPr lang="en-GB" baseline="0" dirty="0"/>
              <a:t> transition addresses climate change in a holistic and whole of society manner. </a:t>
            </a:r>
          </a:p>
          <a:p>
            <a:pPr marL="171450" indent="-171450">
              <a:buFont typeface="Arial" panose="020B0604020202020204" pitchFamily="34" charset="0"/>
              <a:buChar char="•"/>
            </a:pPr>
            <a:r>
              <a:rPr lang="en-GB" baseline="0" dirty="0"/>
              <a:t>That means, that we must ensure that climate action is socially just and fair. </a:t>
            </a:r>
          </a:p>
          <a:p>
            <a:pPr marL="171450" indent="-171450">
              <a:buFont typeface="Arial" panose="020B0604020202020204" pitchFamily="34" charset="0"/>
              <a:buChar char="•"/>
            </a:pPr>
            <a:r>
              <a:rPr lang="en-GB" baseline="0" dirty="0"/>
              <a:t>For example, ILO research shows that a green energy transition will create 25 million jobs. However, 7 million jobs will be lost globally. While that is a net job growth potential of 18 million globally, it is absolutely key for economic and social development to make sure that those 7 million people losing their job will not be left behind. </a:t>
            </a:r>
          </a:p>
          <a:p>
            <a:pPr marL="171450" indent="-171450">
              <a:buFont typeface="Arial" panose="020B0604020202020204" pitchFamily="34" charset="0"/>
              <a:buChar char="•"/>
            </a:pPr>
            <a:r>
              <a:rPr lang="en-GB" baseline="0" dirty="0"/>
              <a:t>That’s why a just transition is important! </a:t>
            </a:r>
          </a:p>
          <a:p>
            <a:pPr marL="171450" indent="-171450">
              <a:buFont typeface="Arial" panose="020B0604020202020204" pitchFamily="34" charset="0"/>
              <a:buChar char="•"/>
            </a:pPr>
            <a:r>
              <a:rPr lang="en-GB" baseline="0" dirty="0"/>
              <a:t>On my next slide I will dive into the guidelines more specifically.</a:t>
            </a:r>
          </a:p>
          <a:p>
            <a:pPr marL="457200" lvl="1"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fld id="{D0826FEE-2901-4F80-B040-94DEDE5C3ECF}" type="slidenum">
              <a:rPr lang="en-GB" smtClean="0"/>
              <a:t>22</a:t>
            </a:fld>
            <a:endParaRPr lang="en-GB"/>
          </a:p>
        </p:txBody>
      </p:sp>
    </p:spTree>
    <p:extLst>
      <p:ext uri="{BB962C8B-B14F-4D97-AF65-F5344CB8AC3E}">
        <p14:creationId xmlns:p14="http://schemas.microsoft.com/office/powerpoint/2010/main" val="931037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BD2281-AB7C-499D-A8DF-91C664FC3F56}" type="slidenum">
              <a:rPr lang="en-GB" smtClean="0"/>
              <a:t>3</a:t>
            </a:fld>
            <a:endParaRPr lang="en-GB"/>
          </a:p>
        </p:txBody>
      </p:sp>
    </p:spTree>
    <p:extLst>
      <p:ext uri="{BB962C8B-B14F-4D97-AF65-F5344CB8AC3E}">
        <p14:creationId xmlns:p14="http://schemas.microsoft.com/office/powerpoint/2010/main" val="535210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79283-AE6F-9301-9D49-CB4504D1BD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76A31-2A28-6D57-B7A0-586952DBAD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8271C7-366C-8F7C-76D7-921776F37D5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0D42A71-0B6F-0B11-0947-EDA7305B85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D2281-AB7C-499D-A8DF-91C664FC3F5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171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D2281-AB7C-499D-A8DF-91C664FC3F5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3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err="1"/>
              <a:t>Without</a:t>
            </a:r>
            <a:r>
              <a:rPr lang="sv-SE"/>
              <a:t> going </a:t>
            </a:r>
            <a:r>
              <a:rPr lang="sv-SE" err="1"/>
              <a:t>into</a:t>
            </a:r>
            <a:r>
              <a:rPr lang="sv-SE"/>
              <a:t> </a:t>
            </a:r>
            <a:r>
              <a:rPr lang="sv-SE" err="1"/>
              <a:t>details</a:t>
            </a:r>
            <a:r>
              <a:rPr lang="sv-SE"/>
              <a:t> on </a:t>
            </a:r>
            <a:r>
              <a:rPr lang="sv-SE" err="1"/>
              <a:t>how</a:t>
            </a:r>
            <a:r>
              <a:rPr lang="sv-SE"/>
              <a:t> </a:t>
            </a:r>
            <a:r>
              <a:rPr lang="sv-SE" err="1"/>
              <a:t>each</a:t>
            </a:r>
            <a:r>
              <a:rPr lang="sv-SE"/>
              <a:t> </a:t>
            </a:r>
            <a:r>
              <a:rPr lang="sv-SE" err="1"/>
              <a:t>of</a:t>
            </a:r>
            <a:r>
              <a:rPr lang="sv-SE"/>
              <a:t> the policy areas </a:t>
            </a:r>
            <a:r>
              <a:rPr lang="sv-SE" err="1"/>
              <a:t>relate</a:t>
            </a:r>
            <a:r>
              <a:rPr lang="sv-SE"/>
              <a:t> to the central elements </a:t>
            </a:r>
            <a:r>
              <a:rPr lang="sv-SE" err="1"/>
              <a:t>of</a:t>
            </a:r>
            <a:r>
              <a:rPr lang="sv-SE"/>
              <a:t> just transition, </a:t>
            </a:r>
            <a:r>
              <a:rPr lang="sv-SE" err="1"/>
              <a:t>we</a:t>
            </a:r>
            <a:r>
              <a:rPr lang="sv-SE"/>
              <a:t> </a:t>
            </a:r>
            <a:r>
              <a:rPr lang="sv-SE" err="1"/>
              <a:t>would</a:t>
            </a:r>
            <a:r>
              <a:rPr lang="sv-SE"/>
              <a:t> like to </a:t>
            </a:r>
            <a:r>
              <a:rPr lang="sv-SE" err="1"/>
              <a:t>highlight</a:t>
            </a:r>
            <a:r>
              <a:rPr lang="sv-SE"/>
              <a:t> </a:t>
            </a:r>
            <a:r>
              <a:rPr lang="sv-SE" err="1"/>
              <a:t>some</a:t>
            </a:r>
            <a:r>
              <a:rPr lang="sv-SE"/>
              <a:t> recent </a:t>
            </a:r>
            <a:r>
              <a:rPr lang="sv-SE" err="1"/>
              <a:t>developments</a:t>
            </a:r>
            <a:r>
              <a:rPr lang="sv-SE"/>
              <a:t> in </a:t>
            </a:r>
            <a:r>
              <a:rPr lang="sv-SE" err="1"/>
              <a:t>some</a:t>
            </a:r>
            <a:r>
              <a:rPr lang="sv-SE"/>
              <a:t> </a:t>
            </a:r>
            <a:r>
              <a:rPr lang="sv-SE" err="1"/>
              <a:t>key</a:t>
            </a:r>
            <a:r>
              <a:rPr lang="sv-SE"/>
              <a:t> policy areas.</a:t>
            </a:r>
          </a:p>
          <a:p>
            <a:pPr marL="171450" indent="-171450">
              <a:buFont typeface="Arial" panose="020B0604020202020204" pitchFamily="34" charset="0"/>
              <a:buChar char="•"/>
            </a:pPr>
            <a:r>
              <a:rPr lang="sv-SE" err="1"/>
              <a:t>There</a:t>
            </a:r>
            <a:r>
              <a:rPr lang="sv-SE"/>
              <a:t> is an </a:t>
            </a:r>
            <a:r>
              <a:rPr lang="sv-SE" err="1"/>
              <a:t>increasing</a:t>
            </a:r>
            <a:r>
              <a:rPr lang="sv-SE"/>
              <a:t> </a:t>
            </a:r>
            <a:r>
              <a:rPr lang="sv-SE" err="1"/>
              <a:t>interest</a:t>
            </a:r>
            <a:r>
              <a:rPr lang="sv-SE"/>
              <a:t> to </a:t>
            </a:r>
            <a:r>
              <a:rPr lang="sv-SE" err="1"/>
              <a:t>discuss</a:t>
            </a:r>
            <a:r>
              <a:rPr lang="sv-SE"/>
              <a:t> pro-</a:t>
            </a:r>
            <a:r>
              <a:rPr lang="sv-SE" err="1"/>
              <a:t>employment</a:t>
            </a:r>
            <a:r>
              <a:rPr lang="sv-SE"/>
              <a:t> </a:t>
            </a:r>
            <a:r>
              <a:rPr lang="sv-SE" err="1"/>
              <a:t>macro</a:t>
            </a:r>
            <a:r>
              <a:rPr lang="sv-SE"/>
              <a:t> </a:t>
            </a:r>
            <a:r>
              <a:rPr lang="sv-SE" err="1"/>
              <a:t>policies</a:t>
            </a:r>
            <a:r>
              <a:rPr lang="sv-SE"/>
              <a:t> and </a:t>
            </a:r>
            <a:r>
              <a:rPr lang="sv-SE" err="1"/>
              <a:t>there</a:t>
            </a:r>
            <a:r>
              <a:rPr lang="sv-SE"/>
              <a:t> is an </a:t>
            </a:r>
            <a:r>
              <a:rPr lang="sv-SE" err="1"/>
              <a:t>active</a:t>
            </a:r>
            <a:r>
              <a:rPr lang="sv-SE"/>
              <a:t> policy </a:t>
            </a:r>
            <a:r>
              <a:rPr lang="sv-SE" err="1"/>
              <a:t>debate</a:t>
            </a:r>
            <a:r>
              <a:rPr lang="sv-SE"/>
              <a:t> on the </a:t>
            </a:r>
            <a:r>
              <a:rPr lang="sv-SE" err="1"/>
              <a:t>appropriate</a:t>
            </a:r>
            <a:r>
              <a:rPr lang="sv-SE"/>
              <a:t> </a:t>
            </a:r>
            <a:r>
              <a:rPr lang="sv-SE" err="1"/>
              <a:t>use</a:t>
            </a:r>
            <a:r>
              <a:rPr lang="sv-SE"/>
              <a:t> </a:t>
            </a:r>
            <a:r>
              <a:rPr lang="sv-SE" err="1"/>
              <a:t>of</a:t>
            </a:r>
            <a:r>
              <a:rPr lang="sv-SE"/>
              <a:t> </a:t>
            </a:r>
            <a:r>
              <a:rPr lang="sv-SE" err="1"/>
              <a:t>financial</a:t>
            </a:r>
            <a:r>
              <a:rPr lang="sv-SE"/>
              <a:t> </a:t>
            </a:r>
            <a:r>
              <a:rPr lang="sv-SE" err="1"/>
              <a:t>steering</a:t>
            </a:r>
            <a:r>
              <a:rPr lang="sv-SE"/>
              <a:t> </a:t>
            </a:r>
            <a:r>
              <a:rPr lang="sv-SE" err="1"/>
              <a:t>mechanmisms</a:t>
            </a:r>
            <a:r>
              <a:rPr lang="sv-SE"/>
              <a:t>, </a:t>
            </a:r>
            <a:r>
              <a:rPr lang="sv-SE" err="1"/>
              <a:t>such</a:t>
            </a:r>
            <a:r>
              <a:rPr lang="sv-SE"/>
              <a:t> as </a:t>
            </a:r>
            <a:r>
              <a:rPr lang="sv-SE" err="1"/>
              <a:t>taxes</a:t>
            </a:r>
            <a:r>
              <a:rPr lang="sv-SE"/>
              <a:t> and </a:t>
            </a:r>
            <a:r>
              <a:rPr lang="sv-SE" err="1"/>
              <a:t>incentives</a:t>
            </a:r>
            <a:r>
              <a:rPr lang="sv-SE"/>
              <a:t>, to </a:t>
            </a:r>
            <a:r>
              <a:rPr lang="sv-SE" err="1"/>
              <a:t>finance</a:t>
            </a:r>
            <a:r>
              <a:rPr lang="sv-SE"/>
              <a:t> and </a:t>
            </a:r>
            <a:r>
              <a:rPr lang="sv-SE" err="1"/>
              <a:t>incentivise</a:t>
            </a:r>
            <a:r>
              <a:rPr lang="sv-SE"/>
              <a:t> just transition. </a:t>
            </a:r>
            <a:endParaRPr lang="sv-SE">
              <a:cs typeface="Calibri"/>
            </a:endParaRPr>
          </a:p>
          <a:p>
            <a:pPr marL="171450" indent="-171450">
              <a:buFont typeface="Arial" panose="020B0604020202020204" pitchFamily="34" charset="0"/>
              <a:buChar char="•"/>
            </a:pPr>
            <a:r>
              <a:rPr lang="sv-SE" err="1"/>
              <a:t>Alongside</a:t>
            </a:r>
            <a:r>
              <a:rPr lang="sv-SE"/>
              <a:t> </a:t>
            </a:r>
            <a:r>
              <a:rPr lang="sv-SE" err="1"/>
              <a:t>with</a:t>
            </a:r>
            <a:r>
              <a:rPr lang="sv-SE"/>
              <a:t> </a:t>
            </a:r>
            <a:r>
              <a:rPr lang="sv-SE" err="1"/>
              <a:t>macroeconomic</a:t>
            </a:r>
            <a:r>
              <a:rPr lang="sv-SE"/>
              <a:t> fundamentals, </a:t>
            </a:r>
            <a:r>
              <a:rPr lang="sv-SE" err="1"/>
              <a:t>also</a:t>
            </a:r>
            <a:r>
              <a:rPr lang="sv-SE"/>
              <a:t> </a:t>
            </a:r>
            <a:r>
              <a:rPr lang="sv-SE" err="1"/>
              <a:t>industrial</a:t>
            </a:r>
            <a:r>
              <a:rPr lang="sv-SE"/>
              <a:t> and </a:t>
            </a:r>
            <a:r>
              <a:rPr lang="sv-SE" err="1"/>
              <a:t>sectoral</a:t>
            </a:r>
            <a:r>
              <a:rPr lang="sv-SE"/>
              <a:t> </a:t>
            </a:r>
            <a:r>
              <a:rPr lang="sv-SE" err="1"/>
              <a:t>policies</a:t>
            </a:r>
            <a:r>
              <a:rPr lang="sv-SE"/>
              <a:t> </a:t>
            </a:r>
            <a:r>
              <a:rPr lang="sv-SE" err="1"/>
              <a:t>have</a:t>
            </a:r>
            <a:r>
              <a:rPr lang="sv-SE"/>
              <a:t> </a:t>
            </a:r>
            <a:r>
              <a:rPr lang="sv-SE" err="1"/>
              <a:t>been</a:t>
            </a:r>
            <a:r>
              <a:rPr lang="sv-SE"/>
              <a:t> </a:t>
            </a:r>
            <a:r>
              <a:rPr lang="sv-SE" err="1"/>
              <a:t>employed</a:t>
            </a:r>
            <a:r>
              <a:rPr lang="sv-SE"/>
              <a:t> to </a:t>
            </a:r>
            <a:r>
              <a:rPr lang="sv-SE" err="1"/>
              <a:t>promote</a:t>
            </a:r>
            <a:r>
              <a:rPr lang="sv-SE"/>
              <a:t> </a:t>
            </a:r>
            <a:r>
              <a:rPr lang="sv-SE" err="1"/>
              <a:t>juts</a:t>
            </a:r>
            <a:r>
              <a:rPr lang="sv-SE"/>
              <a:t> transition, </a:t>
            </a:r>
            <a:r>
              <a:rPr lang="sv-SE" err="1"/>
              <a:t>especially</a:t>
            </a:r>
            <a:r>
              <a:rPr lang="sv-SE"/>
              <a:t> in the </a:t>
            </a:r>
            <a:r>
              <a:rPr lang="sv-SE" err="1"/>
              <a:t>key</a:t>
            </a:r>
            <a:r>
              <a:rPr lang="sv-SE"/>
              <a:t> </a:t>
            </a:r>
            <a:r>
              <a:rPr lang="sv-SE" err="1"/>
              <a:t>sectors</a:t>
            </a:r>
            <a:r>
              <a:rPr lang="sv-SE"/>
              <a:t> </a:t>
            </a:r>
            <a:r>
              <a:rPr lang="sv-SE" err="1"/>
              <a:t>needed</a:t>
            </a:r>
            <a:r>
              <a:rPr lang="sv-SE"/>
              <a:t> for </a:t>
            </a:r>
            <a:r>
              <a:rPr lang="sv-SE" err="1"/>
              <a:t>environmental</a:t>
            </a:r>
            <a:r>
              <a:rPr lang="sv-SE"/>
              <a:t> </a:t>
            </a:r>
            <a:r>
              <a:rPr lang="sv-SE" err="1"/>
              <a:t>sustainability</a:t>
            </a:r>
            <a:r>
              <a:rPr lang="sv-SE"/>
              <a:t>. </a:t>
            </a:r>
            <a:r>
              <a:rPr lang="sv-SE" err="1"/>
              <a:t>However</a:t>
            </a:r>
            <a:r>
              <a:rPr lang="sv-SE"/>
              <a:t>, a </a:t>
            </a:r>
            <a:r>
              <a:rPr lang="sv-SE" err="1"/>
              <a:t>narrow</a:t>
            </a:r>
            <a:r>
              <a:rPr lang="sv-SE"/>
              <a:t> focus on the </a:t>
            </a:r>
            <a:r>
              <a:rPr lang="sv-SE" err="1"/>
              <a:t>polluting</a:t>
            </a:r>
            <a:r>
              <a:rPr lang="sv-SE"/>
              <a:t> </a:t>
            </a:r>
            <a:r>
              <a:rPr lang="sv-SE" err="1"/>
              <a:t>sectors</a:t>
            </a:r>
            <a:r>
              <a:rPr lang="sv-SE"/>
              <a:t> is not </a:t>
            </a:r>
            <a:r>
              <a:rPr lang="sv-SE" err="1"/>
              <a:t>enough</a:t>
            </a:r>
            <a:r>
              <a:rPr lang="sv-SE"/>
              <a:t>, a transition </a:t>
            </a:r>
            <a:r>
              <a:rPr lang="sv-SE" err="1"/>
              <a:t>will</a:t>
            </a:r>
            <a:r>
              <a:rPr lang="sv-SE"/>
              <a:t> </a:t>
            </a:r>
            <a:r>
              <a:rPr lang="sv-SE" err="1"/>
              <a:t>need</a:t>
            </a:r>
            <a:r>
              <a:rPr lang="sv-SE"/>
              <a:t> an </a:t>
            </a:r>
            <a:r>
              <a:rPr lang="sv-SE" err="1"/>
              <a:t>economy-wide</a:t>
            </a:r>
            <a:r>
              <a:rPr lang="sv-SE"/>
              <a:t> approach to </a:t>
            </a:r>
            <a:r>
              <a:rPr lang="sv-SE" err="1"/>
              <a:t>stimulate</a:t>
            </a:r>
            <a:r>
              <a:rPr lang="sv-SE"/>
              <a:t> the transition </a:t>
            </a:r>
            <a:r>
              <a:rPr lang="sv-SE" err="1"/>
              <a:t>of</a:t>
            </a:r>
            <a:r>
              <a:rPr lang="sv-SE"/>
              <a:t> </a:t>
            </a:r>
            <a:r>
              <a:rPr lang="sv-SE" err="1"/>
              <a:t>workers</a:t>
            </a:r>
            <a:r>
              <a:rPr lang="sv-SE"/>
              <a:t> and </a:t>
            </a:r>
            <a:r>
              <a:rPr lang="sv-SE" err="1"/>
              <a:t>technologies</a:t>
            </a:r>
            <a:r>
              <a:rPr lang="sv-SE"/>
              <a:t> and to </a:t>
            </a:r>
            <a:r>
              <a:rPr lang="sv-SE" err="1"/>
              <a:t>ensure</a:t>
            </a:r>
            <a:r>
              <a:rPr lang="sv-SE"/>
              <a:t> a just transition. </a:t>
            </a:r>
            <a:endParaRPr lang="sv-SE">
              <a:cs typeface="Calibri"/>
            </a:endParaRPr>
          </a:p>
          <a:p>
            <a:pPr marL="171450" indent="-171450">
              <a:buFont typeface="Arial" panose="020B0604020202020204" pitchFamily="34" charset="0"/>
              <a:buChar char="•"/>
            </a:pPr>
            <a:r>
              <a:rPr lang="sv-SE"/>
              <a:t>The private </a:t>
            </a:r>
            <a:r>
              <a:rPr lang="sv-SE" err="1"/>
              <a:t>sector</a:t>
            </a:r>
            <a:r>
              <a:rPr lang="sv-SE"/>
              <a:t> is a </a:t>
            </a:r>
            <a:r>
              <a:rPr lang="sv-SE" err="1"/>
              <a:t>key</a:t>
            </a:r>
            <a:r>
              <a:rPr lang="sv-SE"/>
              <a:t> </a:t>
            </a:r>
            <a:r>
              <a:rPr lang="sv-SE" err="1"/>
              <a:t>actor</a:t>
            </a:r>
            <a:r>
              <a:rPr lang="sv-SE"/>
              <a:t> and is </a:t>
            </a:r>
            <a:r>
              <a:rPr lang="sv-SE" err="1"/>
              <a:t>many</a:t>
            </a:r>
            <a:r>
              <a:rPr lang="sv-SE"/>
              <a:t> </a:t>
            </a:r>
            <a:r>
              <a:rPr lang="sv-SE" err="1"/>
              <a:t>times</a:t>
            </a:r>
            <a:r>
              <a:rPr lang="sv-SE"/>
              <a:t> </a:t>
            </a:r>
            <a:r>
              <a:rPr lang="sv-SE" err="1"/>
              <a:t>driving</a:t>
            </a:r>
            <a:r>
              <a:rPr lang="sv-SE"/>
              <a:t> a positive </a:t>
            </a:r>
            <a:r>
              <a:rPr lang="sv-SE" err="1"/>
              <a:t>change</a:t>
            </a:r>
            <a:r>
              <a:rPr lang="sv-SE"/>
              <a:t> by </a:t>
            </a:r>
            <a:r>
              <a:rPr lang="sv-SE" err="1"/>
              <a:t>innovating</a:t>
            </a:r>
            <a:r>
              <a:rPr lang="sv-SE"/>
              <a:t> new </a:t>
            </a:r>
            <a:r>
              <a:rPr lang="sv-SE" err="1"/>
              <a:t>technologies</a:t>
            </a:r>
            <a:r>
              <a:rPr lang="sv-SE"/>
              <a:t> and </a:t>
            </a:r>
            <a:r>
              <a:rPr lang="sv-SE" err="1"/>
              <a:t>adopting</a:t>
            </a:r>
            <a:r>
              <a:rPr lang="sv-SE"/>
              <a:t> new </a:t>
            </a:r>
            <a:r>
              <a:rPr lang="sv-SE" err="1"/>
              <a:t>practicies</a:t>
            </a:r>
            <a:r>
              <a:rPr lang="sv-SE"/>
              <a:t>. </a:t>
            </a:r>
            <a:r>
              <a:rPr lang="sv-SE" err="1"/>
              <a:t>This</a:t>
            </a:r>
            <a:r>
              <a:rPr lang="sv-SE"/>
              <a:t> puts new </a:t>
            </a:r>
            <a:r>
              <a:rPr lang="sv-SE" err="1"/>
              <a:t>demands</a:t>
            </a:r>
            <a:r>
              <a:rPr lang="sv-SE"/>
              <a:t> for the public </a:t>
            </a:r>
            <a:r>
              <a:rPr lang="sv-SE" err="1"/>
              <a:t>sector</a:t>
            </a:r>
            <a:r>
              <a:rPr lang="sv-SE"/>
              <a:t> to </a:t>
            </a:r>
            <a:r>
              <a:rPr lang="sv-SE" err="1"/>
              <a:t>revise</a:t>
            </a:r>
            <a:r>
              <a:rPr lang="sv-SE"/>
              <a:t> the </a:t>
            </a:r>
            <a:r>
              <a:rPr lang="sv-SE" err="1"/>
              <a:t>regulatory</a:t>
            </a:r>
            <a:r>
              <a:rPr lang="sv-SE"/>
              <a:t> </a:t>
            </a:r>
            <a:r>
              <a:rPr lang="sv-SE" err="1"/>
              <a:t>environment</a:t>
            </a:r>
            <a:r>
              <a:rPr lang="sv-SE"/>
              <a:t> and </a:t>
            </a:r>
            <a:r>
              <a:rPr lang="sv-SE" err="1"/>
              <a:t>provide</a:t>
            </a:r>
            <a:r>
              <a:rPr lang="sv-SE"/>
              <a:t> </a:t>
            </a:r>
            <a:r>
              <a:rPr lang="sv-SE" err="1"/>
              <a:t>incentives</a:t>
            </a:r>
            <a:r>
              <a:rPr lang="sv-SE"/>
              <a:t> for new innovation </a:t>
            </a:r>
            <a:r>
              <a:rPr lang="sv-SE" err="1"/>
              <a:t>while</a:t>
            </a:r>
            <a:r>
              <a:rPr lang="sv-SE"/>
              <a:t> </a:t>
            </a:r>
            <a:r>
              <a:rPr lang="sv-SE" err="1"/>
              <a:t>regulating</a:t>
            </a:r>
            <a:r>
              <a:rPr lang="sv-SE"/>
              <a:t> the market and </a:t>
            </a:r>
            <a:r>
              <a:rPr lang="sv-SE" err="1"/>
              <a:t>ensuring</a:t>
            </a:r>
            <a:r>
              <a:rPr lang="sv-SE"/>
              <a:t> </a:t>
            </a:r>
            <a:r>
              <a:rPr lang="sv-SE" err="1"/>
              <a:t>due</a:t>
            </a:r>
            <a:r>
              <a:rPr lang="sv-SE"/>
              <a:t> </a:t>
            </a:r>
            <a:r>
              <a:rPr lang="sv-SE" err="1"/>
              <a:t>diligence</a:t>
            </a:r>
            <a:r>
              <a:rPr lang="sv-SE"/>
              <a:t> to </a:t>
            </a:r>
            <a:r>
              <a:rPr lang="sv-SE" err="1"/>
              <a:t>avoid</a:t>
            </a:r>
            <a:r>
              <a:rPr lang="sv-SE"/>
              <a:t> </a:t>
            </a:r>
            <a:r>
              <a:rPr lang="sv-SE" err="1"/>
              <a:t>adverse</a:t>
            </a:r>
            <a:r>
              <a:rPr lang="sv-SE"/>
              <a:t> </a:t>
            </a:r>
            <a:r>
              <a:rPr lang="sv-SE" err="1"/>
              <a:t>practices</a:t>
            </a:r>
            <a:r>
              <a:rPr lang="sv-SE"/>
              <a:t>. </a:t>
            </a:r>
            <a:r>
              <a:rPr lang="sv-SE" err="1"/>
              <a:t>How</a:t>
            </a:r>
            <a:r>
              <a:rPr lang="sv-SE"/>
              <a:t> </a:t>
            </a:r>
            <a:r>
              <a:rPr lang="sv-SE" err="1"/>
              <a:t>this</a:t>
            </a:r>
            <a:r>
              <a:rPr lang="sv-SE"/>
              <a:t> </a:t>
            </a:r>
            <a:r>
              <a:rPr lang="sv-SE" err="1"/>
              <a:t>will</a:t>
            </a:r>
            <a:r>
              <a:rPr lang="sv-SE"/>
              <a:t> </a:t>
            </a:r>
            <a:r>
              <a:rPr lang="sv-SE" err="1"/>
              <a:t>pan</a:t>
            </a:r>
            <a:r>
              <a:rPr lang="sv-SE"/>
              <a:t> </a:t>
            </a:r>
            <a:r>
              <a:rPr lang="sv-SE" err="1"/>
              <a:t>out</a:t>
            </a:r>
            <a:r>
              <a:rPr lang="sv-SE"/>
              <a:t> in different </a:t>
            </a:r>
            <a:r>
              <a:rPr lang="sv-SE" err="1"/>
              <a:t>countries</a:t>
            </a:r>
            <a:r>
              <a:rPr lang="sv-SE"/>
              <a:t> </a:t>
            </a:r>
            <a:r>
              <a:rPr lang="sv-SE" err="1"/>
              <a:t>will</a:t>
            </a:r>
            <a:r>
              <a:rPr lang="sv-SE"/>
              <a:t> </a:t>
            </a:r>
            <a:r>
              <a:rPr lang="sv-SE" err="1"/>
              <a:t>require</a:t>
            </a:r>
            <a:r>
              <a:rPr lang="sv-SE"/>
              <a:t> a </a:t>
            </a:r>
            <a:r>
              <a:rPr lang="sv-SE" err="1"/>
              <a:t>context-specific</a:t>
            </a:r>
            <a:r>
              <a:rPr lang="sv-SE"/>
              <a:t> </a:t>
            </a:r>
            <a:r>
              <a:rPr lang="sv-SE" err="1"/>
              <a:t>analysis</a:t>
            </a:r>
            <a:r>
              <a:rPr lang="sv-SE"/>
              <a:t> </a:t>
            </a:r>
            <a:r>
              <a:rPr lang="sv-SE" err="1"/>
              <a:t>of</a:t>
            </a:r>
            <a:r>
              <a:rPr lang="sv-SE"/>
              <a:t> the </a:t>
            </a:r>
            <a:r>
              <a:rPr lang="sv-SE" err="1"/>
              <a:t>sectors</a:t>
            </a:r>
            <a:r>
              <a:rPr lang="sv-SE"/>
              <a:t> and </a:t>
            </a:r>
            <a:r>
              <a:rPr lang="sv-SE" err="1"/>
              <a:t>constraints</a:t>
            </a:r>
            <a:r>
              <a:rPr lang="sv-SE"/>
              <a:t>.</a:t>
            </a:r>
            <a:endParaRPr lang="sv-SE">
              <a:cs typeface="Calibri"/>
            </a:endParaRPr>
          </a:p>
          <a:p>
            <a:pPr marL="171450" indent="-171450">
              <a:buFont typeface="Arial" panose="020B0604020202020204" pitchFamily="34" charset="0"/>
              <a:buChar char="•"/>
            </a:pPr>
            <a:r>
              <a:rPr lang="sv-SE" err="1"/>
              <a:t>While</a:t>
            </a:r>
            <a:r>
              <a:rPr lang="sv-SE"/>
              <a:t> </a:t>
            </a:r>
            <a:r>
              <a:rPr lang="sv-SE" err="1"/>
              <a:t>many</a:t>
            </a:r>
            <a:r>
              <a:rPr lang="sv-SE"/>
              <a:t> </a:t>
            </a:r>
            <a:r>
              <a:rPr lang="sv-SE" err="1"/>
              <a:t>jobs</a:t>
            </a:r>
            <a:r>
              <a:rPr lang="sv-SE"/>
              <a:t> </a:t>
            </a:r>
            <a:r>
              <a:rPr lang="sv-SE" err="1"/>
              <a:t>will</a:t>
            </a:r>
            <a:r>
              <a:rPr lang="sv-SE"/>
              <a:t> be </a:t>
            </a:r>
            <a:r>
              <a:rPr lang="sv-SE" err="1"/>
              <a:t>created</a:t>
            </a:r>
            <a:r>
              <a:rPr lang="sv-SE"/>
              <a:t> (and </a:t>
            </a:r>
            <a:r>
              <a:rPr lang="sv-SE" err="1"/>
              <a:t>some</a:t>
            </a:r>
            <a:r>
              <a:rPr lang="sv-SE"/>
              <a:t> </a:t>
            </a:r>
            <a:r>
              <a:rPr lang="sv-SE" err="1"/>
              <a:t>will</a:t>
            </a:r>
            <a:r>
              <a:rPr lang="sv-SE"/>
              <a:t> be </a:t>
            </a:r>
            <a:r>
              <a:rPr lang="sv-SE" err="1"/>
              <a:t>destroyed</a:t>
            </a:r>
            <a:r>
              <a:rPr lang="sv-SE"/>
              <a:t>), </a:t>
            </a:r>
            <a:r>
              <a:rPr lang="sv-SE" err="1"/>
              <a:t>we</a:t>
            </a:r>
            <a:r>
              <a:rPr lang="sv-SE"/>
              <a:t> </a:t>
            </a:r>
            <a:r>
              <a:rPr lang="sv-SE" err="1"/>
              <a:t>know</a:t>
            </a:r>
            <a:r>
              <a:rPr lang="sv-SE"/>
              <a:t> </a:t>
            </a:r>
            <a:r>
              <a:rPr lang="sv-SE" err="1"/>
              <a:t>that</a:t>
            </a:r>
            <a:r>
              <a:rPr lang="sv-SE"/>
              <a:t> </a:t>
            </a:r>
            <a:r>
              <a:rPr lang="sv-SE" err="1"/>
              <a:t>almost</a:t>
            </a:r>
            <a:r>
              <a:rPr lang="sv-SE"/>
              <a:t> all </a:t>
            </a:r>
            <a:r>
              <a:rPr lang="sv-SE" err="1"/>
              <a:t>jobs</a:t>
            </a:r>
            <a:r>
              <a:rPr lang="sv-SE"/>
              <a:t> </a:t>
            </a:r>
            <a:r>
              <a:rPr lang="sv-SE" err="1"/>
              <a:t>will</a:t>
            </a:r>
            <a:r>
              <a:rPr lang="sv-SE"/>
              <a:t> be </a:t>
            </a:r>
            <a:r>
              <a:rPr lang="sv-SE" err="1"/>
              <a:t>changing</a:t>
            </a:r>
            <a:r>
              <a:rPr lang="sv-SE"/>
              <a:t>. Thus </a:t>
            </a:r>
            <a:r>
              <a:rPr lang="sv-SE" err="1"/>
              <a:t>ensuring</a:t>
            </a:r>
            <a:r>
              <a:rPr lang="sv-SE"/>
              <a:t> </a:t>
            </a:r>
            <a:r>
              <a:rPr lang="sv-SE" err="1"/>
              <a:t>that</a:t>
            </a:r>
            <a:r>
              <a:rPr lang="sv-SE"/>
              <a:t> </a:t>
            </a:r>
            <a:r>
              <a:rPr lang="sv-SE" err="1"/>
              <a:t>we</a:t>
            </a:r>
            <a:r>
              <a:rPr lang="sv-SE"/>
              <a:t> </a:t>
            </a:r>
            <a:r>
              <a:rPr lang="sv-SE" err="1"/>
              <a:t>are</a:t>
            </a:r>
            <a:r>
              <a:rPr lang="sv-SE"/>
              <a:t> analysing and </a:t>
            </a:r>
            <a:r>
              <a:rPr lang="sv-SE" err="1"/>
              <a:t>anticipating</a:t>
            </a:r>
            <a:r>
              <a:rPr lang="sv-SE"/>
              <a:t> </a:t>
            </a:r>
            <a:r>
              <a:rPr lang="sv-SE" err="1"/>
              <a:t>skills</a:t>
            </a:r>
            <a:r>
              <a:rPr lang="sv-SE"/>
              <a:t> </a:t>
            </a:r>
            <a:r>
              <a:rPr lang="sv-SE" err="1"/>
              <a:t>needs</a:t>
            </a:r>
            <a:r>
              <a:rPr lang="sv-SE"/>
              <a:t> and </a:t>
            </a:r>
            <a:r>
              <a:rPr lang="sv-SE" err="1"/>
              <a:t>streghnening</a:t>
            </a:r>
            <a:r>
              <a:rPr lang="sv-SE"/>
              <a:t> </a:t>
            </a:r>
            <a:r>
              <a:rPr lang="sv-SE" err="1"/>
              <a:t>our</a:t>
            </a:r>
            <a:r>
              <a:rPr lang="sv-SE"/>
              <a:t> systems to </a:t>
            </a:r>
            <a:r>
              <a:rPr lang="sv-SE" err="1"/>
              <a:t>provide</a:t>
            </a:r>
            <a:r>
              <a:rPr lang="sv-SE"/>
              <a:t> </a:t>
            </a:r>
            <a:r>
              <a:rPr lang="sv-SE" err="1"/>
              <a:t>life</a:t>
            </a:r>
            <a:r>
              <a:rPr lang="sv-SE"/>
              <a:t>-long </a:t>
            </a:r>
            <a:r>
              <a:rPr lang="sv-SE" err="1"/>
              <a:t>learning</a:t>
            </a:r>
            <a:r>
              <a:rPr lang="sv-SE"/>
              <a:t> for all population </a:t>
            </a:r>
            <a:r>
              <a:rPr lang="sv-SE" err="1"/>
              <a:t>groups</a:t>
            </a:r>
            <a:r>
              <a:rPr lang="sv-SE"/>
              <a:t>, </a:t>
            </a:r>
            <a:r>
              <a:rPr lang="sv-SE" err="1"/>
              <a:t>including</a:t>
            </a:r>
            <a:r>
              <a:rPr lang="sv-SE"/>
              <a:t> the </a:t>
            </a:r>
            <a:r>
              <a:rPr lang="sv-SE" err="1"/>
              <a:t>informal</a:t>
            </a:r>
            <a:r>
              <a:rPr lang="sv-SE"/>
              <a:t> </a:t>
            </a:r>
            <a:r>
              <a:rPr lang="sv-SE" err="1"/>
              <a:t>actors</a:t>
            </a:r>
            <a:r>
              <a:rPr lang="sv-SE"/>
              <a:t>, is </a:t>
            </a:r>
            <a:r>
              <a:rPr lang="sv-SE" err="1"/>
              <a:t>important</a:t>
            </a:r>
            <a:r>
              <a:rPr lang="sv-SE"/>
              <a:t>. </a:t>
            </a:r>
            <a:r>
              <a:rPr lang="sv-SE" err="1"/>
              <a:t>Unfortunately</a:t>
            </a:r>
            <a:r>
              <a:rPr lang="sv-SE"/>
              <a:t> </a:t>
            </a:r>
            <a:r>
              <a:rPr lang="sv-SE" err="1"/>
              <a:t>many</a:t>
            </a:r>
            <a:r>
              <a:rPr lang="sv-SE"/>
              <a:t> </a:t>
            </a:r>
            <a:r>
              <a:rPr lang="sv-SE" err="1"/>
              <a:t>countries</a:t>
            </a:r>
            <a:r>
              <a:rPr lang="sv-SE"/>
              <a:t> </a:t>
            </a:r>
            <a:r>
              <a:rPr lang="sv-SE" err="1"/>
              <a:t>are</a:t>
            </a:r>
            <a:r>
              <a:rPr lang="sv-SE"/>
              <a:t> </a:t>
            </a:r>
            <a:r>
              <a:rPr lang="sv-SE" err="1"/>
              <a:t>struggling</a:t>
            </a:r>
            <a:r>
              <a:rPr lang="sv-SE"/>
              <a:t> to </a:t>
            </a:r>
            <a:r>
              <a:rPr lang="sv-SE" err="1"/>
              <a:t>put</a:t>
            </a:r>
            <a:r>
              <a:rPr lang="sv-SE"/>
              <a:t> in </a:t>
            </a:r>
            <a:r>
              <a:rPr lang="sv-SE" err="1"/>
              <a:t>place</a:t>
            </a:r>
            <a:r>
              <a:rPr lang="sv-SE"/>
              <a:t> the </a:t>
            </a:r>
            <a:r>
              <a:rPr lang="sv-SE" err="1"/>
              <a:t>needed</a:t>
            </a:r>
            <a:r>
              <a:rPr lang="sv-SE"/>
              <a:t> </a:t>
            </a:r>
            <a:r>
              <a:rPr lang="sv-SE" err="1"/>
              <a:t>policies</a:t>
            </a:r>
            <a:r>
              <a:rPr lang="sv-SE"/>
              <a:t>, systems and </a:t>
            </a:r>
            <a:r>
              <a:rPr lang="sv-SE" err="1"/>
              <a:t>financing</a:t>
            </a:r>
            <a:r>
              <a:rPr lang="sv-SE"/>
              <a:t> </a:t>
            </a:r>
            <a:r>
              <a:rPr lang="sv-SE" err="1"/>
              <a:t>mechanisms</a:t>
            </a:r>
            <a:r>
              <a:rPr lang="sv-SE"/>
              <a:t>.</a:t>
            </a:r>
            <a:endParaRPr lang="sv-SE">
              <a:cs typeface="Calibri"/>
            </a:endParaRPr>
          </a:p>
          <a:p>
            <a:pPr marL="171450" indent="-171450">
              <a:buFont typeface="Arial" panose="020B0604020202020204" pitchFamily="34" charset="0"/>
              <a:buChar char="•"/>
            </a:pPr>
            <a:r>
              <a:rPr lang="sv-SE"/>
              <a:t>The </a:t>
            </a:r>
            <a:r>
              <a:rPr lang="sv-SE" err="1"/>
              <a:t>traditional</a:t>
            </a:r>
            <a:r>
              <a:rPr lang="sv-SE"/>
              <a:t> </a:t>
            </a:r>
            <a:r>
              <a:rPr lang="sv-SE" err="1"/>
              <a:t>role</a:t>
            </a:r>
            <a:r>
              <a:rPr lang="sv-SE"/>
              <a:t> </a:t>
            </a:r>
            <a:r>
              <a:rPr lang="sv-SE" err="1"/>
              <a:t>of</a:t>
            </a:r>
            <a:r>
              <a:rPr lang="sv-SE"/>
              <a:t> social </a:t>
            </a:r>
            <a:r>
              <a:rPr lang="sv-SE" err="1"/>
              <a:t>protection</a:t>
            </a:r>
            <a:r>
              <a:rPr lang="sv-SE"/>
              <a:t> has </a:t>
            </a:r>
            <a:r>
              <a:rPr lang="sv-SE" err="1"/>
              <a:t>been</a:t>
            </a:r>
            <a:r>
              <a:rPr lang="sv-SE"/>
              <a:t> to serve as a </a:t>
            </a:r>
            <a:r>
              <a:rPr lang="sv-SE" err="1"/>
              <a:t>buffer</a:t>
            </a:r>
            <a:r>
              <a:rPr lang="sv-SE"/>
              <a:t>, </a:t>
            </a:r>
            <a:r>
              <a:rPr lang="sv-SE" err="1"/>
              <a:t>but</a:t>
            </a:r>
            <a:r>
              <a:rPr lang="sv-SE"/>
              <a:t> </a:t>
            </a:r>
            <a:r>
              <a:rPr lang="sv-SE" err="1"/>
              <a:t>increasingly</a:t>
            </a:r>
            <a:r>
              <a:rPr lang="sv-SE"/>
              <a:t> the </a:t>
            </a:r>
            <a:r>
              <a:rPr lang="sv-SE" err="1"/>
              <a:t>emphasis</a:t>
            </a:r>
            <a:r>
              <a:rPr lang="sv-SE"/>
              <a:t> has </a:t>
            </a:r>
            <a:r>
              <a:rPr lang="sv-SE" err="1"/>
              <a:t>shifted</a:t>
            </a:r>
            <a:r>
              <a:rPr lang="sv-SE"/>
              <a:t> to </a:t>
            </a:r>
            <a:r>
              <a:rPr lang="sv-SE" err="1"/>
              <a:t>using</a:t>
            </a:r>
            <a:r>
              <a:rPr lang="sv-SE"/>
              <a:t> social </a:t>
            </a:r>
            <a:r>
              <a:rPr lang="sv-SE" err="1"/>
              <a:t>protection</a:t>
            </a:r>
            <a:r>
              <a:rPr lang="sv-SE"/>
              <a:t> </a:t>
            </a:r>
            <a:r>
              <a:rPr lang="sv-SE" err="1"/>
              <a:t>together</a:t>
            </a:r>
            <a:r>
              <a:rPr lang="sv-SE"/>
              <a:t> </a:t>
            </a:r>
            <a:r>
              <a:rPr lang="sv-SE" err="1"/>
              <a:t>with</a:t>
            </a:r>
            <a:r>
              <a:rPr lang="sv-SE"/>
              <a:t> </a:t>
            </a:r>
            <a:r>
              <a:rPr lang="sv-SE" err="1"/>
              <a:t>active</a:t>
            </a:r>
            <a:r>
              <a:rPr lang="sv-SE"/>
              <a:t> </a:t>
            </a:r>
            <a:r>
              <a:rPr lang="sv-SE" err="1"/>
              <a:t>labour</a:t>
            </a:r>
            <a:r>
              <a:rPr lang="sv-SE"/>
              <a:t> market </a:t>
            </a:r>
            <a:r>
              <a:rPr lang="sv-SE" err="1"/>
              <a:t>policies</a:t>
            </a:r>
            <a:r>
              <a:rPr lang="sv-SE"/>
              <a:t> to </a:t>
            </a:r>
            <a:r>
              <a:rPr lang="sv-SE" err="1"/>
              <a:t>actively</a:t>
            </a:r>
            <a:r>
              <a:rPr lang="sv-SE"/>
              <a:t> </a:t>
            </a:r>
            <a:r>
              <a:rPr lang="sv-SE" err="1"/>
              <a:t>promote</a:t>
            </a:r>
            <a:r>
              <a:rPr lang="sv-SE"/>
              <a:t> transitions </a:t>
            </a:r>
            <a:r>
              <a:rPr lang="sv-SE" err="1"/>
              <a:t>that</a:t>
            </a:r>
            <a:r>
              <a:rPr lang="sv-SE"/>
              <a:t> </a:t>
            </a:r>
            <a:r>
              <a:rPr lang="sv-SE" err="1"/>
              <a:t>will</a:t>
            </a:r>
            <a:r>
              <a:rPr lang="sv-SE"/>
              <a:t> come, and to </a:t>
            </a:r>
            <a:r>
              <a:rPr lang="sv-SE" err="1"/>
              <a:t>provide</a:t>
            </a:r>
            <a:r>
              <a:rPr lang="sv-SE"/>
              <a:t> </a:t>
            </a:r>
            <a:r>
              <a:rPr lang="sv-SE" err="1"/>
              <a:t>security</a:t>
            </a:r>
            <a:r>
              <a:rPr lang="sv-SE"/>
              <a:t> for </a:t>
            </a:r>
            <a:r>
              <a:rPr lang="sv-SE" err="1"/>
              <a:t>workers</a:t>
            </a:r>
            <a:r>
              <a:rPr lang="sv-SE"/>
              <a:t> to </a:t>
            </a:r>
            <a:r>
              <a:rPr lang="sv-SE" err="1"/>
              <a:t>search</a:t>
            </a:r>
            <a:r>
              <a:rPr lang="sv-SE"/>
              <a:t> for the new </a:t>
            </a:r>
            <a:r>
              <a:rPr lang="sv-SE" err="1"/>
              <a:t>opportunities</a:t>
            </a:r>
            <a:r>
              <a:rPr lang="sv-SE"/>
              <a:t> and </a:t>
            </a:r>
            <a:r>
              <a:rPr lang="sv-SE" err="1"/>
              <a:t>skills</a:t>
            </a:r>
            <a:r>
              <a:rPr lang="sv-SE"/>
              <a:t> </a:t>
            </a:r>
            <a:r>
              <a:rPr lang="sv-SE" err="1"/>
              <a:t>needed</a:t>
            </a:r>
            <a:r>
              <a:rPr lang="sv-SE"/>
              <a:t>.</a:t>
            </a:r>
            <a:endParaRPr lang="sv-SE">
              <a:cs typeface="Calibri"/>
            </a:endParaRPr>
          </a:p>
          <a:p>
            <a:pPr marL="171450" indent="-171450">
              <a:buFont typeface="Arial" panose="020B0604020202020204" pitchFamily="34" charset="0"/>
              <a:buChar char="•"/>
            </a:pPr>
            <a:r>
              <a:rPr lang="sv-SE" err="1"/>
              <a:t>We</a:t>
            </a:r>
            <a:r>
              <a:rPr lang="sv-SE"/>
              <a:t> </a:t>
            </a:r>
            <a:r>
              <a:rPr lang="sv-SE" err="1"/>
              <a:t>see</a:t>
            </a:r>
            <a:r>
              <a:rPr lang="sv-SE"/>
              <a:t> </a:t>
            </a:r>
            <a:r>
              <a:rPr lang="sv-SE" err="1"/>
              <a:t>that</a:t>
            </a:r>
            <a:r>
              <a:rPr lang="sv-SE"/>
              <a:t> a </a:t>
            </a:r>
            <a:r>
              <a:rPr lang="sv-SE" err="1"/>
              <a:t>lot</a:t>
            </a:r>
            <a:r>
              <a:rPr lang="sv-SE"/>
              <a:t> </a:t>
            </a:r>
            <a:r>
              <a:rPr lang="sv-SE" err="1"/>
              <a:t>of</a:t>
            </a:r>
            <a:r>
              <a:rPr lang="sv-SE"/>
              <a:t> the policy </a:t>
            </a:r>
            <a:r>
              <a:rPr lang="sv-SE" err="1"/>
              <a:t>debate</a:t>
            </a:r>
            <a:r>
              <a:rPr lang="sv-SE"/>
              <a:t> is on </a:t>
            </a:r>
            <a:r>
              <a:rPr lang="sv-SE" err="1"/>
              <a:t>technical</a:t>
            </a:r>
            <a:r>
              <a:rPr lang="sv-SE"/>
              <a:t> </a:t>
            </a:r>
            <a:r>
              <a:rPr lang="sv-SE" err="1"/>
              <a:t>aspects</a:t>
            </a:r>
            <a:r>
              <a:rPr lang="sv-SE"/>
              <a:t> and </a:t>
            </a:r>
            <a:r>
              <a:rPr lang="sv-SE" err="1"/>
              <a:t>many</a:t>
            </a:r>
            <a:r>
              <a:rPr lang="sv-SE"/>
              <a:t> </a:t>
            </a:r>
            <a:r>
              <a:rPr lang="sv-SE" err="1"/>
              <a:t>times</a:t>
            </a:r>
            <a:r>
              <a:rPr lang="sv-SE"/>
              <a:t> the </a:t>
            </a:r>
            <a:r>
              <a:rPr lang="sv-SE" err="1"/>
              <a:t>rights</a:t>
            </a:r>
            <a:r>
              <a:rPr lang="sv-SE"/>
              <a:t> </a:t>
            </a:r>
            <a:r>
              <a:rPr lang="sv-SE" err="1"/>
              <a:t>issues</a:t>
            </a:r>
            <a:r>
              <a:rPr lang="sv-SE"/>
              <a:t> </a:t>
            </a:r>
            <a:r>
              <a:rPr lang="sv-SE" err="1"/>
              <a:t>have</a:t>
            </a:r>
            <a:r>
              <a:rPr lang="sv-SE"/>
              <a:t> not </a:t>
            </a:r>
            <a:r>
              <a:rPr lang="sv-SE" err="1"/>
              <a:t>gained</a:t>
            </a:r>
            <a:r>
              <a:rPr lang="sv-SE"/>
              <a:t> as </a:t>
            </a:r>
            <a:r>
              <a:rPr lang="sv-SE" err="1"/>
              <a:t>much</a:t>
            </a:r>
            <a:r>
              <a:rPr lang="sv-SE"/>
              <a:t> attention. </a:t>
            </a:r>
            <a:r>
              <a:rPr lang="sv-SE" err="1"/>
              <a:t>Yet</a:t>
            </a:r>
            <a:r>
              <a:rPr lang="sv-SE"/>
              <a:t>, a just transition </a:t>
            </a:r>
            <a:r>
              <a:rPr lang="sv-SE" err="1"/>
              <a:t>provides</a:t>
            </a:r>
            <a:r>
              <a:rPr lang="sv-SE"/>
              <a:t> an </a:t>
            </a:r>
            <a:r>
              <a:rPr lang="sv-SE" err="1"/>
              <a:t>opportunity</a:t>
            </a:r>
            <a:r>
              <a:rPr lang="sv-SE"/>
              <a:t> to </a:t>
            </a:r>
            <a:r>
              <a:rPr lang="sv-SE" err="1"/>
              <a:t>promote</a:t>
            </a:r>
            <a:r>
              <a:rPr lang="sv-SE"/>
              <a:t> </a:t>
            </a:r>
            <a:r>
              <a:rPr lang="sv-SE" err="1"/>
              <a:t>e.g</a:t>
            </a:r>
            <a:r>
              <a:rPr lang="sv-SE"/>
              <a:t>. gender </a:t>
            </a:r>
            <a:r>
              <a:rPr lang="sv-SE" err="1"/>
              <a:t>equality</a:t>
            </a:r>
            <a:r>
              <a:rPr lang="sv-SE"/>
              <a:t> and a normative </a:t>
            </a:r>
            <a:r>
              <a:rPr lang="sv-SE" err="1"/>
              <a:t>change</a:t>
            </a:r>
            <a:r>
              <a:rPr lang="sv-SE"/>
              <a:t>, and </a:t>
            </a:r>
            <a:r>
              <a:rPr lang="sv-SE" err="1"/>
              <a:t>thus</a:t>
            </a:r>
            <a:r>
              <a:rPr lang="sv-SE"/>
              <a:t> </a:t>
            </a:r>
            <a:r>
              <a:rPr lang="sv-SE" err="1"/>
              <a:t>being</a:t>
            </a:r>
            <a:r>
              <a:rPr lang="sv-SE"/>
              <a:t> </a:t>
            </a:r>
            <a:r>
              <a:rPr lang="sv-SE" err="1"/>
              <a:t>able</a:t>
            </a:r>
            <a:r>
              <a:rPr lang="sv-SE"/>
              <a:t> to </a:t>
            </a:r>
            <a:r>
              <a:rPr lang="sv-SE" err="1"/>
              <a:t>articulate</a:t>
            </a:r>
            <a:r>
              <a:rPr lang="sv-SE"/>
              <a:t> </a:t>
            </a:r>
            <a:r>
              <a:rPr lang="sv-SE" err="1"/>
              <a:t>these</a:t>
            </a:r>
            <a:r>
              <a:rPr lang="sv-SE"/>
              <a:t> </a:t>
            </a:r>
            <a:r>
              <a:rPr lang="sv-SE" err="1"/>
              <a:t>opportunities</a:t>
            </a:r>
            <a:r>
              <a:rPr lang="sv-SE"/>
              <a:t> and </a:t>
            </a:r>
            <a:r>
              <a:rPr lang="sv-SE" err="1"/>
              <a:t>their</a:t>
            </a:r>
            <a:r>
              <a:rPr lang="sv-SE"/>
              <a:t> </a:t>
            </a:r>
            <a:r>
              <a:rPr lang="sv-SE" err="1"/>
              <a:t>importance</a:t>
            </a:r>
            <a:r>
              <a:rPr lang="sv-SE"/>
              <a:t> is </a:t>
            </a:r>
            <a:r>
              <a:rPr lang="sv-SE" err="1"/>
              <a:t>needed</a:t>
            </a:r>
            <a:r>
              <a:rPr lang="sv-SE"/>
              <a:t>.</a:t>
            </a:r>
            <a:endParaRPr lang="sv-SE">
              <a:cs typeface="Calibri"/>
            </a:endParaRPr>
          </a:p>
          <a:p>
            <a:pPr marL="171450" indent="-171450">
              <a:buFont typeface="Arial" panose="020B0604020202020204" pitchFamily="34" charset="0"/>
              <a:buChar char="•"/>
            </a:pPr>
            <a:r>
              <a:rPr lang="sv-SE"/>
              <a:t>In </a:t>
            </a:r>
            <a:r>
              <a:rPr lang="sv-SE" err="1"/>
              <a:t>some</a:t>
            </a:r>
            <a:r>
              <a:rPr lang="sv-SE"/>
              <a:t> </a:t>
            </a:r>
            <a:r>
              <a:rPr lang="sv-SE" err="1"/>
              <a:t>cases</a:t>
            </a:r>
            <a:r>
              <a:rPr lang="sv-SE"/>
              <a:t>, </a:t>
            </a:r>
            <a:r>
              <a:rPr lang="sv-SE" err="1"/>
              <a:t>there</a:t>
            </a:r>
            <a:r>
              <a:rPr lang="sv-SE"/>
              <a:t> has </a:t>
            </a:r>
            <a:r>
              <a:rPr lang="sv-SE" err="1"/>
              <a:t>been</a:t>
            </a:r>
            <a:r>
              <a:rPr lang="sv-SE"/>
              <a:t> a </a:t>
            </a:r>
            <a:r>
              <a:rPr lang="sv-SE" err="1"/>
              <a:t>constructive</a:t>
            </a:r>
            <a:r>
              <a:rPr lang="sv-SE"/>
              <a:t> social </a:t>
            </a:r>
            <a:r>
              <a:rPr lang="sv-SE" err="1"/>
              <a:t>dialogue</a:t>
            </a:r>
            <a:r>
              <a:rPr lang="sv-SE"/>
              <a:t> </a:t>
            </a:r>
            <a:r>
              <a:rPr lang="sv-SE" err="1"/>
              <a:t>that</a:t>
            </a:r>
            <a:r>
              <a:rPr lang="sv-SE"/>
              <a:t> has </a:t>
            </a:r>
            <a:r>
              <a:rPr lang="sv-SE" err="1"/>
              <a:t>been</a:t>
            </a:r>
            <a:r>
              <a:rPr lang="sv-SE"/>
              <a:t> </a:t>
            </a:r>
            <a:r>
              <a:rPr lang="sv-SE" err="1"/>
              <a:t>used</a:t>
            </a:r>
            <a:r>
              <a:rPr lang="sv-SE"/>
              <a:t> to </a:t>
            </a:r>
            <a:r>
              <a:rPr lang="sv-SE" err="1"/>
              <a:t>negotiatie</a:t>
            </a:r>
            <a:r>
              <a:rPr lang="sv-SE"/>
              <a:t> the new just transition </a:t>
            </a:r>
            <a:r>
              <a:rPr lang="sv-SE" err="1"/>
              <a:t>policies</a:t>
            </a:r>
            <a:r>
              <a:rPr lang="sv-SE"/>
              <a:t> – </a:t>
            </a:r>
            <a:r>
              <a:rPr lang="sv-SE" err="1"/>
              <a:t>but</a:t>
            </a:r>
            <a:r>
              <a:rPr lang="sv-SE"/>
              <a:t> </a:t>
            </a:r>
            <a:r>
              <a:rPr lang="sv-SE" err="1"/>
              <a:t>this</a:t>
            </a:r>
            <a:r>
              <a:rPr lang="sv-SE"/>
              <a:t> is by far not the norm.</a:t>
            </a:r>
            <a:endParaRPr lang="sv-SE">
              <a:ea typeface="Calibri"/>
              <a:cs typeface="Calibri"/>
            </a:endParaRPr>
          </a:p>
          <a:p>
            <a:pPr marL="171450" indent="-171450">
              <a:buFont typeface="Arial" panose="020B0604020202020204" pitchFamily="34" charset="0"/>
              <a:buChar char="•"/>
            </a:pPr>
            <a:endParaRPr lang="sv-SE">
              <a:cs typeface="Calibri"/>
            </a:endParaRPr>
          </a:p>
          <a:p>
            <a:pPr marL="171450" indent="-171450">
              <a:buFont typeface="Arial" panose="020B0604020202020204" pitchFamily="34" charset="0"/>
              <a:buChar char="•"/>
            </a:pPr>
            <a:endParaRPr lang="sv-SE">
              <a:cs typeface="Calibri"/>
            </a:endParaRPr>
          </a:p>
          <a:p>
            <a:pPr marL="171450" indent="-171450">
              <a:buFont typeface="Arial" panose="020B0604020202020204" pitchFamily="34" charset="0"/>
              <a:buChar char="•"/>
            </a:pPr>
            <a:r>
              <a:rPr lang="sv-SE"/>
              <a:t>To consider: Given the </a:t>
            </a:r>
            <a:r>
              <a:rPr lang="sv-SE" err="1"/>
              <a:t>complementarity</a:t>
            </a:r>
            <a:r>
              <a:rPr lang="sv-SE"/>
              <a:t> </a:t>
            </a:r>
            <a:r>
              <a:rPr lang="sv-SE" err="1"/>
              <a:t>of</a:t>
            </a:r>
            <a:r>
              <a:rPr lang="sv-SE"/>
              <a:t> </a:t>
            </a:r>
            <a:r>
              <a:rPr lang="sv-SE" err="1"/>
              <a:t>mandates</a:t>
            </a:r>
            <a:r>
              <a:rPr lang="sv-SE"/>
              <a:t>, </a:t>
            </a:r>
            <a:r>
              <a:rPr lang="sv-SE" err="1"/>
              <a:t>roles</a:t>
            </a:r>
            <a:r>
              <a:rPr lang="sv-SE"/>
              <a:t> and levers to </a:t>
            </a:r>
            <a:r>
              <a:rPr lang="sv-SE" err="1"/>
              <a:t>stimulate</a:t>
            </a:r>
            <a:r>
              <a:rPr lang="sv-SE"/>
              <a:t> </a:t>
            </a:r>
            <a:r>
              <a:rPr lang="sv-SE" err="1"/>
              <a:t>change</a:t>
            </a:r>
            <a:r>
              <a:rPr lang="sv-SE"/>
              <a:t>, </a:t>
            </a:r>
            <a:r>
              <a:rPr lang="sv-SE" err="1"/>
              <a:t>cooperation</a:t>
            </a:r>
            <a:r>
              <a:rPr lang="sv-SE"/>
              <a:t> and partnerships </a:t>
            </a:r>
            <a:r>
              <a:rPr lang="sv-SE" err="1"/>
              <a:t>between</a:t>
            </a:r>
            <a:r>
              <a:rPr lang="sv-SE"/>
              <a:t> public and private </a:t>
            </a:r>
            <a:r>
              <a:rPr lang="sv-SE" err="1"/>
              <a:t>finance</a:t>
            </a:r>
            <a:r>
              <a:rPr lang="sv-SE"/>
              <a:t> </a:t>
            </a:r>
            <a:r>
              <a:rPr lang="sv-SE" err="1"/>
              <a:t>actors</a:t>
            </a:r>
            <a:r>
              <a:rPr lang="sv-SE"/>
              <a:t> is </a:t>
            </a:r>
            <a:r>
              <a:rPr lang="sv-SE" err="1"/>
              <a:t>important</a:t>
            </a:r>
            <a:r>
              <a:rPr lang="sv-SE"/>
              <a:t> to </a:t>
            </a:r>
            <a:r>
              <a:rPr lang="sv-SE" err="1"/>
              <a:t>ensure</a:t>
            </a:r>
            <a:r>
              <a:rPr lang="sv-SE"/>
              <a:t> </a:t>
            </a:r>
            <a:r>
              <a:rPr lang="sv-SE" err="1"/>
              <a:t>sufficient</a:t>
            </a:r>
            <a:r>
              <a:rPr lang="sv-SE"/>
              <a:t> investment for a just transition. </a:t>
            </a:r>
            <a:r>
              <a:rPr lang="sv-SE" err="1"/>
              <a:t>According</a:t>
            </a:r>
            <a:r>
              <a:rPr lang="sv-SE"/>
              <a:t> to the UN </a:t>
            </a:r>
            <a:r>
              <a:rPr lang="sv-SE" err="1"/>
              <a:t>High-Level</a:t>
            </a:r>
            <a:r>
              <a:rPr lang="sv-SE"/>
              <a:t> </a:t>
            </a:r>
            <a:r>
              <a:rPr lang="sv-SE" err="1"/>
              <a:t>Climate</a:t>
            </a:r>
            <a:r>
              <a:rPr lang="sv-SE"/>
              <a:t> Action Champions, the private </a:t>
            </a:r>
            <a:r>
              <a:rPr lang="sv-SE" err="1"/>
              <a:t>sector</a:t>
            </a:r>
            <a:r>
              <a:rPr lang="sv-SE"/>
              <a:t> </a:t>
            </a:r>
            <a:r>
              <a:rPr lang="sv-SE" err="1"/>
              <a:t>could</a:t>
            </a:r>
            <a:r>
              <a:rPr lang="sv-SE"/>
              <a:t> be </a:t>
            </a:r>
            <a:r>
              <a:rPr lang="sv-SE" err="1"/>
              <a:t>able</a:t>
            </a:r>
            <a:r>
              <a:rPr lang="sv-SE"/>
              <a:t> to </a:t>
            </a:r>
            <a:r>
              <a:rPr lang="sv-SE" err="1"/>
              <a:t>deliver</a:t>
            </a:r>
            <a:r>
              <a:rPr lang="sv-SE"/>
              <a:t> </a:t>
            </a:r>
            <a:r>
              <a:rPr lang="sv-SE" err="1"/>
              <a:t>up</a:t>
            </a:r>
            <a:r>
              <a:rPr lang="sv-SE"/>
              <a:t> to 70% </a:t>
            </a:r>
            <a:r>
              <a:rPr lang="sv-SE" err="1"/>
              <a:t>of</a:t>
            </a:r>
            <a:r>
              <a:rPr lang="sv-SE"/>
              <a:t> total </a:t>
            </a:r>
            <a:r>
              <a:rPr lang="sv-SE" err="1"/>
              <a:t>investments</a:t>
            </a:r>
            <a:r>
              <a:rPr lang="sv-SE"/>
              <a:t> to </a:t>
            </a:r>
            <a:r>
              <a:rPr lang="sv-SE" err="1"/>
              <a:t>meet</a:t>
            </a:r>
            <a:r>
              <a:rPr lang="sv-SE"/>
              <a:t> </a:t>
            </a:r>
            <a:r>
              <a:rPr lang="sv-SE" err="1"/>
              <a:t>net</a:t>
            </a:r>
            <a:r>
              <a:rPr lang="sv-SE"/>
              <a:t> </a:t>
            </a:r>
            <a:r>
              <a:rPr lang="sv-SE" err="1"/>
              <a:t>zero</a:t>
            </a:r>
            <a:r>
              <a:rPr lang="sv-SE"/>
              <a:t> </a:t>
            </a:r>
            <a:r>
              <a:rPr lang="sv-SE" err="1"/>
              <a:t>goals</a:t>
            </a:r>
            <a:r>
              <a:rPr lang="sv-SE"/>
              <a:t>. Private </a:t>
            </a:r>
            <a:r>
              <a:rPr lang="sv-SE" err="1"/>
              <a:t>sector</a:t>
            </a:r>
            <a:r>
              <a:rPr lang="sv-SE"/>
              <a:t> banks, </a:t>
            </a:r>
            <a:r>
              <a:rPr lang="sv-SE" err="1"/>
              <a:t>investors</a:t>
            </a:r>
            <a:r>
              <a:rPr lang="sv-SE"/>
              <a:t>, </a:t>
            </a:r>
            <a:r>
              <a:rPr lang="sv-SE" err="1"/>
              <a:t>insurers</a:t>
            </a:r>
            <a:r>
              <a:rPr lang="sv-SE"/>
              <a:t> and asset </a:t>
            </a:r>
            <a:r>
              <a:rPr lang="sv-SE" err="1"/>
              <a:t>owners</a:t>
            </a:r>
            <a:r>
              <a:rPr lang="sv-SE"/>
              <a:t> </a:t>
            </a:r>
            <a:r>
              <a:rPr lang="sv-SE" err="1"/>
              <a:t>have</a:t>
            </a:r>
            <a:r>
              <a:rPr lang="sv-SE"/>
              <a:t> levers at </a:t>
            </a:r>
            <a:r>
              <a:rPr lang="sv-SE" err="1"/>
              <a:t>their</a:t>
            </a:r>
            <a:r>
              <a:rPr lang="sv-SE"/>
              <a:t> </a:t>
            </a:r>
            <a:r>
              <a:rPr lang="sv-SE" err="1"/>
              <a:t>disposal</a:t>
            </a:r>
            <a:r>
              <a:rPr lang="sv-SE"/>
              <a:t> to </a:t>
            </a:r>
            <a:r>
              <a:rPr lang="sv-SE" err="1"/>
              <a:t>allocate</a:t>
            </a:r>
            <a:r>
              <a:rPr lang="sv-SE"/>
              <a:t> </a:t>
            </a:r>
            <a:r>
              <a:rPr lang="sv-SE" err="1"/>
              <a:t>capital</a:t>
            </a:r>
            <a:r>
              <a:rPr lang="sv-SE"/>
              <a:t> for a just transition and </a:t>
            </a:r>
            <a:r>
              <a:rPr lang="sv-SE" err="1"/>
              <a:t>influence</a:t>
            </a:r>
            <a:r>
              <a:rPr lang="sv-SE"/>
              <a:t> the transition process </a:t>
            </a:r>
            <a:r>
              <a:rPr lang="sv-SE" err="1"/>
              <a:t>taking</a:t>
            </a:r>
            <a:r>
              <a:rPr lang="sv-SE"/>
              <a:t> </a:t>
            </a:r>
            <a:r>
              <a:rPr lang="sv-SE" err="1"/>
              <a:t>place</a:t>
            </a:r>
            <a:r>
              <a:rPr lang="sv-SE"/>
              <a:t> in the real </a:t>
            </a:r>
            <a:r>
              <a:rPr lang="sv-SE" err="1"/>
              <a:t>economy</a:t>
            </a:r>
            <a:r>
              <a:rPr lang="sv-SE"/>
              <a:t>.</a:t>
            </a:r>
            <a:endParaRPr lang="sv-SE" err="1">
              <a:cs typeface="Calibri"/>
            </a:endParaRPr>
          </a:p>
          <a:p>
            <a:pPr marL="171450" indent="-171450">
              <a:buFont typeface="Arial" panose="020B0604020202020204" pitchFamily="34" charset="0"/>
              <a:buChar char="•"/>
            </a:pPr>
            <a:endParaRPr lang="sv-SE">
              <a:cs typeface="Calibri"/>
            </a:endParaRPr>
          </a:p>
        </p:txBody>
      </p:sp>
      <p:sp>
        <p:nvSpPr>
          <p:cNvPr id="4" name="Slide Number Placeholder 3"/>
          <p:cNvSpPr>
            <a:spLocks noGrp="1"/>
          </p:cNvSpPr>
          <p:nvPr>
            <p:ph type="sldNum" sz="quarter" idx="5"/>
          </p:nvPr>
        </p:nvSpPr>
        <p:spPr/>
        <p:txBody>
          <a:bodyPr/>
          <a:lstStyle/>
          <a:p>
            <a:fld id="{D0826FEE-2901-4F80-B040-94DEDE5C3ECF}" type="slidenum">
              <a:rPr lang="en-GB" smtClean="0"/>
              <a:t>26</a:t>
            </a:fld>
            <a:endParaRPr lang="en-GB"/>
          </a:p>
        </p:txBody>
      </p:sp>
    </p:spTree>
    <p:extLst>
      <p:ext uri="{BB962C8B-B14F-4D97-AF65-F5344CB8AC3E}">
        <p14:creationId xmlns:p14="http://schemas.microsoft.com/office/powerpoint/2010/main" val="3515630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826FEE-2901-4F80-B040-94DEDE5C3ECF}" type="slidenum">
              <a:rPr lang="en-GB" smtClean="0"/>
              <a:t>27</a:t>
            </a:fld>
            <a:endParaRPr lang="en-GB"/>
          </a:p>
        </p:txBody>
      </p:sp>
    </p:spTree>
    <p:extLst>
      <p:ext uri="{BB962C8B-B14F-4D97-AF65-F5344CB8AC3E}">
        <p14:creationId xmlns:p14="http://schemas.microsoft.com/office/powerpoint/2010/main" val="576589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826FEE-2901-4F80-B040-94DEDE5C3ECF}" type="slidenum">
              <a:rPr lang="en-GB" smtClean="0"/>
              <a:t>28</a:t>
            </a:fld>
            <a:endParaRPr lang="en-GB"/>
          </a:p>
        </p:txBody>
      </p:sp>
    </p:spTree>
    <p:extLst>
      <p:ext uri="{BB962C8B-B14F-4D97-AF65-F5344CB8AC3E}">
        <p14:creationId xmlns:p14="http://schemas.microsoft.com/office/powerpoint/2010/main" val="920508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BD2281-AB7C-499D-A8DF-91C664FC3F56}" type="slidenum">
              <a:rPr lang="en-GB" smtClean="0"/>
              <a:t>4</a:t>
            </a:fld>
            <a:endParaRPr lang="en-GB" dirty="0"/>
          </a:p>
        </p:txBody>
      </p:sp>
    </p:spTree>
    <p:extLst>
      <p:ext uri="{BB962C8B-B14F-4D97-AF65-F5344CB8AC3E}">
        <p14:creationId xmlns:p14="http://schemas.microsoft.com/office/powerpoint/2010/main" val="4110755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952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BD2281-AB7C-499D-A8DF-91C664FC3F56}" type="slidenum">
              <a:rPr lang="en-GB" smtClean="0"/>
              <a:t>6</a:t>
            </a:fld>
            <a:endParaRPr lang="en-GB"/>
          </a:p>
        </p:txBody>
      </p:sp>
    </p:spTree>
    <p:extLst>
      <p:ext uri="{BB962C8B-B14F-4D97-AF65-F5344CB8AC3E}">
        <p14:creationId xmlns:p14="http://schemas.microsoft.com/office/powerpoint/2010/main" val="3375850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BD2281-AB7C-499D-A8DF-91C664FC3F56}" type="slidenum">
              <a:rPr lang="en-GB" smtClean="0"/>
              <a:t>7</a:t>
            </a:fld>
            <a:endParaRPr lang="en-GB"/>
          </a:p>
        </p:txBody>
      </p:sp>
    </p:spTree>
    <p:extLst>
      <p:ext uri="{BB962C8B-B14F-4D97-AF65-F5344CB8AC3E}">
        <p14:creationId xmlns:p14="http://schemas.microsoft.com/office/powerpoint/2010/main" val="2252722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BD2281-AB7C-499D-A8DF-91C664FC3F56}" type="slidenum">
              <a:rPr lang="en-GB" smtClean="0"/>
              <a:t>9</a:t>
            </a:fld>
            <a:endParaRPr lang="en-GB"/>
          </a:p>
        </p:txBody>
      </p:sp>
    </p:spTree>
    <p:extLst>
      <p:ext uri="{BB962C8B-B14F-4D97-AF65-F5344CB8AC3E}">
        <p14:creationId xmlns:p14="http://schemas.microsoft.com/office/powerpoint/2010/main" val="4294260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BD2281-AB7C-499D-A8DF-91C664FC3F56}" type="slidenum">
              <a:rPr lang="en-GB" smtClean="0"/>
              <a:t>10</a:t>
            </a:fld>
            <a:endParaRPr lang="en-GB"/>
          </a:p>
        </p:txBody>
      </p:sp>
    </p:spTree>
    <p:extLst>
      <p:ext uri="{BB962C8B-B14F-4D97-AF65-F5344CB8AC3E}">
        <p14:creationId xmlns:p14="http://schemas.microsoft.com/office/powerpoint/2010/main" val="2950841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GB" dirty="0"/>
              <a:t>First, </a:t>
            </a:r>
            <a:r>
              <a:rPr lang="en-GB" b="1" dirty="0"/>
              <a:t>additional</a:t>
            </a:r>
            <a:r>
              <a:rPr lang="en-GB" dirty="0"/>
              <a:t> jobs will be created.</a:t>
            </a:r>
          </a:p>
          <a:p>
            <a:pPr>
              <a:buFontTx/>
              <a:buChar char="•"/>
            </a:pPr>
            <a:r>
              <a:rPr lang="en-GB" dirty="0"/>
              <a:t>Second, some employment will be </a:t>
            </a:r>
            <a:r>
              <a:rPr lang="en-GB" b="1" dirty="0"/>
              <a:t>substituted</a:t>
            </a:r>
            <a:r>
              <a:rPr lang="en-GB" dirty="0"/>
              <a:t>—as in shifting from fossil fuels to renewables, or from truck manufacturing to rail-car manufacturing.</a:t>
            </a:r>
          </a:p>
          <a:p>
            <a:pPr>
              <a:buFontTx/>
              <a:buChar char="•"/>
            </a:pPr>
            <a:r>
              <a:rPr lang="en-GB" dirty="0"/>
              <a:t>Third, certain jobs may be </a:t>
            </a:r>
            <a:r>
              <a:rPr lang="en-GB" b="1" dirty="0"/>
              <a:t>eliminated</a:t>
            </a:r>
            <a:r>
              <a:rPr lang="en-GB" dirty="0"/>
              <a:t> without direct replacement. – e.g. with the ban of certain materials.</a:t>
            </a:r>
          </a:p>
          <a:p>
            <a:pPr>
              <a:buFontTx/>
              <a:buChar char="•"/>
            </a:pPr>
            <a:r>
              <a:rPr lang="en-GB" dirty="0"/>
              <a:t>Fourth, it would appear that many existing jobs (especially such as plumbers, electricians, metal workers, and construction workers) will simply be </a:t>
            </a:r>
            <a:r>
              <a:rPr lang="en-GB" b="1" dirty="0"/>
              <a:t>redefined</a:t>
            </a:r>
            <a:r>
              <a:rPr lang="en-GB" dirty="0"/>
              <a:t> as day-to-day skill sets, work methods, and profiles are greened.</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820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0538" y="2873014"/>
            <a:ext cx="7200000" cy="608525"/>
          </a:xfrm>
        </p:spPr>
        <p:txBody>
          <a:bodyPr wrap="square" bIns="54000" anchor="t" anchorCtr="0">
            <a:noAutofit/>
          </a:bodyPr>
          <a:lstStyle>
            <a:lvl1pPr algn="l">
              <a:defRPr sz="4000"/>
            </a:lvl1pPr>
          </a:lstStyle>
          <a:p>
            <a:r>
              <a:rPr lang="en-US"/>
              <a:t>Click to edit Master title style</a:t>
            </a:r>
            <a:endParaRPr lang="en-GB"/>
          </a:p>
        </p:txBody>
      </p:sp>
      <p:sp>
        <p:nvSpPr>
          <p:cNvPr id="3" name="Subtitle 2"/>
          <p:cNvSpPr>
            <a:spLocks noGrp="1"/>
          </p:cNvSpPr>
          <p:nvPr>
            <p:ph type="subTitle" idx="1"/>
          </p:nvPr>
        </p:nvSpPr>
        <p:spPr>
          <a:xfrm>
            <a:off x="490538" y="3481539"/>
            <a:ext cx="7200000" cy="1655762"/>
          </a:xfrm>
        </p:spPr>
        <p:txBody>
          <a:bodyPr>
            <a:noAutofit/>
          </a:bodyPr>
          <a:lstStyle>
            <a:lvl1pPr marL="0" indent="0" algn="l">
              <a:lnSpc>
                <a:spcPct val="90000"/>
              </a:lnSpc>
              <a:spcAft>
                <a:spcPts val="1200"/>
              </a:spcAft>
              <a:buNone/>
              <a:defRPr sz="4000" b="0">
                <a:solidFill>
                  <a:schemeClr val="accent1"/>
                </a:solidFill>
              </a:defRPr>
            </a:lvl1pPr>
            <a:lvl2pPr marL="0" indent="0" algn="l">
              <a:buNone/>
              <a:defRPr sz="1400">
                <a:solidFill>
                  <a:schemeClr val="accent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490538" y="6180035"/>
            <a:ext cx="2743200" cy="216000"/>
          </a:xfrm>
        </p:spPr>
        <p:txBody>
          <a:bodyPr anchor="b" anchorCtr="0">
            <a:noAutofit/>
          </a:bodyPr>
          <a:lstStyle>
            <a:lvl1pPr>
              <a:defRPr sz="1000">
                <a:solidFill>
                  <a:schemeClr val="accent1"/>
                </a:solidFill>
              </a:defRPr>
            </a:lvl1pPr>
          </a:lstStyle>
          <a:p>
            <a:r>
              <a:rPr lang="en-GB"/>
              <a:t>Date: Monday / 01 / October / 2019</a:t>
            </a:r>
          </a:p>
        </p:txBody>
      </p:sp>
      <p:sp>
        <p:nvSpPr>
          <p:cNvPr id="5" name="Footer Placeholder 4"/>
          <p:cNvSpPr>
            <a:spLocks noGrp="1"/>
          </p:cNvSpPr>
          <p:nvPr>
            <p:ph type="ftr" sz="quarter" idx="11"/>
          </p:nvPr>
        </p:nvSpPr>
        <p:spPr>
          <a:xfrm>
            <a:off x="490538" y="6858000"/>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sp>
        <p:nvSpPr>
          <p:cNvPr id="11" name="Picture Placeholder 10"/>
          <p:cNvSpPr>
            <a:spLocks noGrp="1"/>
          </p:cNvSpPr>
          <p:nvPr>
            <p:ph type="pic" sz="quarter" idx="13" hasCustomPrompt="1"/>
          </p:nvPr>
        </p:nvSpPr>
        <p:spPr>
          <a:xfrm>
            <a:off x="2946400" y="0"/>
            <a:ext cx="9245600" cy="5321300"/>
          </a:xfrm>
          <a:custGeom>
            <a:avLst/>
            <a:gdLst>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5321300 h 5321300"/>
              <a:gd name="connsiteX4" fmla="*/ 0 w 9245600"/>
              <a:gd name="connsiteY4" fmla="*/ 0 h 5321300"/>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0 h 5321300"/>
            </a:gdLst>
            <a:ahLst/>
            <a:cxnLst>
              <a:cxn ang="0">
                <a:pos x="connsiteX0" y="connsiteY0"/>
              </a:cxn>
              <a:cxn ang="0">
                <a:pos x="connsiteX1" y="connsiteY1"/>
              </a:cxn>
              <a:cxn ang="0">
                <a:pos x="connsiteX2" y="connsiteY2"/>
              </a:cxn>
              <a:cxn ang="0">
                <a:pos x="connsiteX3" y="connsiteY3"/>
              </a:cxn>
            </a:cxnLst>
            <a:rect l="l" t="t" r="r" b="b"/>
            <a:pathLst>
              <a:path w="9245600" h="5321300">
                <a:moveTo>
                  <a:pt x="0" y="0"/>
                </a:moveTo>
                <a:lnTo>
                  <a:pt x="9245600" y="0"/>
                </a:lnTo>
                <a:lnTo>
                  <a:pt x="9245600" y="5321300"/>
                </a:lnTo>
                <a:lnTo>
                  <a:pt x="0" y="0"/>
                </a:lnTo>
                <a:close/>
              </a:path>
            </a:pathLst>
          </a:custGeom>
          <a:solidFill>
            <a:schemeClr val="accent1"/>
          </a:solidFill>
        </p:spPr>
        <p:txBody>
          <a:bodyPr>
            <a:noAutofit/>
          </a:bodyPr>
          <a:lstStyle>
            <a:lvl1pPr algn="r">
              <a:defRPr sz="1000">
                <a:solidFill>
                  <a:schemeClr val="bg1"/>
                </a:solidFill>
              </a:defRPr>
            </a:lvl1pPr>
          </a:lstStyle>
          <a:p>
            <a:r>
              <a:rPr lang="en-GB"/>
              <a:t>Click icon to insert picture, or leave unchanged for plain colour fill</a:t>
            </a:r>
          </a:p>
        </p:txBody>
      </p:sp>
    </p:spTree>
    <p:extLst>
      <p:ext uri="{BB962C8B-B14F-4D97-AF65-F5344CB8AC3E}">
        <p14:creationId xmlns:p14="http://schemas.microsoft.com/office/powerpoint/2010/main" val="1781702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21088" y="6867374"/>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sp>
        <p:nvSpPr>
          <p:cNvPr id="8" name="Right Triangle 7"/>
          <p:cNvSpPr/>
          <p:nvPr userDrawn="1"/>
        </p:nvSpPr>
        <p:spPr>
          <a:xfrm flipH="1">
            <a:off x="5529262" y="3007518"/>
            <a:ext cx="6662738" cy="385048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Tree>
    <p:extLst>
      <p:ext uri="{BB962C8B-B14F-4D97-AF65-F5344CB8AC3E}">
        <p14:creationId xmlns:p14="http://schemas.microsoft.com/office/powerpoint/2010/main" val="3324104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B">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02038" y="6866325"/>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sp>
        <p:nvSpPr>
          <p:cNvPr id="8" name="Right Triangle 7"/>
          <p:cNvSpPr/>
          <p:nvPr userDrawn="1"/>
        </p:nvSpPr>
        <p:spPr>
          <a:xfrm flipH="1">
            <a:off x="8286750" y="4601106"/>
            <a:ext cx="3905250" cy="2256894"/>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
        <p:nvSpPr>
          <p:cNvPr id="10" name="Right Triangle 9"/>
          <p:cNvSpPr/>
          <p:nvPr userDrawn="1"/>
        </p:nvSpPr>
        <p:spPr>
          <a:xfrm rot="10800000">
            <a:off x="3191027" y="2238"/>
            <a:ext cx="8999022" cy="52006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Tree>
    <p:extLst>
      <p:ext uri="{BB962C8B-B14F-4D97-AF65-F5344CB8AC3E}">
        <p14:creationId xmlns:p14="http://schemas.microsoft.com/office/powerpoint/2010/main" val="843293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C">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02038" y="6866325"/>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
        <p:nvSpPr>
          <p:cNvPr id="10" name="Right Triangle 9"/>
          <p:cNvSpPr/>
          <p:nvPr userDrawn="1"/>
        </p:nvSpPr>
        <p:spPr>
          <a:xfrm rot="10800000">
            <a:off x="5307376" y="0"/>
            <a:ext cx="6884624" cy="397871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Tree>
    <p:extLst>
      <p:ext uri="{BB962C8B-B14F-4D97-AF65-F5344CB8AC3E}">
        <p14:creationId xmlns:p14="http://schemas.microsoft.com/office/powerpoint/2010/main" val="1327616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02038" y="6870450"/>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0602" y="490538"/>
            <a:ext cx="1371472" cy="49448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Tree>
    <p:extLst>
      <p:ext uri="{BB962C8B-B14F-4D97-AF65-F5344CB8AC3E}">
        <p14:creationId xmlns:p14="http://schemas.microsoft.com/office/powerpoint/2010/main" val="729078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attern">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 t="21407" r="38481" b="40746"/>
          <a:stretch/>
        </p:blipFill>
        <p:spPr>
          <a:xfrm>
            <a:off x="-1397975" y="1085561"/>
            <a:ext cx="13604217" cy="5784889"/>
          </a:xfrm>
          <a:prstGeom prst="rect">
            <a:avLst/>
          </a:prstGeom>
        </p:spPr>
      </p:pic>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5868000" cy="648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49663" y="6870450"/>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Tree>
    <p:extLst>
      <p:ext uri="{BB962C8B-B14F-4D97-AF65-F5344CB8AC3E}">
        <p14:creationId xmlns:p14="http://schemas.microsoft.com/office/powerpoint/2010/main" val="2369873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GB"/>
              <a:t>Date: Monday / 01 / October / 2019</a:t>
            </a:r>
          </a:p>
        </p:txBody>
      </p:sp>
      <p:sp>
        <p:nvSpPr>
          <p:cNvPr id="4" name="Footer Placeholder 3"/>
          <p:cNvSpPr>
            <a:spLocks noGrp="1"/>
          </p:cNvSpPr>
          <p:nvPr>
            <p:ph type="ftr" sz="quarter" idx="11"/>
          </p:nvPr>
        </p:nvSpPr>
        <p:spPr/>
        <p:txBody>
          <a:bodyPr/>
          <a:lstStyle/>
          <a:p>
            <a:r>
              <a:rPr lang="en-GB"/>
              <a:t>Advancing social justice, promoting decent work</a:t>
            </a:r>
          </a:p>
        </p:txBody>
      </p:sp>
      <p:sp>
        <p:nvSpPr>
          <p:cNvPr id="5" name="Slide Number Placeholder 4"/>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2997032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Date: Monday / 01 / October / 2019</a:t>
            </a:r>
          </a:p>
        </p:txBody>
      </p:sp>
      <p:sp>
        <p:nvSpPr>
          <p:cNvPr id="3" name="Footer Placeholder 2"/>
          <p:cNvSpPr>
            <a:spLocks noGrp="1"/>
          </p:cNvSpPr>
          <p:nvPr>
            <p:ph type="ftr" sz="quarter" idx="11"/>
          </p:nvPr>
        </p:nvSpPr>
        <p:spPr/>
        <p:txBody>
          <a:bodyPr/>
          <a:lstStyle/>
          <a:p>
            <a:r>
              <a:rPr lang="en-GB"/>
              <a:t>Advancing social justice, promoting decent work</a:t>
            </a:r>
          </a:p>
        </p:txBody>
      </p:sp>
      <p:sp>
        <p:nvSpPr>
          <p:cNvPr id="4" name="Slide Number Placeholder 3"/>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2451525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490538" y="1920932"/>
            <a:ext cx="7200000" cy="608525"/>
          </a:xfrm>
        </p:spPr>
        <p:txBody>
          <a:bodyPr wrap="square" bIns="54000" anchor="t" anchorCtr="0">
            <a:noAutofit/>
          </a:bodyPr>
          <a:lstStyle>
            <a:lvl1pPr algn="l">
              <a:defRPr sz="4000"/>
            </a:lvl1pPr>
          </a:lstStyle>
          <a:p>
            <a:r>
              <a:rPr lang="it-IT"/>
              <a:t>Fare clic per modificare lo stile del titolo dello schema</a:t>
            </a:r>
            <a:endParaRPr lang="en-GB"/>
          </a:p>
        </p:txBody>
      </p:sp>
      <p:sp>
        <p:nvSpPr>
          <p:cNvPr id="3" name="Subtitle 2"/>
          <p:cNvSpPr>
            <a:spLocks noGrp="1"/>
          </p:cNvSpPr>
          <p:nvPr>
            <p:ph type="subTitle" idx="1"/>
          </p:nvPr>
        </p:nvSpPr>
        <p:spPr>
          <a:xfrm>
            <a:off x="490538" y="3481539"/>
            <a:ext cx="7200000" cy="1655762"/>
          </a:xfrm>
        </p:spPr>
        <p:txBody>
          <a:bodyPr>
            <a:noAutofit/>
          </a:bodyPr>
          <a:lstStyle>
            <a:lvl1pPr marL="0" indent="0" algn="l">
              <a:lnSpc>
                <a:spcPct val="90000"/>
              </a:lnSpc>
              <a:spcAft>
                <a:spcPts val="1200"/>
              </a:spcAft>
              <a:buNone/>
              <a:defRPr sz="4000" b="0">
                <a:solidFill>
                  <a:schemeClr val="accent1"/>
                </a:solidFill>
              </a:defRPr>
            </a:lvl1pPr>
            <a:lvl2pPr marL="0" indent="0" algn="l">
              <a:buNone/>
              <a:defRPr sz="1400">
                <a:solidFill>
                  <a:schemeClr val="accent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Date Placeholder 3"/>
          <p:cNvSpPr>
            <a:spLocks noGrp="1"/>
          </p:cNvSpPr>
          <p:nvPr>
            <p:ph type="dt" sz="half" idx="10"/>
          </p:nvPr>
        </p:nvSpPr>
        <p:spPr>
          <a:xfrm>
            <a:off x="490538" y="6180035"/>
            <a:ext cx="2743200" cy="216000"/>
          </a:xfrm>
        </p:spPr>
        <p:txBody>
          <a:bodyPr anchor="b" anchorCtr="0">
            <a:noAutofit/>
          </a:bodyPr>
          <a:lstStyle>
            <a:lvl1pPr>
              <a:defRPr sz="1000">
                <a:solidFill>
                  <a:schemeClr val="accent1"/>
                </a:solidFill>
              </a:defRPr>
            </a:lvl1pPr>
          </a:lstStyle>
          <a:p>
            <a:r>
              <a:rPr lang="en-GB"/>
              <a:t>Date: Monday / 01 / October / 2019</a:t>
            </a:r>
          </a:p>
        </p:txBody>
      </p:sp>
      <p:sp>
        <p:nvSpPr>
          <p:cNvPr id="5" name="Footer Placeholder 4"/>
          <p:cNvSpPr>
            <a:spLocks noGrp="1"/>
          </p:cNvSpPr>
          <p:nvPr>
            <p:ph type="ftr" sz="quarter" idx="11"/>
          </p:nvPr>
        </p:nvSpPr>
        <p:spPr>
          <a:xfrm>
            <a:off x="490538" y="6858000"/>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0" y="2267970"/>
            <a:ext cx="214312" cy="251584"/>
          </a:xfrm>
          <a:prstGeom prst="rect">
            <a:avLst/>
          </a:prstGeom>
        </p:spPr>
      </p:pic>
      <p:sp>
        <p:nvSpPr>
          <p:cNvPr id="11" name="Picture Placeholder 10"/>
          <p:cNvSpPr>
            <a:spLocks noGrp="1"/>
          </p:cNvSpPr>
          <p:nvPr>
            <p:ph type="pic" sz="quarter" idx="13" hasCustomPrompt="1"/>
          </p:nvPr>
        </p:nvSpPr>
        <p:spPr>
          <a:xfrm>
            <a:off x="4777866" y="0"/>
            <a:ext cx="7414133" cy="4267200"/>
          </a:xfrm>
          <a:custGeom>
            <a:avLst/>
            <a:gdLst>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5321300 h 5321300"/>
              <a:gd name="connsiteX4" fmla="*/ 0 w 9245600"/>
              <a:gd name="connsiteY4" fmla="*/ 0 h 5321300"/>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0 h 5321300"/>
            </a:gdLst>
            <a:ahLst/>
            <a:cxnLst>
              <a:cxn ang="0">
                <a:pos x="connsiteX0" y="connsiteY0"/>
              </a:cxn>
              <a:cxn ang="0">
                <a:pos x="connsiteX1" y="connsiteY1"/>
              </a:cxn>
              <a:cxn ang="0">
                <a:pos x="connsiteX2" y="connsiteY2"/>
              </a:cxn>
              <a:cxn ang="0">
                <a:pos x="connsiteX3" y="connsiteY3"/>
              </a:cxn>
            </a:cxnLst>
            <a:rect l="l" t="t" r="r" b="b"/>
            <a:pathLst>
              <a:path w="9245600" h="5321300">
                <a:moveTo>
                  <a:pt x="0" y="0"/>
                </a:moveTo>
                <a:lnTo>
                  <a:pt x="9245600" y="0"/>
                </a:lnTo>
                <a:lnTo>
                  <a:pt x="9245600" y="5321300"/>
                </a:lnTo>
                <a:lnTo>
                  <a:pt x="0" y="0"/>
                </a:lnTo>
                <a:close/>
              </a:path>
            </a:pathLst>
          </a:custGeom>
          <a:solidFill>
            <a:schemeClr val="accent1"/>
          </a:solidFill>
        </p:spPr>
        <p:txBody>
          <a:bodyPr>
            <a:noAutofit/>
          </a:bodyPr>
          <a:lstStyle>
            <a:lvl1pPr algn="r">
              <a:defRPr sz="1000">
                <a:solidFill>
                  <a:schemeClr val="bg1"/>
                </a:solidFill>
              </a:defRPr>
            </a:lvl1pPr>
          </a:lstStyle>
          <a:p>
            <a:r>
              <a:rPr lang="en-GB"/>
              <a:t>Click icon to insert picture, or leave unchanged for plain colour fill</a:t>
            </a:r>
          </a:p>
        </p:txBody>
      </p:sp>
      <p:pic>
        <p:nvPicPr>
          <p:cNvPr id="10" name="Immagine 9">
            <a:extLst>
              <a:ext uri="{FF2B5EF4-FFF2-40B4-BE49-F238E27FC236}">
                <a16:creationId xmlns:a16="http://schemas.microsoft.com/office/drawing/2014/main" id="{D47474BE-E23F-2A47-AB69-5BBB53CB02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932" y="252994"/>
            <a:ext cx="2577084" cy="715857"/>
          </a:xfrm>
          <a:prstGeom prst="rect">
            <a:avLst/>
          </a:prstGeom>
        </p:spPr>
      </p:pic>
    </p:spTree>
    <p:extLst>
      <p:ext uri="{BB962C8B-B14F-4D97-AF65-F5344CB8AC3E}">
        <p14:creationId xmlns:p14="http://schemas.microsoft.com/office/powerpoint/2010/main" val="3130703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2852212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90539" y="2393950"/>
            <a:ext cx="7311862" cy="3482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7834" b="41970"/>
          <a:stretch/>
        </p:blipFill>
        <p:spPr>
          <a:xfrm>
            <a:off x="4581526" y="3244430"/>
            <a:ext cx="7619999" cy="3623095"/>
          </a:xfrm>
          <a:prstGeom prst="rect">
            <a:avLst/>
          </a:prstGeom>
        </p:spPr>
      </p:pic>
      <p:sp>
        <p:nvSpPr>
          <p:cNvPr id="10" name="Text Placeholder 9"/>
          <p:cNvSpPr>
            <a:spLocks noGrp="1"/>
          </p:cNvSpPr>
          <p:nvPr>
            <p:ph type="body" sz="quarter" idx="13"/>
          </p:nvPr>
        </p:nvSpPr>
        <p:spPr>
          <a:xfrm>
            <a:off x="490538" y="4796725"/>
            <a:ext cx="3412800" cy="970829"/>
          </a:xfrm>
        </p:spPr>
        <p:txBody>
          <a:bodyPr tIns="108000">
            <a:spAutoFit/>
          </a:bodyPr>
          <a:lstStyle>
            <a:lvl1pPr marL="489600" indent="-489600">
              <a:buSzPct val="150000"/>
              <a:buFontTx/>
              <a:buBlip>
                <a:blip r:embed="rId3"/>
              </a:buBlip>
              <a:defRPr b="0">
                <a:solidFill>
                  <a:schemeClr val="tx1"/>
                </a:solidFill>
              </a:defRPr>
            </a:lvl1pPr>
            <a:lvl2pPr marL="669600" indent="-180000">
              <a:buClr>
                <a:schemeClr val="accent2"/>
              </a:buClr>
              <a:buSzPct val="80000"/>
              <a:buFont typeface="Wingdings 3" panose="05040102010807070707" pitchFamily="18" charset="2"/>
              <a:buChar char="u"/>
              <a:defRPr sz="10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912195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Corner Imag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4692650" y="2538000"/>
            <a:ext cx="7499350" cy="4320000"/>
          </a:xfrm>
          <a:custGeom>
            <a:avLst/>
            <a:gdLst>
              <a:gd name="connsiteX0" fmla="*/ 0 w 7499350"/>
              <a:gd name="connsiteY0" fmla="*/ 0 h 4320000"/>
              <a:gd name="connsiteX1" fmla="*/ 7499350 w 7499350"/>
              <a:gd name="connsiteY1" fmla="*/ 0 h 4320000"/>
              <a:gd name="connsiteX2" fmla="*/ 7499350 w 7499350"/>
              <a:gd name="connsiteY2" fmla="*/ 4320000 h 4320000"/>
              <a:gd name="connsiteX3" fmla="*/ 0 w 7499350"/>
              <a:gd name="connsiteY3" fmla="*/ 4320000 h 4320000"/>
              <a:gd name="connsiteX4" fmla="*/ 0 w 7499350"/>
              <a:gd name="connsiteY4" fmla="*/ 0 h 4320000"/>
              <a:gd name="connsiteX0" fmla="*/ 0 w 7499350"/>
              <a:gd name="connsiteY0" fmla="*/ 4320000 h 4320000"/>
              <a:gd name="connsiteX1" fmla="*/ 7499350 w 7499350"/>
              <a:gd name="connsiteY1" fmla="*/ 0 h 4320000"/>
              <a:gd name="connsiteX2" fmla="*/ 7499350 w 7499350"/>
              <a:gd name="connsiteY2" fmla="*/ 4320000 h 4320000"/>
              <a:gd name="connsiteX3" fmla="*/ 0 w 7499350"/>
              <a:gd name="connsiteY3" fmla="*/ 4320000 h 4320000"/>
            </a:gdLst>
            <a:ahLst/>
            <a:cxnLst>
              <a:cxn ang="0">
                <a:pos x="connsiteX0" y="connsiteY0"/>
              </a:cxn>
              <a:cxn ang="0">
                <a:pos x="connsiteX1" y="connsiteY1"/>
              </a:cxn>
              <a:cxn ang="0">
                <a:pos x="connsiteX2" y="connsiteY2"/>
              </a:cxn>
              <a:cxn ang="0">
                <a:pos x="connsiteX3" y="connsiteY3"/>
              </a:cxn>
            </a:cxnLst>
            <a:rect l="l" t="t" r="r" b="b"/>
            <a:pathLst>
              <a:path w="7499350" h="4320000">
                <a:moveTo>
                  <a:pt x="0" y="4320000"/>
                </a:moveTo>
                <a:lnTo>
                  <a:pt x="7499350" y="0"/>
                </a:lnTo>
                <a:lnTo>
                  <a:pt x="7499350" y="4320000"/>
                </a:lnTo>
                <a:lnTo>
                  <a:pt x="0" y="4320000"/>
                </a:lnTo>
                <a:close/>
              </a:path>
            </a:pathLst>
          </a:custGeom>
        </p:spPr>
        <p:txBody>
          <a:bodyPr anchor="b" anchorCtr="0"/>
          <a:lstStyle>
            <a:lvl1pPr algn="r">
              <a:defRPr sz="1000" b="1">
                <a:solidFill>
                  <a:schemeClr val="tx1"/>
                </a:solidFill>
              </a:defRPr>
            </a:lvl1pPr>
          </a:lstStyle>
          <a:p>
            <a:r>
              <a:rPr lang="en-GB"/>
              <a:t>Click icon to insert picture</a:t>
            </a: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90539" y="2393950"/>
            <a:ext cx="7311862" cy="3482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
        <p:nvSpPr>
          <p:cNvPr id="9" name="TextBox 8"/>
          <p:cNvSpPr txBox="1"/>
          <p:nvPr userDrawn="1"/>
        </p:nvSpPr>
        <p:spPr>
          <a:xfrm>
            <a:off x="4686300" y="6870450"/>
            <a:ext cx="7505700" cy="153888"/>
          </a:xfrm>
          <a:prstGeom prst="rect">
            <a:avLst/>
          </a:prstGeom>
          <a:noFill/>
        </p:spPr>
        <p:txBody>
          <a:bodyPr wrap="square" lIns="0" tIns="0" rIns="0" bIns="0" rtlCol="0">
            <a:spAutoFit/>
          </a:bodyPr>
          <a:lstStyle/>
          <a:p>
            <a:pPr algn="r"/>
            <a:r>
              <a:rPr lang="en-GB" sz="1000"/>
              <a:t>NB Manually place “ilo.org” device in front of image</a:t>
            </a:r>
          </a:p>
        </p:txBody>
      </p:sp>
    </p:spTree>
    <p:extLst>
      <p:ext uri="{BB962C8B-B14F-4D97-AF65-F5344CB8AC3E}">
        <p14:creationId xmlns:p14="http://schemas.microsoft.com/office/powerpoint/2010/main" val="2799129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Image/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90539" y="2393950"/>
            <a:ext cx="7311862" cy="3482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
        <p:nvSpPr>
          <p:cNvPr id="9" name="TextBox 8"/>
          <p:cNvSpPr txBox="1"/>
          <p:nvPr userDrawn="1"/>
        </p:nvSpPr>
        <p:spPr>
          <a:xfrm>
            <a:off x="4686300" y="6870450"/>
            <a:ext cx="7505700" cy="153888"/>
          </a:xfrm>
          <a:prstGeom prst="rect">
            <a:avLst/>
          </a:prstGeom>
          <a:noFill/>
        </p:spPr>
        <p:txBody>
          <a:bodyPr wrap="square" lIns="0" tIns="0" rIns="0" bIns="0" rtlCol="0">
            <a:spAutoFit/>
          </a:bodyPr>
          <a:lstStyle/>
          <a:p>
            <a:pPr algn="r"/>
            <a:r>
              <a:rPr lang="en-GB" sz="1000"/>
              <a:t>NB Manually place “ilo.org” device in front of image</a:t>
            </a:r>
          </a:p>
        </p:txBody>
      </p:sp>
      <p:sp>
        <p:nvSpPr>
          <p:cNvPr id="10" name="Picture Placeholder 9"/>
          <p:cNvSpPr>
            <a:spLocks noGrp="1"/>
          </p:cNvSpPr>
          <p:nvPr>
            <p:ph type="pic" sz="quarter" idx="13" hasCustomPrompt="1"/>
          </p:nvPr>
        </p:nvSpPr>
        <p:spPr>
          <a:xfrm>
            <a:off x="8289130" y="981075"/>
            <a:ext cx="3902869" cy="5876925"/>
          </a:xfrm>
          <a:custGeom>
            <a:avLst/>
            <a:gdLst>
              <a:gd name="connsiteX0" fmla="*/ 0 w 3902869"/>
              <a:gd name="connsiteY0" fmla="*/ 0 h 5876925"/>
              <a:gd name="connsiteX1" fmla="*/ 3902869 w 3902869"/>
              <a:gd name="connsiteY1" fmla="*/ 0 h 5876925"/>
              <a:gd name="connsiteX2" fmla="*/ 3902869 w 3902869"/>
              <a:gd name="connsiteY2" fmla="*/ 5876925 h 5876925"/>
              <a:gd name="connsiteX3" fmla="*/ 0 w 3902869"/>
              <a:gd name="connsiteY3" fmla="*/ 5876925 h 5876925"/>
              <a:gd name="connsiteX4" fmla="*/ 0 w 3902869"/>
              <a:gd name="connsiteY4" fmla="*/ 0 h 5876925"/>
              <a:gd name="connsiteX0" fmla="*/ 0 w 3902869"/>
              <a:gd name="connsiteY0" fmla="*/ 0 h 5876925"/>
              <a:gd name="connsiteX1" fmla="*/ 3898107 w 3902869"/>
              <a:gd name="connsiteY1" fmla="*/ 2252663 h 5876925"/>
              <a:gd name="connsiteX2" fmla="*/ 3902869 w 3902869"/>
              <a:gd name="connsiteY2" fmla="*/ 5876925 h 5876925"/>
              <a:gd name="connsiteX3" fmla="*/ 0 w 3902869"/>
              <a:gd name="connsiteY3" fmla="*/ 5876925 h 5876925"/>
              <a:gd name="connsiteX4" fmla="*/ 0 w 3902869"/>
              <a:gd name="connsiteY4" fmla="*/ 0 h 5876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869" h="5876925">
                <a:moveTo>
                  <a:pt x="0" y="0"/>
                </a:moveTo>
                <a:lnTo>
                  <a:pt x="3898107" y="2252663"/>
                </a:lnTo>
                <a:cubicBezTo>
                  <a:pt x="3899694" y="3460750"/>
                  <a:pt x="3901282" y="4668838"/>
                  <a:pt x="3902869" y="5876925"/>
                </a:cubicBezTo>
                <a:lnTo>
                  <a:pt x="0" y="5876925"/>
                </a:lnTo>
                <a:lnTo>
                  <a:pt x="0" y="0"/>
                </a:lnTo>
                <a:close/>
              </a:path>
            </a:pathLst>
          </a:custGeom>
        </p:spPr>
        <p:txBody>
          <a:bodyPr anchor="b" anchorCtr="0"/>
          <a:lstStyle>
            <a:lvl1pPr algn="r">
              <a:defRPr sz="1000">
                <a:solidFill>
                  <a:schemeClr val="tx1"/>
                </a:solidFill>
              </a:defRPr>
            </a:lvl1pPr>
          </a:lstStyle>
          <a:p>
            <a:r>
              <a:rPr lang="en-GB"/>
              <a:t>Click icon to insert picture</a:t>
            </a:r>
          </a:p>
        </p:txBody>
      </p:sp>
      <p:sp>
        <p:nvSpPr>
          <p:cNvPr id="12" name="Text Placeholder 11"/>
          <p:cNvSpPr>
            <a:spLocks noGrp="1"/>
          </p:cNvSpPr>
          <p:nvPr>
            <p:ph type="body" sz="quarter" idx="14"/>
          </p:nvPr>
        </p:nvSpPr>
        <p:spPr>
          <a:xfrm>
            <a:off x="8288338" y="5876925"/>
            <a:ext cx="3413125" cy="247650"/>
          </a:xfrm>
          <a:custGeom>
            <a:avLst/>
            <a:gdLst>
              <a:gd name="connsiteX0" fmla="*/ 0 w 3413125"/>
              <a:gd name="connsiteY0" fmla="*/ 0 h 247650"/>
              <a:gd name="connsiteX1" fmla="*/ 3413125 w 3413125"/>
              <a:gd name="connsiteY1" fmla="*/ 0 h 247650"/>
              <a:gd name="connsiteX2" fmla="*/ 3413125 w 3413125"/>
              <a:gd name="connsiteY2" fmla="*/ 247650 h 247650"/>
              <a:gd name="connsiteX3" fmla="*/ 0 w 3413125"/>
              <a:gd name="connsiteY3" fmla="*/ 247650 h 247650"/>
              <a:gd name="connsiteX4" fmla="*/ 0 w 3413125"/>
              <a:gd name="connsiteY4" fmla="*/ 0 h 247650"/>
              <a:gd name="connsiteX0" fmla="*/ 0 w 3413125"/>
              <a:gd name="connsiteY0" fmla="*/ 0 h 247650"/>
              <a:gd name="connsiteX1" fmla="*/ 3153569 w 3413125"/>
              <a:gd name="connsiteY1" fmla="*/ 0 h 247650"/>
              <a:gd name="connsiteX2" fmla="*/ 3413125 w 3413125"/>
              <a:gd name="connsiteY2" fmla="*/ 247650 h 247650"/>
              <a:gd name="connsiteX3" fmla="*/ 0 w 3413125"/>
              <a:gd name="connsiteY3" fmla="*/ 247650 h 247650"/>
              <a:gd name="connsiteX4" fmla="*/ 0 w 3413125"/>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25" h="247650">
                <a:moveTo>
                  <a:pt x="0" y="0"/>
                </a:moveTo>
                <a:lnTo>
                  <a:pt x="3153569" y="0"/>
                </a:lnTo>
                <a:lnTo>
                  <a:pt x="3413125" y="247650"/>
                </a:lnTo>
                <a:lnTo>
                  <a:pt x="0" y="247650"/>
                </a:lnTo>
                <a:lnTo>
                  <a:pt x="0" y="0"/>
                </a:lnTo>
                <a:close/>
              </a:path>
            </a:pathLst>
          </a:custGeom>
          <a:solidFill>
            <a:schemeClr val="accent2"/>
          </a:solidFill>
        </p:spPr>
        <p:txBody>
          <a:bodyPr lIns="108000" anchor="ctr" anchorCtr="0"/>
          <a:lstStyle>
            <a:lvl1pPr>
              <a:defRPr sz="1000" b="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Edit Master text styles</a:t>
            </a:r>
          </a:p>
        </p:txBody>
      </p:sp>
    </p:spTree>
    <p:extLst>
      <p:ext uri="{BB962C8B-B14F-4D97-AF65-F5344CB8AC3E}">
        <p14:creationId xmlns:p14="http://schemas.microsoft.com/office/powerpoint/2010/main" val="1567007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2393950"/>
            <a:ext cx="5360400" cy="3482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41062" y="2393949"/>
            <a:ext cx="5360400" cy="34829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1485754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2393950"/>
            <a:ext cx="3412800" cy="3482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89600" y="2393949"/>
            <a:ext cx="3412800" cy="34829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
        <p:nvSpPr>
          <p:cNvPr id="8" name="Content Placeholder 3"/>
          <p:cNvSpPr>
            <a:spLocks noGrp="1"/>
          </p:cNvSpPr>
          <p:nvPr>
            <p:ph sz="half" idx="13"/>
          </p:nvPr>
        </p:nvSpPr>
        <p:spPr>
          <a:xfrm>
            <a:off x="8288662" y="2393949"/>
            <a:ext cx="3412800" cy="34829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5341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with Sta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2393950"/>
            <a:ext cx="3412800" cy="3482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89600" y="2393949"/>
            <a:ext cx="3412800" cy="34829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
        <p:nvSpPr>
          <p:cNvPr id="10" name="Text Placeholder 9"/>
          <p:cNvSpPr>
            <a:spLocks noGrp="1"/>
          </p:cNvSpPr>
          <p:nvPr>
            <p:ph type="body" sz="quarter" idx="13" hasCustomPrompt="1"/>
          </p:nvPr>
        </p:nvSpPr>
        <p:spPr>
          <a:xfrm>
            <a:off x="8288662" y="2393950"/>
            <a:ext cx="3412801" cy="3482975"/>
          </a:xfrm>
        </p:spPr>
        <p:txBody>
          <a:bodyPr tIns="54000"/>
          <a:lstStyle>
            <a:lvl1pPr marL="360000" indent="-360000">
              <a:lnSpc>
                <a:spcPct val="80000"/>
              </a:lnSpc>
              <a:spcBef>
                <a:spcPts val="3200"/>
              </a:spcBef>
              <a:spcAft>
                <a:spcPts val="0"/>
              </a:spcAft>
              <a:buClr>
                <a:schemeClr val="accent2"/>
              </a:buClr>
              <a:buFontTx/>
              <a:buBlip>
                <a:blip r:embed="rId2"/>
              </a:buBlip>
              <a:defRPr sz="6000" b="0" spc="-200" baseline="0">
                <a:solidFill>
                  <a:schemeClr val="accent1"/>
                </a:solidFill>
              </a:defRPr>
            </a:lvl1pPr>
            <a:lvl2pPr marL="360000" indent="0">
              <a:lnSpc>
                <a:spcPct val="100000"/>
              </a:lnSpc>
              <a:spcBef>
                <a:spcPts val="0"/>
              </a:spcBef>
              <a:spcAft>
                <a:spcPts val="0"/>
              </a:spcAft>
              <a:buFontTx/>
              <a:buNone/>
              <a:defRPr sz="1000"/>
            </a:lvl2pPr>
          </a:lstStyle>
          <a:p>
            <a:pPr lvl="0"/>
            <a:r>
              <a:rPr lang="en-US"/>
              <a:t>00.0%</a:t>
            </a:r>
          </a:p>
          <a:p>
            <a:pPr lvl="1"/>
            <a:r>
              <a:rPr lang="en-US"/>
              <a:t>Supporting text</a:t>
            </a:r>
            <a:endParaRPr lang="en-GB"/>
          </a:p>
        </p:txBody>
      </p:sp>
    </p:spTree>
    <p:extLst>
      <p:ext uri="{BB962C8B-B14F-4D97-AF65-F5344CB8AC3E}">
        <p14:creationId xmlns:p14="http://schemas.microsoft.com/office/powerpoint/2010/main" val="3894328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GB"/>
              <a:t>Date: Monday / 01 / October / 2019</a:t>
            </a:r>
          </a:p>
        </p:txBody>
      </p:sp>
      <p:sp>
        <p:nvSpPr>
          <p:cNvPr id="4" name="Footer Placeholder 3"/>
          <p:cNvSpPr>
            <a:spLocks noGrp="1"/>
          </p:cNvSpPr>
          <p:nvPr>
            <p:ph type="ftr" sz="quarter" idx="11"/>
          </p:nvPr>
        </p:nvSpPr>
        <p:spPr/>
        <p:txBody>
          <a:bodyPr/>
          <a:lstStyle/>
          <a:p>
            <a:r>
              <a:rPr lang="en-GB"/>
              <a:t>Advancing social justice, promoting decent work</a:t>
            </a:r>
          </a:p>
        </p:txBody>
      </p:sp>
      <p:sp>
        <p:nvSpPr>
          <p:cNvPr id="5" name="Slide Number Placeholder 4"/>
          <p:cNvSpPr>
            <a:spLocks noGrp="1"/>
          </p:cNvSpPr>
          <p:nvPr>
            <p:ph type="sldNum" sz="quarter" idx="12"/>
          </p:nvPr>
        </p:nvSpPr>
        <p:spPr/>
        <p:txBody>
          <a:bodyPr/>
          <a:lstStyle/>
          <a:p>
            <a:fld id="{856227C0-AD57-4F9B-BAE3-EEFB0D0EE427}" type="slidenum">
              <a:rPr lang="en-GB" smtClean="0"/>
              <a:t>‹#›</a:t>
            </a:fld>
            <a:endParaRPr lang="en-GB"/>
          </a:p>
        </p:txBody>
      </p:sp>
      <p:sp>
        <p:nvSpPr>
          <p:cNvPr id="6" name="Text Placeholder 9"/>
          <p:cNvSpPr>
            <a:spLocks noGrp="1"/>
          </p:cNvSpPr>
          <p:nvPr>
            <p:ph type="body" sz="quarter" idx="13" hasCustomPrompt="1"/>
          </p:nvPr>
        </p:nvSpPr>
        <p:spPr>
          <a:xfrm>
            <a:off x="490538" y="2393950"/>
            <a:ext cx="7380000" cy="3482976"/>
          </a:xfrm>
        </p:spPr>
        <p:txBody>
          <a:bodyPr tIns="0">
            <a:noAutofit/>
          </a:bodyPr>
          <a:lstStyle>
            <a:lvl1pPr marL="489600" indent="-489600">
              <a:buSzPct val="120000"/>
              <a:buFontTx/>
              <a:buBlip>
                <a:blip r:embed="rId2"/>
              </a:buBlip>
              <a:defRPr sz="2300" b="0">
                <a:solidFill>
                  <a:schemeClr val="tx1"/>
                </a:solidFill>
              </a:defRPr>
            </a:lvl1pPr>
            <a:lvl2pPr marL="489600" indent="0">
              <a:buClr>
                <a:schemeClr val="accent2"/>
              </a:buClr>
              <a:buSzPct val="80000"/>
              <a:buFont typeface="Wingdings 3" panose="05040102010807070707" pitchFamily="18" charset="2"/>
              <a:buNone/>
              <a:defRPr sz="2300" baseline="0"/>
            </a:lvl2pPr>
            <a:lvl3pPr marL="669600" indent="-180000">
              <a:spcBef>
                <a:spcPts val="1800"/>
              </a:spcBef>
              <a:defRPr sz="1000"/>
            </a:lvl3pPr>
          </a:lstStyle>
          <a:p>
            <a:pPr lvl="0"/>
            <a:r>
              <a:rPr lang="en-US"/>
              <a:t>Quote (level 1)</a:t>
            </a:r>
          </a:p>
          <a:p>
            <a:pPr lvl="1"/>
            <a:r>
              <a:rPr lang="en-US"/>
              <a:t>Continuation paras (level 2)</a:t>
            </a:r>
          </a:p>
          <a:p>
            <a:pPr lvl="2"/>
            <a:r>
              <a:rPr lang="en-GB"/>
              <a:t>Source (level 3)</a:t>
            </a:r>
          </a:p>
        </p:txBody>
      </p:sp>
      <p:sp>
        <p:nvSpPr>
          <p:cNvPr id="8" name="Picture Placeholder 7"/>
          <p:cNvSpPr>
            <a:spLocks noGrp="1"/>
          </p:cNvSpPr>
          <p:nvPr>
            <p:ph type="pic" sz="quarter" idx="14"/>
          </p:nvPr>
        </p:nvSpPr>
        <p:spPr>
          <a:xfrm>
            <a:off x="8270663" y="2447925"/>
            <a:ext cx="3430800" cy="3429000"/>
          </a:xfrm>
        </p:spPr>
        <p:txBody>
          <a:bodyPr/>
          <a:lstStyle>
            <a:lvl1pPr>
              <a:defRPr sz="1000">
                <a:solidFill>
                  <a:schemeClr val="tx1"/>
                </a:solidFill>
              </a:defRPr>
            </a:lvl1pPr>
          </a:lstStyle>
          <a:p>
            <a:r>
              <a:rPr lang="en-US"/>
              <a:t>Click icon to add picture</a:t>
            </a:r>
            <a:endParaRPr lang="en-GB"/>
          </a:p>
        </p:txBody>
      </p:sp>
    </p:spTree>
    <p:extLst>
      <p:ext uri="{BB962C8B-B14F-4D97-AF65-F5344CB8AC3E}">
        <p14:creationId xmlns:p14="http://schemas.microsoft.com/office/powerpoint/2010/main" val="4263255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0538" y="1423195"/>
            <a:ext cx="11210924" cy="7200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490538" y="2393950"/>
            <a:ext cx="11210924" cy="348297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90538" y="6870450"/>
            <a:ext cx="2743200" cy="216000"/>
          </a:xfrm>
          <a:prstGeom prst="rect">
            <a:avLst/>
          </a:prstGeom>
        </p:spPr>
        <p:txBody>
          <a:bodyPr vert="horz" lIns="0" tIns="0" rIns="0" bIns="0" rtlCol="0" anchor="ctr">
            <a:noAutofit/>
          </a:bodyPr>
          <a:lstStyle>
            <a:lvl1pPr algn="l">
              <a:defRPr sz="1000">
                <a:noFill/>
              </a:defRPr>
            </a:lvl1pPr>
          </a:lstStyle>
          <a:p>
            <a:r>
              <a:rPr lang="en-GB"/>
              <a:t>Date: Monday / 01 / October / 2019</a:t>
            </a:r>
          </a:p>
        </p:txBody>
      </p:sp>
      <p:sp>
        <p:nvSpPr>
          <p:cNvPr id="5" name="Footer Placeholder 4"/>
          <p:cNvSpPr>
            <a:spLocks noGrp="1"/>
          </p:cNvSpPr>
          <p:nvPr>
            <p:ph type="ftr" sz="quarter" idx="3"/>
          </p:nvPr>
        </p:nvSpPr>
        <p:spPr>
          <a:xfrm>
            <a:off x="490538" y="6337302"/>
            <a:ext cx="5605462" cy="180000"/>
          </a:xfrm>
          <a:prstGeom prst="rect">
            <a:avLst/>
          </a:prstGeom>
        </p:spPr>
        <p:txBody>
          <a:bodyPr vert="horz" lIns="0" tIns="0" rIns="0" bIns="0" rtlCol="0" anchor="t" anchorCtr="0">
            <a:noAutofit/>
          </a:bodyPr>
          <a:lstStyle>
            <a:lvl1pPr algn="l">
              <a:defRPr sz="1000" b="1">
                <a:solidFill>
                  <a:schemeClr val="tx1"/>
                </a:solidFill>
              </a:defRPr>
            </a:lvl1pPr>
          </a:lstStyle>
          <a:p>
            <a:r>
              <a:rPr lang="en-GB"/>
              <a:t>Advancing social justice, promoting decent work</a:t>
            </a:r>
          </a:p>
        </p:txBody>
      </p:sp>
      <p:sp>
        <p:nvSpPr>
          <p:cNvPr id="6" name="Slide Number Placeholder 5"/>
          <p:cNvSpPr>
            <a:spLocks noGrp="1"/>
          </p:cNvSpPr>
          <p:nvPr>
            <p:ph type="sldNum" sz="quarter" idx="4"/>
          </p:nvPr>
        </p:nvSpPr>
        <p:spPr>
          <a:xfrm>
            <a:off x="11161462" y="432000"/>
            <a:ext cx="540000" cy="288000"/>
          </a:xfrm>
          <a:prstGeom prst="rect">
            <a:avLst/>
          </a:prstGeom>
        </p:spPr>
        <p:txBody>
          <a:bodyPr vert="horz" lIns="0" tIns="0" rIns="0" bIns="0" rtlCol="0" anchor="t" anchorCtr="0">
            <a:noAutofit/>
          </a:bodyPr>
          <a:lstStyle>
            <a:lvl1pPr algn="r">
              <a:defRPr sz="1800">
                <a:solidFill>
                  <a:schemeClr val="accent1"/>
                </a:solidFill>
              </a:defRPr>
            </a:lvl1pPr>
          </a:lstStyle>
          <a:p>
            <a:fld id="{856227C0-AD57-4F9B-BAE3-EEFB0D0EE427}" type="slidenum">
              <a:rPr lang="en-GB" smtClean="0"/>
              <a:pPr/>
              <a:t>‹#›</a:t>
            </a:fld>
            <a:endParaRPr lang="en-GB"/>
          </a:p>
        </p:txBody>
      </p:sp>
      <p:pic>
        <p:nvPicPr>
          <p:cNvPr id="8" name="Picture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pic>
        <p:nvPicPr>
          <p:cNvPr id="11" name="Picture 10"/>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381" y="1519079"/>
            <a:ext cx="119513" cy="140298"/>
          </a:xfrm>
          <a:prstGeom prst="rect">
            <a:avLst/>
          </a:prstGeom>
        </p:spPr>
      </p:pic>
      <p:pic>
        <p:nvPicPr>
          <p:cNvPr id="12" name="Picture 1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1057063" y="6367463"/>
            <a:ext cx="644400" cy="172266"/>
          </a:xfrm>
          <a:prstGeom prst="rect">
            <a:avLst/>
          </a:prstGeom>
        </p:spPr>
      </p:pic>
    </p:spTree>
    <p:extLst>
      <p:ext uri="{BB962C8B-B14F-4D97-AF65-F5344CB8AC3E}">
        <p14:creationId xmlns:p14="http://schemas.microsoft.com/office/powerpoint/2010/main" val="3984571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Lst>
  <p:hf hdr="0"/>
  <p:txStyles>
    <p:titleStyle>
      <a:lvl1pPr algn="l" defTabSz="914400" rtl="0" eaLnBrk="1" latinLnBrk="0" hangingPunct="1">
        <a:lnSpc>
          <a:spcPct val="90000"/>
        </a:lnSpc>
        <a:spcBef>
          <a:spcPct val="0"/>
        </a:spcBef>
        <a:buNone/>
        <a:defRPr sz="25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9">
          <p15:clr>
            <a:srgbClr val="F26B43"/>
          </p15:clr>
        </p15:guide>
        <p15:guide id="4" pos="7371">
          <p15:clr>
            <a:srgbClr val="F26B43"/>
          </p15:clr>
        </p15:guide>
        <p15:guide id="5" orient="horz" pos="309">
          <p15:clr>
            <a:srgbClr val="F26B43"/>
          </p15:clr>
        </p15:guide>
        <p15:guide id="6" orient="horz" pos="4011">
          <p15:clr>
            <a:srgbClr val="F26B43"/>
          </p15:clr>
        </p15:guide>
        <p15:guide id="7" orient="horz" pos="1508">
          <p15:clr>
            <a:srgbClr val="F26B43"/>
          </p15:clr>
        </p15:guide>
        <p15:guide id="8" orient="horz" pos="3702">
          <p15:clr>
            <a:srgbClr val="F26B43"/>
          </p15:clr>
        </p15:guide>
        <p15:guide id="9" orient="horz" pos="15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6.sv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31D7583-4E1A-5988-7B60-725175F05E0B}"/>
              </a:ext>
            </a:extLst>
          </p:cNvPr>
          <p:cNvSpPr>
            <a:spLocks noGrp="1"/>
          </p:cNvSpPr>
          <p:nvPr>
            <p:ph type="title"/>
          </p:nvPr>
        </p:nvSpPr>
        <p:spPr>
          <a:xfrm>
            <a:off x="490538" y="2872800"/>
            <a:ext cx="7200000" cy="608525"/>
          </a:xfrm>
        </p:spPr>
        <p:txBody>
          <a:bodyPr/>
          <a:lstStyle/>
          <a:p>
            <a:r>
              <a:rPr lang="en-US" dirty="0"/>
              <a:t>ADD inter-regional study</a:t>
            </a:r>
          </a:p>
        </p:txBody>
      </p:sp>
      <p:sp>
        <p:nvSpPr>
          <p:cNvPr id="16" name="Text Placeholder 2">
            <a:extLst>
              <a:ext uri="{FF2B5EF4-FFF2-40B4-BE49-F238E27FC236}">
                <a16:creationId xmlns:a16="http://schemas.microsoft.com/office/drawing/2014/main" id="{F507ACEA-00A2-3669-3363-C0EC7242AE8F}"/>
              </a:ext>
            </a:extLst>
          </p:cNvPr>
          <p:cNvSpPr>
            <a:spLocks noGrp="1"/>
          </p:cNvSpPr>
          <p:nvPr>
            <p:ph type="body" idx="1"/>
          </p:nvPr>
        </p:nvSpPr>
        <p:spPr>
          <a:xfrm>
            <a:off x="490538" y="3481324"/>
            <a:ext cx="7200000" cy="1656000"/>
          </a:xfrm>
        </p:spPr>
        <p:txBody>
          <a:bodyPr/>
          <a:lstStyle/>
          <a:p>
            <a:r>
              <a:rPr lang="en-GB" dirty="0"/>
              <a:t>Labour Mobility, Skills, and Social Protection for a Just Transition to Green Economy </a:t>
            </a:r>
            <a:endParaRPr lang="en-US" dirty="0"/>
          </a:p>
        </p:txBody>
      </p:sp>
      <p:sp>
        <p:nvSpPr>
          <p:cNvPr id="4" name="Date Placeholder 3">
            <a:extLst>
              <a:ext uri="{FF2B5EF4-FFF2-40B4-BE49-F238E27FC236}">
                <a16:creationId xmlns:a16="http://schemas.microsoft.com/office/drawing/2014/main" id="{CEF5FBBB-70BD-949C-C992-8F0727A8477D}"/>
              </a:ext>
            </a:extLst>
          </p:cNvPr>
          <p:cNvSpPr>
            <a:spLocks noGrp="1"/>
          </p:cNvSpPr>
          <p:nvPr>
            <p:ph type="dt" sz="half" idx="10"/>
          </p:nvPr>
        </p:nvSpPr>
        <p:spPr/>
        <p:txBody>
          <a:bodyPr/>
          <a:lstStyle/>
          <a:p>
            <a:pPr>
              <a:spcAft>
                <a:spcPts val="600"/>
              </a:spcAft>
            </a:pPr>
            <a:r>
              <a:rPr lang="en-GB"/>
              <a:t>Date: Monday / 01 / October / 2019</a:t>
            </a:r>
          </a:p>
        </p:txBody>
      </p:sp>
      <p:sp>
        <p:nvSpPr>
          <p:cNvPr id="5" name="Footer Placeholder 4">
            <a:extLst>
              <a:ext uri="{FF2B5EF4-FFF2-40B4-BE49-F238E27FC236}">
                <a16:creationId xmlns:a16="http://schemas.microsoft.com/office/drawing/2014/main" id="{08597D34-C10B-820B-189A-AFE367EE14DB}"/>
              </a:ext>
            </a:extLst>
          </p:cNvPr>
          <p:cNvSpPr>
            <a:spLocks noGrp="1"/>
          </p:cNvSpPr>
          <p:nvPr>
            <p:ph type="ftr" sz="quarter" idx="11"/>
          </p:nvPr>
        </p:nvSpPr>
        <p:spPr/>
        <p:txBody>
          <a:bodyPr/>
          <a:lstStyle/>
          <a:p>
            <a:pPr>
              <a:spcAft>
                <a:spcPts val="600"/>
              </a:spcAft>
            </a:pPr>
            <a:r>
              <a:rPr lang="en-GB"/>
              <a:t>Advancing social justice, promoting decent work</a:t>
            </a:r>
          </a:p>
        </p:txBody>
      </p:sp>
      <p:sp>
        <p:nvSpPr>
          <p:cNvPr id="6" name="Slide Number Placeholder 5">
            <a:extLst>
              <a:ext uri="{FF2B5EF4-FFF2-40B4-BE49-F238E27FC236}">
                <a16:creationId xmlns:a16="http://schemas.microsoft.com/office/drawing/2014/main" id="{ECE8F142-E9DA-97A9-21B9-21B7DC58FBAD}"/>
              </a:ext>
            </a:extLst>
          </p:cNvPr>
          <p:cNvSpPr>
            <a:spLocks noGrp="1"/>
          </p:cNvSpPr>
          <p:nvPr>
            <p:ph type="sldNum" sz="quarter" idx="12"/>
          </p:nvPr>
        </p:nvSpPr>
        <p:spPr/>
        <p:txBody>
          <a:bodyPr/>
          <a:lstStyle/>
          <a:p>
            <a:pPr>
              <a:spcAft>
                <a:spcPts val="600"/>
              </a:spcAft>
            </a:pPr>
            <a:fld id="{856227C0-AD57-4F9B-BAE3-EEFB0D0EE427}" type="slidenum">
              <a:rPr lang="en-GB" smtClean="0"/>
              <a:pPr>
                <a:spcAft>
                  <a:spcPts val="600"/>
                </a:spcAft>
              </a:pPr>
              <a:t>1</a:t>
            </a:fld>
            <a:endParaRPr lang="en-GB"/>
          </a:p>
        </p:txBody>
      </p:sp>
      <p:sp>
        <p:nvSpPr>
          <p:cNvPr id="7" name="Content Placeholder 2">
            <a:extLst>
              <a:ext uri="{FF2B5EF4-FFF2-40B4-BE49-F238E27FC236}">
                <a16:creationId xmlns:a16="http://schemas.microsoft.com/office/drawing/2014/main" id="{E5BB22FE-6FC4-D425-4863-ADB619748639}"/>
              </a:ext>
            </a:extLst>
          </p:cNvPr>
          <p:cNvSpPr txBox="1">
            <a:spLocks/>
          </p:cNvSpPr>
          <p:nvPr/>
        </p:nvSpPr>
        <p:spPr>
          <a:xfrm>
            <a:off x="434607" y="5210326"/>
            <a:ext cx="7311862" cy="608525"/>
          </a:xfrm>
          <a:prstGeom prst="rect">
            <a:avLst/>
          </a:prstGeom>
        </p:spPr>
        <p:txBody>
          <a:bodyPr vert="horz" lIns="0" tIns="0" rIns="0" bIns="0" rtlCol="0">
            <a:noAutofit/>
          </a:bodyPr>
          <a:lstStyle>
            <a:lvl1pPr marL="0" indent="0" algn="l" defTabSz="914400" rtl="0" eaLnBrk="1" latinLnBrk="0" hangingPunct="1">
              <a:lnSpc>
                <a:spcPct val="90000"/>
              </a:lnSpc>
              <a:spcBef>
                <a:spcPts val="2400"/>
              </a:spcBef>
              <a:spcAft>
                <a:spcPts val="600"/>
              </a:spcAft>
              <a:buFont typeface="Arial" panose="020B0604020202020204" pitchFamily="34" charset="0"/>
              <a:buNone/>
              <a:defRPr sz="4000" b="0" kern="1200">
                <a:solidFill>
                  <a:schemeClr val="accent1"/>
                </a:solidFill>
                <a:latin typeface="+mn-lt"/>
                <a:ea typeface="+mn-ea"/>
                <a:cs typeface="+mn-cs"/>
              </a:defRPr>
            </a:lvl1pPr>
            <a:lvl2pPr marL="457200" indent="0" algn="l"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Clr>
                <a:schemeClr val="accent2"/>
              </a:buClr>
              <a:buSzPct val="70000"/>
              <a:buFont typeface="Wingdings 3" panose="05040102010807070707" pitchFamily="18"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600" b="1"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00000"/>
              </a:lnSpc>
              <a:spcBef>
                <a:spcPts val="450"/>
              </a:spcBef>
              <a:buClr>
                <a:schemeClr val="accent2"/>
              </a:buClr>
              <a:buSzPct val="70000"/>
              <a:buFont typeface="Wingdings 3" panose="05040102010807070707" pitchFamily="18" charset="2"/>
              <a:buNone/>
              <a:defRPr sz="1600" kern="1200">
                <a:solidFill>
                  <a:schemeClr val="tx1">
                    <a:tint val="75000"/>
                  </a:schemeClr>
                </a:solidFill>
                <a:latin typeface="+mn-lt"/>
                <a:ea typeface="+mn-ea"/>
                <a:cs typeface="+mn-cs"/>
              </a:defRPr>
            </a:lvl6pPr>
            <a:lvl7pPr marL="2743200" indent="0" algn="l" defTabSz="914400" rtl="0" eaLnBrk="1" latinLnBrk="0" hangingPunct="1">
              <a:lnSpc>
                <a:spcPct val="100000"/>
              </a:lnSpc>
              <a:spcBef>
                <a:spcPts val="600"/>
              </a:spcBef>
              <a:buFont typeface="Arial" panose="020B06040202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lvl="2" indent="-285750">
              <a:lnSpc>
                <a:spcPct val="150000"/>
              </a:lnSpc>
              <a:buClr>
                <a:srgbClr val="FA3C4B"/>
              </a:buClr>
              <a:buFont typeface="Arial" panose="020B0604020202020204" pitchFamily="34" charset="0"/>
              <a:buChar char="•"/>
              <a:defRPr/>
            </a:pPr>
            <a:r>
              <a:rPr lang="da-DK" dirty="0">
                <a:solidFill>
                  <a:schemeClr val="tx1"/>
                </a:solidFill>
              </a:rPr>
              <a:t>Mette G Lund, Regional Just Transition Specialist, Arab States, ILO</a:t>
            </a:r>
            <a:endParaRPr lang="en-GB" dirty="0">
              <a:solidFill>
                <a:schemeClr val="tx1"/>
              </a:solidFill>
            </a:endParaRPr>
          </a:p>
        </p:txBody>
      </p:sp>
    </p:spTree>
    <p:extLst>
      <p:ext uri="{BB962C8B-B14F-4D97-AF65-F5344CB8AC3E}">
        <p14:creationId xmlns:p14="http://schemas.microsoft.com/office/powerpoint/2010/main" val="201084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F0D91-4581-8BDE-DCC3-6D32280849C0}"/>
              </a:ext>
            </a:extLst>
          </p:cNvPr>
          <p:cNvSpPr>
            <a:spLocks noGrp="1"/>
          </p:cNvSpPr>
          <p:nvPr>
            <p:ph type="title"/>
          </p:nvPr>
        </p:nvSpPr>
        <p:spPr/>
        <p:txBody>
          <a:bodyPr/>
          <a:lstStyle/>
          <a:p>
            <a:r>
              <a:rPr lang="en-GB" dirty="0"/>
              <a:t>How does climate </a:t>
            </a:r>
            <a:r>
              <a:rPr lang="en-GB" dirty="0">
                <a:solidFill>
                  <a:srgbClr val="FA3C4B"/>
                </a:solidFill>
              </a:rPr>
              <a:t>policies</a:t>
            </a:r>
            <a:r>
              <a:rPr lang="en-GB" dirty="0"/>
              <a:t> and the World of Work relate?</a:t>
            </a:r>
          </a:p>
        </p:txBody>
      </p:sp>
      <p:sp>
        <p:nvSpPr>
          <p:cNvPr id="12" name="Content Placeholder 11">
            <a:extLst>
              <a:ext uri="{FF2B5EF4-FFF2-40B4-BE49-F238E27FC236}">
                <a16:creationId xmlns:a16="http://schemas.microsoft.com/office/drawing/2014/main" id="{F64A0723-0CFB-5E0E-77A2-A78AEED06F40}"/>
              </a:ext>
            </a:extLst>
          </p:cNvPr>
          <p:cNvSpPr>
            <a:spLocks noGrp="1"/>
          </p:cNvSpPr>
          <p:nvPr>
            <p:ph sz="half" idx="1"/>
          </p:nvPr>
        </p:nvSpPr>
        <p:spPr>
          <a:xfrm>
            <a:off x="490538" y="4782727"/>
            <a:ext cx="5360400" cy="1546640"/>
          </a:xfrm>
        </p:spPr>
        <p:txBody>
          <a:bodyPr/>
          <a:lstStyle/>
          <a:p>
            <a:r>
              <a:rPr lang="en-GB" dirty="0"/>
              <a:t>Triple planetary crisis (</a:t>
            </a:r>
            <a:r>
              <a:rPr lang="en-GB" b="0" dirty="0"/>
              <a:t>Pollution, Climate change, and biodiversity loss</a:t>
            </a:r>
          </a:p>
        </p:txBody>
      </p:sp>
      <p:sp>
        <p:nvSpPr>
          <p:cNvPr id="13" name="Content Placeholder 12">
            <a:extLst>
              <a:ext uri="{FF2B5EF4-FFF2-40B4-BE49-F238E27FC236}">
                <a16:creationId xmlns:a16="http://schemas.microsoft.com/office/drawing/2014/main" id="{1C0192AE-6056-5161-9DDE-87F9068C9992}"/>
              </a:ext>
            </a:extLst>
          </p:cNvPr>
          <p:cNvSpPr>
            <a:spLocks noGrp="1"/>
          </p:cNvSpPr>
          <p:nvPr>
            <p:ph sz="half" idx="2"/>
          </p:nvPr>
        </p:nvSpPr>
        <p:spPr>
          <a:xfrm>
            <a:off x="6341062" y="4782727"/>
            <a:ext cx="5360400" cy="1546640"/>
          </a:xfrm>
        </p:spPr>
        <p:txBody>
          <a:bodyPr/>
          <a:lstStyle/>
          <a:p>
            <a:r>
              <a:rPr lang="en-GB" dirty="0"/>
              <a:t>Climate and environmental policies</a:t>
            </a:r>
            <a:r>
              <a:rPr lang="en-GB" b="0" dirty="0"/>
              <a:t> (NDCs, environmental/climate regulations, carbon markets etc)</a:t>
            </a:r>
          </a:p>
        </p:txBody>
      </p:sp>
      <p:sp>
        <p:nvSpPr>
          <p:cNvPr id="4" name="Date Placeholder 3">
            <a:extLst>
              <a:ext uri="{FF2B5EF4-FFF2-40B4-BE49-F238E27FC236}">
                <a16:creationId xmlns:a16="http://schemas.microsoft.com/office/drawing/2014/main" id="{1FC9E718-82EA-56AA-B363-7ECA53482ECF}"/>
              </a:ext>
            </a:extLst>
          </p:cNvPr>
          <p:cNvSpPr>
            <a:spLocks noGrp="1"/>
          </p:cNvSpPr>
          <p:nvPr>
            <p:ph type="dt" sz="half" idx="10"/>
          </p:nvPr>
        </p:nvSpPr>
        <p:spPr/>
        <p:txBody>
          <a:bodyPr/>
          <a:lstStyle/>
          <a:p>
            <a:r>
              <a:rPr lang="en-GB"/>
              <a:t>Date: Monday / 01 / October / 2019</a:t>
            </a:r>
          </a:p>
        </p:txBody>
      </p:sp>
      <p:pic>
        <p:nvPicPr>
          <p:cNvPr id="1026" name="Picture 2" descr="Is Global Warming the Same as Climate Change - Unite for Change">
            <a:extLst>
              <a:ext uri="{FF2B5EF4-FFF2-40B4-BE49-F238E27FC236}">
                <a16:creationId xmlns:a16="http://schemas.microsoft.com/office/drawing/2014/main" id="{81B34E15-B896-F4A2-19BA-82B558292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77" b="18401"/>
          <a:stretch/>
        </p:blipFill>
        <p:spPr bwMode="auto">
          <a:xfrm>
            <a:off x="490538" y="2846390"/>
            <a:ext cx="5360400" cy="17266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3747032-514B-86B8-CDE8-1F6E2A7FF9F1}"/>
              </a:ext>
            </a:extLst>
          </p:cNvPr>
          <p:cNvPicPr>
            <a:picLocks noChangeAspect="1"/>
          </p:cNvPicPr>
          <p:nvPr/>
        </p:nvPicPr>
        <p:blipFill rotWithShape="1">
          <a:blip r:embed="rId4"/>
          <a:srcRect t="23383" b="16877"/>
          <a:stretch/>
        </p:blipFill>
        <p:spPr>
          <a:xfrm>
            <a:off x="6341062" y="2846390"/>
            <a:ext cx="5360400" cy="1726638"/>
          </a:xfrm>
          <a:prstGeom prst="rect">
            <a:avLst/>
          </a:prstGeom>
        </p:spPr>
      </p:pic>
      <p:sp>
        <p:nvSpPr>
          <p:cNvPr id="3" name="Arrow: Curved Down 2">
            <a:extLst>
              <a:ext uri="{FF2B5EF4-FFF2-40B4-BE49-F238E27FC236}">
                <a16:creationId xmlns:a16="http://schemas.microsoft.com/office/drawing/2014/main" id="{1CC2B3A8-604C-DE71-97F0-655C11F8F34A}"/>
              </a:ext>
            </a:extLst>
          </p:cNvPr>
          <p:cNvSpPr/>
          <p:nvPr/>
        </p:nvSpPr>
        <p:spPr>
          <a:xfrm>
            <a:off x="4317357" y="2021541"/>
            <a:ext cx="3553428" cy="720000"/>
          </a:xfrm>
          <a:prstGeom prst="curvedDownArrow">
            <a:avLst/>
          </a:prstGeom>
          <a:solidFill>
            <a:srgbClr val="1E2DB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Arrow: Curved Down 4">
            <a:extLst>
              <a:ext uri="{FF2B5EF4-FFF2-40B4-BE49-F238E27FC236}">
                <a16:creationId xmlns:a16="http://schemas.microsoft.com/office/drawing/2014/main" id="{7D80CDC5-C219-0872-DBA3-E939F29136C8}"/>
              </a:ext>
            </a:extLst>
          </p:cNvPr>
          <p:cNvSpPr/>
          <p:nvPr/>
        </p:nvSpPr>
        <p:spPr>
          <a:xfrm rot="10800000">
            <a:off x="4317357" y="5609367"/>
            <a:ext cx="3553428" cy="720000"/>
          </a:xfrm>
          <a:prstGeom prst="curvedDownArrow">
            <a:avLst/>
          </a:prstGeom>
          <a:solidFill>
            <a:srgbClr val="1E2DB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84622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3">
                                            <p:txEl>
                                              <p:pRg st="0" end="0"/>
                                            </p:txEl>
                                          </p:spTgt>
                                        </p:tgtEl>
                                      </p:cBhvr>
                                    </p:animEffect>
                                    <p:animScale>
                                      <p:cBhvr>
                                        <p:cTn id="7" dur="250" autoRev="1" fill="hold"/>
                                        <p:tgtEl>
                                          <p:spTgt spid="13">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5"/>
                                        </p:tgtEl>
                                      </p:cBhvr>
                                    </p:animEffect>
                                    <p:animScale>
                                      <p:cBhvr>
                                        <p:cTn id="1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538" y="1423195"/>
            <a:ext cx="11210924" cy="720000"/>
          </a:xfrm>
        </p:spPr>
        <p:txBody>
          <a:bodyPr/>
          <a:lstStyle/>
          <a:p>
            <a:r>
              <a:rPr lang="en-GB" dirty="0"/>
              <a:t>Greening the economy will impact jobs in 4 main ways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noFill/>
                <a:effectLst/>
                <a:uLnTx/>
                <a:uFillTx/>
                <a:latin typeface="Arial" panose="020B0604020202020204"/>
                <a:ea typeface="+mn-ea"/>
                <a:cs typeface="+mn-cs"/>
              </a:rPr>
              <a:t>Date: Monday / 01 / October / 2019</a:t>
            </a:r>
          </a:p>
        </p:txBody>
      </p:sp>
      <p:graphicFrame>
        <p:nvGraphicFramePr>
          <p:cNvPr id="11" name="Content Placeholder 3">
            <a:extLst>
              <a:ext uri="{FF2B5EF4-FFF2-40B4-BE49-F238E27FC236}">
                <a16:creationId xmlns:a16="http://schemas.microsoft.com/office/drawing/2014/main" id="{9C6F05A2-82FF-1592-758C-53A3706958C1}"/>
              </a:ext>
            </a:extLst>
          </p:cNvPr>
          <p:cNvGraphicFramePr>
            <a:graphicFrameLocks/>
          </p:cNvGraphicFramePr>
          <p:nvPr/>
        </p:nvGraphicFramePr>
        <p:xfrm>
          <a:off x="3364489" y="2250073"/>
          <a:ext cx="5463021" cy="3734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AA4AAC0D-1F99-80F9-EB44-20B027EF2E2A}"/>
              </a:ext>
            </a:extLst>
          </p:cNvPr>
          <p:cNvPicPr>
            <a:picLocks noChangeAspect="1"/>
          </p:cNvPicPr>
          <p:nvPr/>
        </p:nvPicPr>
        <p:blipFill>
          <a:blip r:embed="rId8"/>
          <a:stretch>
            <a:fillRect/>
          </a:stretch>
        </p:blipFill>
        <p:spPr>
          <a:xfrm>
            <a:off x="5962369" y="1935595"/>
            <a:ext cx="5815293" cy="4632742"/>
          </a:xfrm>
          <a:prstGeom prst="rect">
            <a:avLst/>
          </a:prstGeom>
        </p:spPr>
      </p:pic>
      <p:sp>
        <p:nvSpPr>
          <p:cNvPr id="6" name="Title 1">
            <a:extLst>
              <a:ext uri="{FF2B5EF4-FFF2-40B4-BE49-F238E27FC236}">
                <a16:creationId xmlns:a16="http://schemas.microsoft.com/office/drawing/2014/main" id="{51209A2F-E2AA-66C3-5497-CBFDA1927DFE}"/>
              </a:ext>
            </a:extLst>
          </p:cNvPr>
          <p:cNvSpPr txBox="1">
            <a:spLocks/>
          </p:cNvSpPr>
          <p:nvPr/>
        </p:nvSpPr>
        <p:spPr>
          <a:xfrm>
            <a:off x="490537" y="1423195"/>
            <a:ext cx="11210924" cy="720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chemeClr val="accent1"/>
                </a:solidFill>
                <a:latin typeface="+mj-lt"/>
                <a:ea typeface="+mj-ea"/>
                <a:cs typeface="+mj-cs"/>
              </a:defRPr>
            </a:lvl1pPr>
          </a:lstStyle>
          <a:p>
            <a:r>
              <a:rPr lang="en-GB" dirty="0"/>
              <a:t>Greening the economy will impact jobs in 4 main ways</a:t>
            </a:r>
            <a:r>
              <a:rPr lang="en-GB" sz="2000" dirty="0">
                <a:solidFill>
                  <a:srgbClr val="FA3C4B"/>
                </a:solidFill>
              </a:rPr>
              <a:t> e.g. the circular economy scenario which can show future high-growth sectors for labour planning</a:t>
            </a:r>
          </a:p>
        </p:txBody>
      </p:sp>
    </p:spTree>
    <p:extLst>
      <p:ext uri="{BB962C8B-B14F-4D97-AF65-F5344CB8AC3E}">
        <p14:creationId xmlns:p14="http://schemas.microsoft.com/office/powerpoint/2010/main" val="204039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 0 L -0.25 0 E" pathEditMode="relative" ptsTypes="">
                                      <p:cBhvr>
                                        <p:cTn id="6" dur="2000" fill="hold"/>
                                        <p:tgtEl>
                                          <p:spTgt spid="11"/>
                                        </p:tgtEl>
                                        <p:attrNameLst>
                                          <p:attrName>ppt_x</p:attrName>
                                          <p:attrName>ppt_y</p:attrName>
                                        </p:attrNameLst>
                                      </p:cBhvr>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EE77B3-4384-68F8-90B8-B26AC0164E2A}"/>
              </a:ext>
            </a:extLst>
          </p:cNvPr>
          <p:cNvSpPr>
            <a:spLocks noGrp="1"/>
          </p:cNvSpPr>
          <p:nvPr>
            <p:ph type="title"/>
          </p:nvPr>
        </p:nvSpPr>
        <p:spPr/>
        <p:txBody>
          <a:bodyPr/>
          <a:lstStyle/>
          <a:p>
            <a:r>
              <a:rPr lang="en-GB" b="0" dirty="0"/>
              <a:t>Climate change </a:t>
            </a:r>
            <a:r>
              <a:rPr lang="en-GB" dirty="0"/>
              <a:t>scenarios </a:t>
            </a:r>
            <a:br>
              <a:rPr lang="en-GB" dirty="0"/>
            </a:br>
            <a:r>
              <a:rPr lang="en-GB" b="0" dirty="0"/>
              <a:t>and employment </a:t>
            </a:r>
            <a:r>
              <a:rPr lang="en-GB" dirty="0"/>
              <a:t>projections </a:t>
            </a:r>
            <a:r>
              <a:rPr lang="en-GB" b="0" dirty="0"/>
              <a:t>(the MENA example)</a:t>
            </a:r>
            <a:endParaRPr lang="en-GB" dirty="0"/>
          </a:p>
        </p:txBody>
      </p:sp>
      <p:sp>
        <p:nvSpPr>
          <p:cNvPr id="4" name="Date Placeholder 3">
            <a:extLst>
              <a:ext uri="{FF2B5EF4-FFF2-40B4-BE49-F238E27FC236}">
                <a16:creationId xmlns:a16="http://schemas.microsoft.com/office/drawing/2014/main" id="{623CC3C6-1F69-8333-A3C4-8339DDB4E144}"/>
              </a:ext>
            </a:extLst>
          </p:cNvPr>
          <p:cNvSpPr>
            <a:spLocks noGrp="1"/>
          </p:cNvSpPr>
          <p:nvPr>
            <p:ph type="dt" sz="half" idx="10"/>
          </p:nvPr>
        </p:nvSpPr>
        <p:spPr/>
        <p:txBody>
          <a:bodyPr/>
          <a:lstStyle/>
          <a:p>
            <a:r>
              <a:rPr lang="en-GB"/>
              <a:t>Date: Monday / 01 / October / 2019</a:t>
            </a:r>
          </a:p>
        </p:txBody>
      </p:sp>
      <p:sp>
        <p:nvSpPr>
          <p:cNvPr id="5" name="Footer Placeholder 4">
            <a:extLst>
              <a:ext uri="{FF2B5EF4-FFF2-40B4-BE49-F238E27FC236}">
                <a16:creationId xmlns:a16="http://schemas.microsoft.com/office/drawing/2014/main" id="{C654B32E-D006-0776-3EE3-0F8B7BBC75D7}"/>
              </a:ext>
            </a:extLst>
          </p:cNvPr>
          <p:cNvSpPr>
            <a:spLocks noGrp="1"/>
          </p:cNvSpPr>
          <p:nvPr>
            <p:ph type="ftr" sz="quarter" idx="11"/>
          </p:nvPr>
        </p:nvSpPr>
        <p:spPr/>
        <p:txBody>
          <a:bodyPr/>
          <a:lstStyle/>
          <a:p>
            <a:r>
              <a:rPr lang="en-GB"/>
              <a:t>Advancing social justice, promoting decent work</a:t>
            </a:r>
          </a:p>
        </p:txBody>
      </p:sp>
      <p:sp>
        <p:nvSpPr>
          <p:cNvPr id="6" name="Slide Number Placeholder 5">
            <a:extLst>
              <a:ext uri="{FF2B5EF4-FFF2-40B4-BE49-F238E27FC236}">
                <a16:creationId xmlns:a16="http://schemas.microsoft.com/office/drawing/2014/main" id="{6E52DFEB-D2DC-DBB8-80F9-6B7E08A24DEF}"/>
              </a:ext>
            </a:extLst>
          </p:cNvPr>
          <p:cNvSpPr>
            <a:spLocks noGrp="1"/>
          </p:cNvSpPr>
          <p:nvPr>
            <p:ph type="sldNum" sz="quarter" idx="12"/>
          </p:nvPr>
        </p:nvSpPr>
        <p:spPr/>
        <p:txBody>
          <a:bodyPr/>
          <a:lstStyle/>
          <a:p>
            <a:fld id="{856227C0-AD57-4F9B-BAE3-EEFB0D0EE427}" type="slidenum">
              <a:rPr lang="en-GB" smtClean="0"/>
              <a:t>12</a:t>
            </a:fld>
            <a:endParaRPr lang="en-GB"/>
          </a:p>
        </p:txBody>
      </p:sp>
    </p:spTree>
    <p:extLst>
      <p:ext uri="{BB962C8B-B14F-4D97-AF65-F5344CB8AC3E}">
        <p14:creationId xmlns:p14="http://schemas.microsoft.com/office/powerpoint/2010/main" val="177703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C45E69-9CCA-B209-6006-A6707452192A}"/>
              </a:ext>
            </a:extLst>
          </p:cNvPr>
          <p:cNvSpPr>
            <a:spLocks noGrp="1"/>
          </p:cNvSpPr>
          <p:nvPr>
            <p:ph type="title"/>
          </p:nvPr>
        </p:nvSpPr>
        <p:spPr/>
        <p:txBody>
          <a:bodyPr/>
          <a:lstStyle/>
          <a:p>
            <a:r>
              <a:rPr lang="en-GB" dirty="0"/>
              <a:t>MENA scenarios</a:t>
            </a:r>
          </a:p>
        </p:txBody>
      </p:sp>
      <p:sp>
        <p:nvSpPr>
          <p:cNvPr id="8" name="Content Placeholder 7">
            <a:extLst>
              <a:ext uri="{FF2B5EF4-FFF2-40B4-BE49-F238E27FC236}">
                <a16:creationId xmlns:a16="http://schemas.microsoft.com/office/drawing/2014/main" id="{795EF1CE-74DC-A40D-4A5B-390CB2DCD6F1}"/>
              </a:ext>
            </a:extLst>
          </p:cNvPr>
          <p:cNvSpPr>
            <a:spLocks noGrp="1"/>
          </p:cNvSpPr>
          <p:nvPr>
            <p:ph idx="1"/>
          </p:nvPr>
        </p:nvSpPr>
        <p:spPr/>
        <p:txBody>
          <a:bodyPr/>
          <a:lstStyle/>
          <a:p>
            <a:pPr>
              <a:spcBef>
                <a:spcPts val="600"/>
              </a:spcBef>
              <a:buFont typeface="+mj-lt"/>
              <a:buAutoNum type="arabicPeriod"/>
            </a:pPr>
            <a:r>
              <a:rPr lang="en-US" sz="2000" b="1" dirty="0"/>
              <a:t>Current Policies Scenario (BASELINE)</a:t>
            </a:r>
            <a:r>
              <a:rPr lang="en-GB" sz="2000" b="0" dirty="0"/>
              <a:t>: </a:t>
            </a:r>
            <a:r>
              <a:rPr lang="en-GB" sz="2000" b="0" i="1" dirty="0">
                <a:solidFill>
                  <a:schemeClr val="tx1"/>
                </a:solidFill>
              </a:rPr>
              <a:t>Existing</a:t>
            </a:r>
            <a:r>
              <a:rPr lang="en-GB" sz="2000" b="0" dirty="0">
                <a:solidFill>
                  <a:schemeClr val="tx1"/>
                </a:solidFill>
              </a:rPr>
              <a:t> </a:t>
            </a:r>
            <a:r>
              <a:rPr lang="en-GB" sz="2000" b="0" i="1" dirty="0">
                <a:solidFill>
                  <a:schemeClr val="tx1"/>
                </a:solidFill>
              </a:rPr>
              <a:t>policies</a:t>
            </a:r>
            <a:r>
              <a:rPr lang="en-GB" sz="2000" b="0" dirty="0">
                <a:solidFill>
                  <a:schemeClr val="tx1"/>
                </a:solidFill>
              </a:rPr>
              <a:t> up to 2022 are implemented in the MENA countries and projected to 2030.</a:t>
            </a:r>
          </a:p>
          <a:p>
            <a:pPr>
              <a:spcBef>
                <a:spcPts val="600"/>
              </a:spcBef>
              <a:buFont typeface="+mj-lt"/>
              <a:buAutoNum type="arabicPeriod"/>
            </a:pPr>
            <a:r>
              <a:rPr lang="en-US" sz="2000" b="1" dirty="0"/>
              <a:t>Nationally Determined Contributions Scenario (NDC</a:t>
            </a:r>
            <a:r>
              <a:rPr lang="en-US" sz="2000" b="0" dirty="0"/>
              <a:t>): </a:t>
            </a:r>
            <a:r>
              <a:rPr lang="en-GB" sz="2000" b="0" dirty="0">
                <a:solidFill>
                  <a:schemeClr val="tx1"/>
                </a:solidFill>
              </a:rPr>
              <a:t>MENA countries deliver their </a:t>
            </a:r>
            <a:r>
              <a:rPr lang="en-GB" sz="2000" b="0" i="1" dirty="0">
                <a:solidFill>
                  <a:schemeClr val="tx1"/>
                </a:solidFill>
              </a:rPr>
              <a:t>NDC targets </a:t>
            </a:r>
            <a:r>
              <a:rPr lang="en-GB" sz="2000" b="0" dirty="0">
                <a:solidFill>
                  <a:schemeClr val="tx1"/>
                </a:solidFill>
              </a:rPr>
              <a:t>by 2030; but fail 1.5C pathway &amp; climate neutrality.</a:t>
            </a:r>
          </a:p>
          <a:p>
            <a:pPr>
              <a:spcBef>
                <a:spcPts val="600"/>
              </a:spcBef>
              <a:buFont typeface="+mj-lt"/>
              <a:buAutoNum type="arabicPeriod"/>
            </a:pPr>
            <a:r>
              <a:rPr lang="en-US" sz="2000" b="1" dirty="0"/>
              <a:t>Strong Industrial Policy Scenario:</a:t>
            </a:r>
            <a:r>
              <a:rPr lang="en-US" sz="2000" b="1" dirty="0">
                <a:solidFill>
                  <a:schemeClr val="tx1"/>
                </a:solidFill>
              </a:rPr>
              <a:t> </a:t>
            </a:r>
            <a:r>
              <a:rPr lang="en-GB" sz="2000" b="0" dirty="0">
                <a:solidFill>
                  <a:schemeClr val="tx1"/>
                </a:solidFill>
              </a:rPr>
              <a:t>MENA region </a:t>
            </a:r>
            <a:r>
              <a:rPr lang="en-GB" sz="2000" b="0" i="1" dirty="0">
                <a:solidFill>
                  <a:schemeClr val="tx1"/>
                </a:solidFill>
              </a:rPr>
              <a:t>deliver net zero emissions </a:t>
            </a:r>
            <a:r>
              <a:rPr lang="en-GB" sz="2000" b="0" dirty="0">
                <a:solidFill>
                  <a:schemeClr val="tx1"/>
                </a:solidFill>
              </a:rPr>
              <a:t>(in CO2) by 2050, in line with a global 1.5C pathway. Implement </a:t>
            </a:r>
            <a:r>
              <a:rPr lang="en-GB" sz="2000" dirty="0">
                <a:solidFill>
                  <a:schemeClr val="tx1"/>
                </a:solidFill>
              </a:rPr>
              <a:t>industrial policies</a:t>
            </a:r>
            <a:r>
              <a:rPr lang="en-GB" sz="2000" b="0" dirty="0">
                <a:solidFill>
                  <a:schemeClr val="tx1"/>
                </a:solidFill>
              </a:rPr>
              <a:t> and </a:t>
            </a:r>
            <a:r>
              <a:rPr lang="en-GB" sz="2000" dirty="0">
                <a:solidFill>
                  <a:schemeClr val="tx1"/>
                </a:solidFill>
              </a:rPr>
              <a:t>just transition </a:t>
            </a:r>
            <a:r>
              <a:rPr lang="en-GB" sz="2000" dirty="0" err="1">
                <a:solidFill>
                  <a:schemeClr val="tx1"/>
                </a:solidFill>
              </a:rPr>
              <a:t>polecies</a:t>
            </a:r>
            <a:endParaRPr lang="en-GB" sz="2000" dirty="0"/>
          </a:p>
          <a:p>
            <a:pPr>
              <a:spcBef>
                <a:spcPts val="600"/>
              </a:spcBef>
              <a:buFont typeface="+mj-lt"/>
              <a:buAutoNum type="arabicPeriod"/>
            </a:pPr>
            <a:r>
              <a:rPr lang="en-US" sz="2000" b="1" dirty="0"/>
              <a:t>Climate Resilience Scenario: </a:t>
            </a:r>
            <a:r>
              <a:rPr lang="en-US" sz="2000" dirty="0"/>
              <a:t> </a:t>
            </a:r>
            <a:r>
              <a:rPr lang="en-US" sz="2000" b="0" dirty="0">
                <a:solidFill>
                  <a:schemeClr val="tx1"/>
                </a:solidFill>
              </a:rPr>
              <a:t>MENA achieve net zero emissions by 2050</a:t>
            </a:r>
            <a:endParaRPr lang="en-GB" sz="2000" dirty="0">
              <a:solidFill>
                <a:schemeClr val="tx1"/>
              </a:solidFill>
            </a:endParaRPr>
          </a:p>
          <a:p>
            <a:pPr marL="477991" indent="-342946">
              <a:spcBef>
                <a:spcPts val="600"/>
              </a:spcBef>
              <a:buFont typeface="+mj-lt"/>
              <a:buAutoNum type="arabicPeriod"/>
            </a:pPr>
            <a:endParaRPr lang="en-US" sz="2000" dirty="0">
              <a:cs typeface="Calibri"/>
            </a:endParaRPr>
          </a:p>
          <a:p>
            <a:pPr>
              <a:spcBef>
                <a:spcPts val="600"/>
              </a:spcBef>
            </a:pPr>
            <a:endParaRPr lang="en-GB" dirty="0"/>
          </a:p>
        </p:txBody>
      </p:sp>
      <p:sp>
        <p:nvSpPr>
          <p:cNvPr id="4" name="Date Placeholder 3">
            <a:extLst>
              <a:ext uri="{FF2B5EF4-FFF2-40B4-BE49-F238E27FC236}">
                <a16:creationId xmlns:a16="http://schemas.microsoft.com/office/drawing/2014/main" id="{1BD4E4B5-B8AD-9414-0C11-D1D3BDCB3226}"/>
              </a:ext>
            </a:extLst>
          </p:cNvPr>
          <p:cNvSpPr>
            <a:spLocks noGrp="1"/>
          </p:cNvSpPr>
          <p:nvPr>
            <p:ph type="dt" sz="half" idx="10"/>
          </p:nvPr>
        </p:nvSpPr>
        <p:spPr/>
        <p:txBody>
          <a:bodyPr/>
          <a:lstStyle/>
          <a:p>
            <a:r>
              <a:rPr lang="en-GB"/>
              <a:t>Date: Monday / 01 / October / 2019</a:t>
            </a:r>
          </a:p>
        </p:txBody>
      </p:sp>
      <p:pic>
        <p:nvPicPr>
          <p:cNvPr id="11" name="Picture Placeholder 10" descr="A group of people standing on a podium&#10;&#10;Description automatically generated">
            <a:extLst>
              <a:ext uri="{FF2B5EF4-FFF2-40B4-BE49-F238E27FC236}">
                <a16:creationId xmlns:a16="http://schemas.microsoft.com/office/drawing/2014/main" id="{EED1E31C-D2DC-349C-D0B7-B6815191A10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2093" r="32093"/>
          <a:stretch>
            <a:fillRect/>
          </a:stretch>
        </p:blipFill>
        <p:spPr/>
      </p:pic>
    </p:spTree>
    <p:extLst>
      <p:ext uri="{BB962C8B-B14F-4D97-AF65-F5344CB8AC3E}">
        <p14:creationId xmlns:p14="http://schemas.microsoft.com/office/powerpoint/2010/main" val="63620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8F887-C031-4A82-BB95-38754E733B71}"/>
              </a:ext>
            </a:extLst>
          </p:cNvPr>
          <p:cNvSpPr>
            <a:spLocks noGrp="1"/>
          </p:cNvSpPr>
          <p:nvPr>
            <p:ph type="title"/>
          </p:nvPr>
        </p:nvSpPr>
        <p:spPr>
          <a:xfrm>
            <a:off x="2423593" y="548680"/>
            <a:ext cx="6752455" cy="620124"/>
          </a:xfrm>
        </p:spPr>
        <p:txBody>
          <a:bodyPr>
            <a:normAutofit/>
          </a:bodyPr>
          <a:lstStyle/>
          <a:p>
            <a:r>
              <a:rPr lang="en-US" sz="3600">
                <a:solidFill>
                  <a:schemeClr val="accent1">
                    <a:lumMod val="50000"/>
                  </a:schemeClr>
                </a:solidFill>
              </a:rPr>
              <a:t>GDP impacts</a:t>
            </a:r>
          </a:p>
        </p:txBody>
      </p:sp>
      <p:sp>
        <p:nvSpPr>
          <p:cNvPr id="3" name="Content Placeholder 2">
            <a:extLst>
              <a:ext uri="{FF2B5EF4-FFF2-40B4-BE49-F238E27FC236}">
                <a16:creationId xmlns:a16="http://schemas.microsoft.com/office/drawing/2014/main" id="{19B513E5-C10F-492C-84FD-3D8A577D0AAD}"/>
              </a:ext>
            </a:extLst>
          </p:cNvPr>
          <p:cNvSpPr>
            <a:spLocks noGrp="1"/>
          </p:cNvSpPr>
          <p:nvPr>
            <p:ph idx="1"/>
          </p:nvPr>
        </p:nvSpPr>
        <p:spPr>
          <a:xfrm>
            <a:off x="368970" y="1495807"/>
            <a:ext cx="7299156" cy="3255651"/>
          </a:xfrm>
        </p:spPr>
        <p:txBody>
          <a:bodyPr vert="horz" lIns="0" tIns="34296" rIns="0" bIns="34296" rtlCol="0" anchor="t">
            <a:noAutofit/>
          </a:bodyPr>
          <a:lstStyle/>
          <a:p>
            <a:pPr>
              <a:spcAft>
                <a:spcPts val="0"/>
              </a:spcAft>
            </a:pPr>
            <a:r>
              <a:rPr lang="en-US"/>
              <a:t>NDC – GDP loss of 2.3% compared to baseline</a:t>
            </a:r>
            <a:endParaRPr lang="en-GB"/>
          </a:p>
          <a:p>
            <a:pPr marL="628604" lvl="1" indent="-171450">
              <a:buFont typeface="Arial" panose="020B0604020202020204" pitchFamily="34" charset="0"/>
              <a:buChar char="•"/>
            </a:pPr>
            <a:r>
              <a:rPr lang="en-GB"/>
              <a:t>GDP reduction driven by loss of exports in oil &amp; gas due to reduced global demand </a:t>
            </a:r>
            <a:r>
              <a:rPr lang="en-GB" i="1"/>
              <a:t>without replacement</a:t>
            </a:r>
            <a:endParaRPr lang="en-GB"/>
          </a:p>
          <a:p>
            <a:pPr>
              <a:spcAft>
                <a:spcPts val="0"/>
              </a:spcAft>
            </a:pPr>
            <a:r>
              <a:rPr lang="en-GB"/>
              <a:t>Strong Industrial Policy – GDP gain of 4.8% compared to baseline</a:t>
            </a:r>
          </a:p>
          <a:p>
            <a:pPr marL="628604" lvl="1" indent="-171450">
              <a:buFont typeface="Arial" panose="020B0604020202020204" pitchFamily="34" charset="0"/>
              <a:buChar char="•"/>
            </a:pPr>
            <a:r>
              <a:rPr lang="en-GB"/>
              <a:t>Long-term positive impact due to higher levels of </a:t>
            </a:r>
            <a:r>
              <a:rPr lang="en-GB" i="1"/>
              <a:t>green-tech investment </a:t>
            </a:r>
          </a:p>
          <a:p>
            <a:pPr marL="628604" lvl="1" indent="-171450">
              <a:buFont typeface="Arial" panose="020B0604020202020204" pitchFamily="34" charset="0"/>
              <a:buChar char="•"/>
            </a:pPr>
            <a:r>
              <a:rPr lang="en-GB"/>
              <a:t>Short-term negative GDP impact: increased electricity costs due to carbon pricing. Cost of green-tech decrease over time due to </a:t>
            </a:r>
            <a:r>
              <a:rPr lang="en-GB" i="1"/>
              <a:t>endogenous learning-by-doing.</a:t>
            </a:r>
          </a:p>
          <a:p>
            <a:r>
              <a:rPr lang="en-US"/>
              <a:t>Climate Resilience – GDP gain of 7.2% compared to baseline:</a:t>
            </a:r>
          </a:p>
          <a:p>
            <a:pPr marL="628604" lvl="1" indent="-171450">
              <a:buFont typeface="Arial" panose="020B0604020202020204" pitchFamily="34" charset="0"/>
              <a:buChar char="•"/>
            </a:pPr>
            <a:r>
              <a:rPr lang="en-GB" i="1"/>
              <a:t>Additional investments in water desalination and reforestation </a:t>
            </a:r>
            <a:r>
              <a:rPr lang="en-GB"/>
              <a:t>which is funded at no cost by overseas resources. </a:t>
            </a:r>
          </a:p>
          <a:p>
            <a:pPr marL="457154" lvl="1"/>
            <a:endParaRPr lang="en-GB" i="1"/>
          </a:p>
        </p:txBody>
      </p:sp>
      <p:pic>
        <p:nvPicPr>
          <p:cNvPr id="5" name="Picture 4">
            <a:extLst>
              <a:ext uri="{FF2B5EF4-FFF2-40B4-BE49-F238E27FC236}">
                <a16:creationId xmlns:a16="http://schemas.microsoft.com/office/drawing/2014/main" id="{0ABFB0BA-5AB4-6A73-ED6F-0D8D324091CB}"/>
              </a:ext>
            </a:extLst>
          </p:cNvPr>
          <p:cNvPicPr>
            <a:picLocks noChangeAspect="1"/>
          </p:cNvPicPr>
          <p:nvPr/>
        </p:nvPicPr>
        <p:blipFill rotWithShape="1">
          <a:blip r:embed="rId2"/>
          <a:srcRect b="7735"/>
          <a:stretch/>
        </p:blipFill>
        <p:spPr>
          <a:xfrm>
            <a:off x="7836388" y="2532622"/>
            <a:ext cx="4240323" cy="2961799"/>
          </a:xfrm>
          <a:prstGeom prst="rect">
            <a:avLst/>
          </a:prstGeom>
          <a:ln>
            <a:solidFill>
              <a:schemeClr val="bg2"/>
            </a:solidFill>
          </a:ln>
        </p:spPr>
      </p:pic>
    </p:spTree>
    <p:extLst>
      <p:ext uri="{BB962C8B-B14F-4D97-AF65-F5344CB8AC3E}">
        <p14:creationId xmlns:p14="http://schemas.microsoft.com/office/powerpoint/2010/main" val="392744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8F887-C031-4A82-BB95-38754E733B71}"/>
              </a:ext>
            </a:extLst>
          </p:cNvPr>
          <p:cNvSpPr>
            <a:spLocks noGrp="1"/>
          </p:cNvSpPr>
          <p:nvPr>
            <p:ph type="title"/>
          </p:nvPr>
        </p:nvSpPr>
        <p:spPr>
          <a:xfrm>
            <a:off x="539552" y="1315044"/>
            <a:ext cx="3124930" cy="620124"/>
          </a:xfrm>
        </p:spPr>
        <p:txBody>
          <a:bodyPr>
            <a:normAutofit fontScale="90000"/>
          </a:bodyPr>
          <a:lstStyle/>
          <a:p>
            <a:r>
              <a:rPr lang="fr-CH" sz="3600">
                <a:solidFill>
                  <a:srgbClr val="1E2DBE"/>
                </a:solidFill>
                <a:latin typeface="+mj-lt"/>
                <a:cs typeface="Times New Roman" panose="02020603050405020304" pitchFamily="18" charset="0"/>
              </a:rPr>
              <a:t>Up to 10 million new jobs; 2 million </a:t>
            </a:r>
            <a:r>
              <a:rPr lang="fr-CH" sz="3600" err="1">
                <a:solidFill>
                  <a:srgbClr val="1E2DBE"/>
                </a:solidFill>
                <a:latin typeface="+mj-lt"/>
                <a:cs typeface="Times New Roman" panose="02020603050405020304" pitchFamily="18" charset="0"/>
              </a:rPr>
              <a:t>require</a:t>
            </a:r>
            <a:r>
              <a:rPr lang="fr-CH" sz="3600">
                <a:solidFill>
                  <a:srgbClr val="1E2DBE"/>
                </a:solidFill>
                <a:latin typeface="+mj-lt"/>
                <a:cs typeface="Times New Roman" panose="02020603050405020304" pitchFamily="18" charset="0"/>
              </a:rPr>
              <a:t> </a:t>
            </a:r>
            <a:r>
              <a:rPr lang="fr-CH" sz="3600" err="1">
                <a:solidFill>
                  <a:srgbClr val="1E2DBE"/>
                </a:solidFill>
                <a:latin typeface="+mj-lt"/>
                <a:cs typeface="Times New Roman" panose="02020603050405020304" pitchFamily="18" charset="0"/>
              </a:rPr>
              <a:t>restructuring</a:t>
            </a:r>
            <a:r>
              <a:rPr lang="fr-CH" sz="3600">
                <a:solidFill>
                  <a:srgbClr val="1E2DBE"/>
                </a:solidFill>
                <a:latin typeface="+mj-lt"/>
                <a:cs typeface="Times New Roman" panose="02020603050405020304" pitchFamily="18" charset="0"/>
              </a:rPr>
              <a:t> </a:t>
            </a:r>
            <a:br>
              <a:rPr lang="en-US" sz="3600">
                <a:solidFill>
                  <a:srgbClr val="1E2DBE"/>
                </a:solidFill>
                <a:latin typeface="+mj-lt"/>
                <a:cs typeface="Times New Roman" panose="02020603050405020304" pitchFamily="18" charset="0"/>
              </a:rPr>
            </a:br>
            <a:endParaRPr lang="en-US" sz="3600">
              <a:solidFill>
                <a:schemeClr val="accent1">
                  <a:lumMod val="50000"/>
                </a:schemeClr>
              </a:solidFill>
            </a:endParaRPr>
          </a:p>
        </p:txBody>
      </p:sp>
      <p:pic>
        <p:nvPicPr>
          <p:cNvPr id="6" name="Picture 5">
            <a:extLst>
              <a:ext uri="{FF2B5EF4-FFF2-40B4-BE49-F238E27FC236}">
                <a16:creationId xmlns:a16="http://schemas.microsoft.com/office/drawing/2014/main" id="{6A92E306-1813-BE05-5257-42E765E102CE}"/>
              </a:ext>
            </a:extLst>
          </p:cNvPr>
          <p:cNvPicPr>
            <a:picLocks noChangeAspect="1"/>
          </p:cNvPicPr>
          <p:nvPr/>
        </p:nvPicPr>
        <p:blipFill rotWithShape="1">
          <a:blip r:embed="rId3"/>
          <a:srcRect b="6558"/>
          <a:stretch/>
        </p:blipFill>
        <p:spPr>
          <a:xfrm>
            <a:off x="3664482" y="867203"/>
            <a:ext cx="7987966" cy="5530512"/>
          </a:xfrm>
          <a:prstGeom prst="rect">
            <a:avLst/>
          </a:prstGeom>
          <a:ln>
            <a:solidFill>
              <a:schemeClr val="bg2"/>
            </a:solidFill>
          </a:ln>
        </p:spPr>
      </p:pic>
      <p:pic>
        <p:nvPicPr>
          <p:cNvPr id="8" name="Picture 7">
            <a:extLst>
              <a:ext uri="{FF2B5EF4-FFF2-40B4-BE49-F238E27FC236}">
                <a16:creationId xmlns:a16="http://schemas.microsoft.com/office/drawing/2014/main" id="{08F7CB63-151C-B9FB-46E2-9B3262B84C6B}"/>
              </a:ext>
            </a:extLst>
          </p:cNvPr>
          <p:cNvPicPr>
            <a:picLocks noChangeAspect="1"/>
          </p:cNvPicPr>
          <p:nvPr/>
        </p:nvPicPr>
        <p:blipFill>
          <a:blip r:embed="rId4"/>
          <a:stretch>
            <a:fillRect/>
          </a:stretch>
        </p:blipFill>
        <p:spPr>
          <a:xfrm>
            <a:off x="3664482" y="429153"/>
            <a:ext cx="7987966" cy="5999694"/>
          </a:xfrm>
          <a:prstGeom prst="rect">
            <a:avLst/>
          </a:prstGeom>
        </p:spPr>
      </p:pic>
      <p:sp>
        <p:nvSpPr>
          <p:cNvPr id="10" name="TextBox 9">
            <a:extLst>
              <a:ext uri="{FF2B5EF4-FFF2-40B4-BE49-F238E27FC236}">
                <a16:creationId xmlns:a16="http://schemas.microsoft.com/office/drawing/2014/main" id="{C38CF554-F3C5-753D-04F5-C353585D4C29}"/>
              </a:ext>
            </a:extLst>
          </p:cNvPr>
          <p:cNvSpPr txBox="1"/>
          <p:nvPr/>
        </p:nvSpPr>
        <p:spPr>
          <a:xfrm>
            <a:off x="431158" y="3566277"/>
            <a:ext cx="3388488" cy="2062103"/>
          </a:xfrm>
          <a:prstGeom prst="rect">
            <a:avLst/>
          </a:prstGeom>
          <a:noFill/>
        </p:spPr>
        <p:txBody>
          <a:bodyPr wrap="square">
            <a:spAutoFit/>
          </a:bodyPr>
          <a:lstStyle/>
          <a:p>
            <a:br>
              <a:rPr lang="en-US" sz="3200">
                <a:solidFill>
                  <a:srgbClr val="FA3C4B"/>
                </a:solidFill>
                <a:latin typeface="+mj-lt"/>
                <a:cs typeface="Times New Roman" panose="02020603050405020304" pitchFamily="18" charset="0"/>
              </a:rPr>
            </a:br>
            <a:r>
              <a:rPr lang="en-US" sz="3200">
                <a:solidFill>
                  <a:srgbClr val="FA3C4B"/>
                </a:solidFill>
                <a:latin typeface="+mj-lt"/>
              </a:rPr>
              <a:t>Sectoral </a:t>
            </a:r>
            <a:br>
              <a:rPr lang="en-US" sz="3200">
                <a:solidFill>
                  <a:srgbClr val="FA3C4B"/>
                </a:solidFill>
                <a:latin typeface="+mj-lt"/>
              </a:rPr>
            </a:br>
            <a:r>
              <a:rPr lang="en-US" sz="3200">
                <a:solidFill>
                  <a:srgbClr val="FA3C4B"/>
                </a:solidFill>
                <a:latin typeface="+mj-lt"/>
              </a:rPr>
              <a:t>impacts – </a:t>
            </a:r>
            <a:br>
              <a:rPr lang="en-US" sz="3200">
                <a:solidFill>
                  <a:srgbClr val="FA3C4B"/>
                </a:solidFill>
                <a:latin typeface="+mj-lt"/>
              </a:rPr>
            </a:br>
            <a:r>
              <a:rPr lang="en-US" sz="3200">
                <a:solidFill>
                  <a:srgbClr val="FA3C4B"/>
                </a:solidFill>
                <a:latin typeface="+mj-lt"/>
              </a:rPr>
              <a:t>Job gains</a:t>
            </a:r>
            <a:endParaRPr lang="en-GB" sz="3200">
              <a:solidFill>
                <a:srgbClr val="FA3C4B"/>
              </a:solidFill>
              <a:latin typeface="+mj-lt"/>
            </a:endParaRPr>
          </a:p>
        </p:txBody>
      </p:sp>
    </p:spTree>
    <p:extLst>
      <p:ext uri="{BB962C8B-B14F-4D97-AF65-F5344CB8AC3E}">
        <p14:creationId xmlns:p14="http://schemas.microsoft.com/office/powerpoint/2010/main" val="400983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8F887-C031-4A82-BB95-38754E733B71}"/>
              </a:ext>
            </a:extLst>
          </p:cNvPr>
          <p:cNvSpPr>
            <a:spLocks noGrp="1"/>
          </p:cNvSpPr>
          <p:nvPr>
            <p:ph type="title"/>
          </p:nvPr>
        </p:nvSpPr>
        <p:spPr>
          <a:xfrm>
            <a:off x="2351584" y="404664"/>
            <a:ext cx="8708302" cy="620124"/>
          </a:xfrm>
        </p:spPr>
        <p:txBody>
          <a:bodyPr>
            <a:normAutofit/>
          </a:bodyPr>
          <a:lstStyle/>
          <a:p>
            <a:r>
              <a:rPr lang="en-US" sz="3600" dirty="0">
                <a:solidFill>
                  <a:schemeClr val="accent1">
                    <a:lumMod val="50000"/>
                  </a:schemeClr>
                </a:solidFill>
              </a:rPr>
              <a:t>Sectoral impacts – Potential job losses</a:t>
            </a:r>
          </a:p>
        </p:txBody>
      </p:sp>
      <p:sp>
        <p:nvSpPr>
          <p:cNvPr id="3" name="Content Placeholder 2">
            <a:extLst>
              <a:ext uri="{FF2B5EF4-FFF2-40B4-BE49-F238E27FC236}">
                <a16:creationId xmlns:a16="http://schemas.microsoft.com/office/drawing/2014/main" id="{19B513E5-C10F-492C-84FD-3D8A577D0AAD}"/>
              </a:ext>
            </a:extLst>
          </p:cNvPr>
          <p:cNvSpPr>
            <a:spLocks noGrp="1"/>
          </p:cNvSpPr>
          <p:nvPr>
            <p:ph idx="1"/>
          </p:nvPr>
        </p:nvSpPr>
        <p:spPr>
          <a:xfrm>
            <a:off x="676594" y="1488973"/>
            <a:ext cx="9087891" cy="2160240"/>
          </a:xfrm>
        </p:spPr>
        <p:txBody>
          <a:bodyPr vert="horz" lIns="0" tIns="34296" rIns="0" bIns="34296" rtlCol="0" anchor="t">
            <a:noAutofit/>
          </a:bodyPr>
          <a:lstStyle/>
          <a:p>
            <a:pPr marL="171450" indent="-171450">
              <a:spcBef>
                <a:spcPts val="600"/>
              </a:spcBef>
              <a:buFont typeface="Arial" panose="020B0604020202020204" pitchFamily="34" charset="0"/>
              <a:buChar char="•"/>
            </a:pPr>
            <a:r>
              <a:rPr lang="en-GB" sz="1600" b="0" dirty="0">
                <a:solidFill>
                  <a:schemeClr val="tx1"/>
                </a:solidFill>
              </a:rPr>
              <a:t>Negative impacts on Gas supply (360,000), Oil &amp; Gas production (160,000) and manufactured fuels (125,000), due to fall in demand for fossil fuels.</a:t>
            </a:r>
          </a:p>
          <a:p>
            <a:pPr marL="285750" indent="-285750">
              <a:spcBef>
                <a:spcPts val="600"/>
              </a:spcBef>
              <a:buFont typeface="Arial" panose="020B0604020202020204" pitchFamily="34" charset="0"/>
              <a:buChar char="•"/>
            </a:pPr>
            <a:r>
              <a:rPr lang="en-GB" sz="1600" b="0" dirty="0">
                <a:solidFill>
                  <a:schemeClr val="tx1"/>
                </a:solidFill>
              </a:rPr>
              <a:t>Public services see reduced employment due to reduced government spending as result of lost oil royalties and stranded assets compensations.</a:t>
            </a:r>
          </a:p>
          <a:p>
            <a:pPr marL="285750" indent="-285750">
              <a:spcBef>
                <a:spcPts val="600"/>
              </a:spcBef>
              <a:buFont typeface="Arial" panose="020B0604020202020204" pitchFamily="34" charset="0"/>
              <a:buChar char="•"/>
            </a:pPr>
            <a:r>
              <a:rPr lang="en-US" sz="1600" b="0" dirty="0">
                <a:solidFill>
                  <a:schemeClr val="tx1"/>
                </a:solidFill>
              </a:rPr>
              <a:t>Higher recycling rates lead to a noticeable shift from rubber &amp; plastics to recycling.</a:t>
            </a:r>
          </a:p>
          <a:p>
            <a:pPr>
              <a:spcBef>
                <a:spcPts val="600"/>
              </a:spcBef>
            </a:pPr>
            <a:endParaRPr lang="en-GB" sz="1600" b="0" dirty="0">
              <a:solidFill>
                <a:schemeClr val="tx1"/>
              </a:solidFill>
            </a:endParaRPr>
          </a:p>
          <a:p>
            <a:r>
              <a:rPr lang="en-US" sz="1600" dirty="0"/>
              <a:t>Support restructuring of some 2 million jobs</a:t>
            </a:r>
          </a:p>
          <a:p>
            <a:pPr marL="285750" lvl="1" indent="-285750">
              <a:buFont typeface="Arial" panose="020B0604020202020204" pitchFamily="34" charset="0"/>
              <a:buChar char="•"/>
            </a:pPr>
            <a:r>
              <a:rPr lang="en-US" sz="1600" dirty="0"/>
              <a:t>Skills training, reskilling and upgrading</a:t>
            </a:r>
          </a:p>
          <a:p>
            <a:pPr marL="285750" lvl="1" indent="-285750">
              <a:buFont typeface="Arial" panose="020B0604020202020204" pitchFamily="34" charset="0"/>
              <a:buChar char="•"/>
            </a:pPr>
            <a:r>
              <a:rPr lang="en-US" sz="1600" dirty="0"/>
              <a:t>Social protection</a:t>
            </a:r>
          </a:p>
          <a:p>
            <a:pPr marL="285750" lvl="1" indent="-285750">
              <a:buFont typeface="Arial" panose="020B0604020202020204" pitchFamily="34" charset="0"/>
              <a:buChar char="•"/>
            </a:pPr>
            <a:r>
              <a:rPr lang="en-US" sz="1600" dirty="0"/>
              <a:t>Green Entrepreneurship &amp; Enterprise development</a:t>
            </a:r>
          </a:p>
          <a:p>
            <a:pPr marL="285750" lvl="1" indent="-285750">
              <a:buFont typeface="Arial" panose="020B0604020202020204" pitchFamily="34" charset="0"/>
              <a:buChar char="•"/>
            </a:pPr>
            <a:r>
              <a:rPr lang="en-GB" sz="1600" dirty="0"/>
              <a:t>Inclusion of women and youth, migrant workers and most vulnerable groups (to address existing structural inequalities in the labour </a:t>
            </a:r>
            <a:r>
              <a:rPr lang="fr-CH" sz="1600" dirty="0" err="1"/>
              <a:t>market</a:t>
            </a:r>
            <a:r>
              <a:rPr lang="fr-CH" sz="1600" dirty="0"/>
              <a:t>)</a:t>
            </a:r>
            <a:endParaRPr lang="en-US" sz="1600" dirty="0"/>
          </a:p>
          <a:p>
            <a:endParaRPr lang="en-GB" sz="1600" b="0" dirty="0">
              <a:solidFill>
                <a:schemeClr val="tx1"/>
              </a:solidFill>
            </a:endParaRPr>
          </a:p>
          <a:p>
            <a:pPr marL="477991" indent="-342946">
              <a:buFont typeface="+mj-lt"/>
              <a:buAutoNum type="arabicPeriod"/>
            </a:pPr>
            <a:endParaRPr lang="en-US" sz="1600" b="0" dirty="0">
              <a:solidFill>
                <a:schemeClr val="tx1"/>
              </a:solidFill>
              <a:cs typeface="Calibri"/>
            </a:endParaRPr>
          </a:p>
        </p:txBody>
      </p:sp>
      <p:pic>
        <p:nvPicPr>
          <p:cNvPr id="8" name="Picture 7">
            <a:extLst>
              <a:ext uri="{FF2B5EF4-FFF2-40B4-BE49-F238E27FC236}">
                <a16:creationId xmlns:a16="http://schemas.microsoft.com/office/drawing/2014/main" id="{9FC876FE-3283-9959-78E0-E28FA78FF61A}"/>
              </a:ext>
            </a:extLst>
          </p:cNvPr>
          <p:cNvPicPr>
            <a:picLocks noChangeAspect="1"/>
          </p:cNvPicPr>
          <p:nvPr/>
        </p:nvPicPr>
        <p:blipFill>
          <a:blip r:embed="rId3"/>
          <a:stretch>
            <a:fillRect/>
          </a:stretch>
        </p:blipFill>
        <p:spPr>
          <a:xfrm>
            <a:off x="5869227" y="3233148"/>
            <a:ext cx="6223560" cy="3367638"/>
          </a:xfrm>
          <a:prstGeom prst="rect">
            <a:avLst/>
          </a:prstGeom>
        </p:spPr>
      </p:pic>
    </p:spTree>
    <p:extLst>
      <p:ext uri="{BB962C8B-B14F-4D97-AF65-F5344CB8AC3E}">
        <p14:creationId xmlns:p14="http://schemas.microsoft.com/office/powerpoint/2010/main" val="386219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84066-DB12-E431-ADAE-FB0D9B46813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3AD91B3-E419-A072-6450-800CB2A13938}"/>
              </a:ext>
            </a:extLst>
          </p:cNvPr>
          <p:cNvSpPr>
            <a:spLocks noGrp="1"/>
          </p:cNvSpPr>
          <p:nvPr>
            <p:ph type="title"/>
          </p:nvPr>
        </p:nvSpPr>
        <p:spPr/>
        <p:txBody>
          <a:bodyPr/>
          <a:lstStyle/>
          <a:p>
            <a:r>
              <a:rPr lang="da-DK" b="0" dirty="0"/>
              <a:t>H</a:t>
            </a:r>
            <a:r>
              <a:rPr lang="en-GB" b="0" dirty="0" err="1"/>
              <a:t>owever</a:t>
            </a:r>
            <a:r>
              <a:rPr lang="en-GB" b="0" dirty="0"/>
              <a:t>, this transition is not automatically </a:t>
            </a:r>
            <a:r>
              <a:rPr lang="en-GB" dirty="0"/>
              <a:t>easy</a:t>
            </a:r>
            <a:r>
              <a:rPr lang="en-GB" b="0" dirty="0"/>
              <a:t> or smooth…</a:t>
            </a:r>
          </a:p>
        </p:txBody>
      </p:sp>
      <p:sp>
        <p:nvSpPr>
          <p:cNvPr id="5" name="Footer Placeholder 4">
            <a:extLst>
              <a:ext uri="{FF2B5EF4-FFF2-40B4-BE49-F238E27FC236}">
                <a16:creationId xmlns:a16="http://schemas.microsoft.com/office/drawing/2014/main" id="{15C75AEF-3463-81B8-CB67-3081A6453CC6}"/>
              </a:ext>
            </a:extLst>
          </p:cNvPr>
          <p:cNvSpPr>
            <a:spLocks noGrp="1"/>
          </p:cNvSpPr>
          <p:nvPr>
            <p:ph type="ftr" sz="quarter" idx="11"/>
          </p:nvPr>
        </p:nvSpPr>
        <p:spPr/>
        <p:txBody>
          <a:bodyPr/>
          <a:lstStyle/>
          <a:p>
            <a:r>
              <a:rPr lang="en-GB"/>
              <a:t>Advancing social justice, promoting decent work</a:t>
            </a:r>
          </a:p>
        </p:txBody>
      </p:sp>
      <p:sp>
        <p:nvSpPr>
          <p:cNvPr id="6" name="Slide Number Placeholder 5">
            <a:extLst>
              <a:ext uri="{FF2B5EF4-FFF2-40B4-BE49-F238E27FC236}">
                <a16:creationId xmlns:a16="http://schemas.microsoft.com/office/drawing/2014/main" id="{11B0653C-8B3E-7CAB-4092-617C4B01AE1F}"/>
              </a:ext>
            </a:extLst>
          </p:cNvPr>
          <p:cNvSpPr>
            <a:spLocks noGrp="1"/>
          </p:cNvSpPr>
          <p:nvPr>
            <p:ph type="sldNum" sz="quarter" idx="12"/>
          </p:nvPr>
        </p:nvSpPr>
        <p:spPr/>
        <p:txBody>
          <a:bodyPr/>
          <a:lstStyle/>
          <a:p>
            <a:fld id="{856227C0-AD57-4F9B-BAE3-EEFB0D0EE427}" type="slidenum">
              <a:rPr lang="en-GB" smtClean="0"/>
              <a:t>17</a:t>
            </a:fld>
            <a:endParaRPr lang="en-GB"/>
          </a:p>
        </p:txBody>
      </p:sp>
    </p:spTree>
    <p:extLst>
      <p:ext uri="{BB962C8B-B14F-4D97-AF65-F5344CB8AC3E}">
        <p14:creationId xmlns:p14="http://schemas.microsoft.com/office/powerpoint/2010/main" val="223005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9684C-9C1F-042E-364D-45FBC9370574}"/>
              </a:ext>
            </a:extLst>
          </p:cNvPr>
          <p:cNvSpPr>
            <a:spLocks noGrp="1"/>
          </p:cNvSpPr>
          <p:nvPr>
            <p:ph type="title"/>
          </p:nvPr>
        </p:nvSpPr>
        <p:spPr>
          <a:xfrm>
            <a:off x="490538" y="1423195"/>
            <a:ext cx="11210924" cy="720000"/>
          </a:xfrm>
        </p:spPr>
        <p:txBody>
          <a:bodyPr anchor="t">
            <a:normAutofit/>
          </a:bodyPr>
          <a:lstStyle/>
          <a:p>
            <a:r>
              <a:rPr lang="en-GB" dirty="0"/>
              <a:t>Challenges in the transition</a:t>
            </a:r>
          </a:p>
        </p:txBody>
      </p:sp>
      <p:graphicFrame>
        <p:nvGraphicFramePr>
          <p:cNvPr id="16" name="Content Placeholder 2">
            <a:extLst>
              <a:ext uri="{FF2B5EF4-FFF2-40B4-BE49-F238E27FC236}">
                <a16:creationId xmlns:a16="http://schemas.microsoft.com/office/drawing/2014/main" id="{329E0A01-F2DF-93B8-9484-EA3ED19A8713}"/>
              </a:ext>
            </a:extLst>
          </p:cNvPr>
          <p:cNvGraphicFramePr>
            <a:graphicFrameLocks noGrp="1"/>
          </p:cNvGraphicFramePr>
          <p:nvPr>
            <p:ph idx="1"/>
          </p:nvPr>
        </p:nvGraphicFramePr>
        <p:xfrm>
          <a:off x="490538" y="2393950"/>
          <a:ext cx="11210924" cy="3482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0AA32ED4-7F8D-D47E-1FA4-D59A8917C4DB}"/>
              </a:ext>
            </a:extLst>
          </p:cNvPr>
          <p:cNvSpPr>
            <a:spLocks noGrp="1"/>
          </p:cNvSpPr>
          <p:nvPr>
            <p:ph type="dt" sz="half" idx="10"/>
          </p:nvPr>
        </p:nvSpPr>
        <p:spPr/>
        <p:txBody>
          <a:bodyPr/>
          <a:lstStyle/>
          <a:p>
            <a:pPr>
              <a:spcAft>
                <a:spcPts val="600"/>
              </a:spcAft>
            </a:pPr>
            <a:r>
              <a:rPr lang="en-GB"/>
              <a:t>Date: Monday / 01 / October / 2019</a:t>
            </a:r>
          </a:p>
        </p:txBody>
      </p:sp>
      <p:grpSp>
        <p:nvGrpSpPr>
          <p:cNvPr id="8" name="Group 7">
            <a:extLst>
              <a:ext uri="{FF2B5EF4-FFF2-40B4-BE49-F238E27FC236}">
                <a16:creationId xmlns:a16="http://schemas.microsoft.com/office/drawing/2014/main" id="{EA7BA7A8-C529-3DDE-77D9-07CE7573007C}"/>
              </a:ext>
            </a:extLst>
          </p:cNvPr>
          <p:cNvGrpSpPr/>
          <p:nvPr/>
        </p:nvGrpSpPr>
        <p:grpSpPr>
          <a:xfrm>
            <a:off x="4136424" y="5450357"/>
            <a:ext cx="6098058" cy="1514564"/>
            <a:chOff x="4136424" y="5450357"/>
            <a:chExt cx="6098058" cy="1514564"/>
          </a:xfrm>
        </p:grpSpPr>
        <p:grpSp>
          <p:nvGrpSpPr>
            <p:cNvPr id="7" name="Group 6">
              <a:extLst>
                <a:ext uri="{FF2B5EF4-FFF2-40B4-BE49-F238E27FC236}">
                  <a16:creationId xmlns:a16="http://schemas.microsoft.com/office/drawing/2014/main" id="{05D4C907-04EE-6000-C572-2AA5B10DF1BB}"/>
                </a:ext>
              </a:extLst>
            </p:cNvPr>
            <p:cNvGrpSpPr/>
            <p:nvPr/>
          </p:nvGrpSpPr>
          <p:grpSpPr>
            <a:xfrm>
              <a:off x="4136424" y="5450357"/>
              <a:ext cx="6098058" cy="1200329"/>
              <a:chOff x="4136424" y="5450357"/>
              <a:chExt cx="6098058" cy="1200329"/>
            </a:xfrm>
          </p:grpSpPr>
          <p:sp>
            <p:nvSpPr>
              <p:cNvPr id="5" name="TextBox 4">
                <a:extLst>
                  <a:ext uri="{FF2B5EF4-FFF2-40B4-BE49-F238E27FC236}">
                    <a16:creationId xmlns:a16="http://schemas.microsoft.com/office/drawing/2014/main" id="{FAF48911-CA44-127F-2C37-982B31B210BB}"/>
                  </a:ext>
                </a:extLst>
              </p:cNvPr>
              <p:cNvSpPr txBox="1"/>
              <p:nvPr/>
            </p:nvSpPr>
            <p:spPr>
              <a:xfrm>
                <a:off x="4136424" y="5450357"/>
                <a:ext cx="6098058" cy="1200329"/>
              </a:xfrm>
              <a:prstGeom prst="rect">
                <a:avLst/>
              </a:prstGeom>
              <a:noFill/>
            </p:spPr>
            <p:txBody>
              <a:bodyPr wrap="square">
                <a:spAutoFit/>
              </a:bodyPr>
              <a:lstStyle/>
              <a:p>
                <a:r>
                  <a:rPr lang="en-US" sz="1800" b="1" dirty="0">
                    <a:solidFill>
                      <a:srgbClr val="FA3C4B"/>
                    </a:solidFill>
                  </a:rPr>
                  <a:t>What will we do about this? </a:t>
                </a:r>
                <a:br>
                  <a:rPr lang="en-US" sz="1800" b="1" dirty="0">
                    <a:solidFill>
                      <a:srgbClr val="FA3C4B"/>
                    </a:solidFill>
                  </a:rPr>
                </a:br>
                <a:r>
                  <a:rPr lang="en-US" sz="1800" b="1" dirty="0">
                    <a:solidFill>
                      <a:srgbClr val="FA3C4B"/>
                    </a:solidFill>
                  </a:rPr>
                  <a:t>                  </a:t>
                </a:r>
                <a:br>
                  <a:rPr lang="en-US" sz="1800" b="1" dirty="0">
                    <a:solidFill>
                      <a:srgbClr val="FA3C4B"/>
                    </a:solidFill>
                  </a:rPr>
                </a:br>
                <a:r>
                  <a:rPr lang="en-US" sz="1800" b="1" dirty="0">
                    <a:solidFill>
                      <a:srgbClr val="FA3C4B"/>
                    </a:solidFill>
                  </a:rPr>
                  <a:t>                   The just transition argument</a:t>
                </a:r>
                <a:br>
                  <a:rPr lang="en-US" sz="1800" b="1" dirty="0">
                    <a:solidFill>
                      <a:srgbClr val="FA3C4B"/>
                    </a:solidFill>
                  </a:rPr>
                </a:br>
                <a:r>
                  <a:rPr lang="en-US" sz="1800" b="1" dirty="0">
                    <a:solidFill>
                      <a:srgbClr val="FA3C4B"/>
                    </a:solidFill>
                  </a:rPr>
                  <a:t>	     Skills and social protection as enablers</a:t>
                </a:r>
                <a:endParaRPr lang="en-US" sz="1800" b="1" dirty="0">
                  <a:solidFill>
                    <a:srgbClr val="FA3C4B"/>
                  </a:solidFill>
                  <a:cs typeface="Calibri"/>
                </a:endParaRPr>
              </a:p>
            </p:txBody>
          </p:sp>
          <p:pic>
            <p:nvPicPr>
              <p:cNvPr id="6" name="Graphic 5" descr="Arrow Right with solid fill">
                <a:extLst>
                  <a:ext uri="{FF2B5EF4-FFF2-40B4-BE49-F238E27FC236}">
                    <a16:creationId xmlns:a16="http://schemas.microsoft.com/office/drawing/2014/main" id="{FD6922F7-AA96-8ED5-0219-A29FA58516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33489" y="5670480"/>
                <a:ext cx="914400" cy="914400"/>
              </a:xfrm>
              <a:prstGeom prst="rect">
                <a:avLst/>
              </a:prstGeom>
            </p:spPr>
          </p:pic>
        </p:grpSp>
        <p:pic>
          <p:nvPicPr>
            <p:cNvPr id="3" name="Graphic 2" descr="Arrow Right with solid fill">
              <a:extLst>
                <a:ext uri="{FF2B5EF4-FFF2-40B4-BE49-F238E27FC236}">
                  <a16:creationId xmlns:a16="http://schemas.microsoft.com/office/drawing/2014/main" id="{5A088442-526E-89CA-8C3B-E9536594A2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55434" y="6050521"/>
              <a:ext cx="914400" cy="914400"/>
            </a:xfrm>
            <a:prstGeom prst="rect">
              <a:avLst/>
            </a:prstGeom>
          </p:spPr>
        </p:pic>
      </p:grpSp>
    </p:spTree>
    <p:extLst>
      <p:ext uri="{BB962C8B-B14F-4D97-AF65-F5344CB8AC3E}">
        <p14:creationId xmlns:p14="http://schemas.microsoft.com/office/powerpoint/2010/main" val="3315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Part 3 </a:t>
            </a:r>
            <a:r>
              <a:rPr lang="en-GB" b="0" dirty="0"/>
              <a:t>The just transition response to climate change</a:t>
            </a:r>
            <a:endParaRPr lang="en-GB" dirty="0"/>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pPr/>
              <a:t>19</a:t>
            </a:fld>
            <a:endParaRPr lang="en-GB"/>
          </a:p>
        </p:txBody>
      </p:sp>
      <p:pic>
        <p:nvPicPr>
          <p:cNvPr id="9" name="Picture Placeholder 2"/>
          <p:cNvPicPr>
            <a:picLocks noChangeAspect="1"/>
          </p:cNvPicPr>
          <p:nvPr/>
        </p:nvPicPr>
        <p:blipFill rotWithShape="1">
          <a:blip r:embed="rId3" cstate="print">
            <a:extLst>
              <a:ext uri="{28A0092B-C50C-407E-A947-70E740481C1C}">
                <a14:useLocalDpi xmlns:a14="http://schemas.microsoft.com/office/drawing/2010/main" val="0"/>
              </a:ext>
            </a:extLst>
          </a:blip>
          <a:srcRect t="23425" r="17594" b="5442"/>
          <a:stretch/>
        </p:blipFill>
        <p:spPr>
          <a:xfrm>
            <a:off x="2946400" y="0"/>
            <a:ext cx="9245600" cy="5321300"/>
          </a:xfrm>
          <a:custGeom>
            <a:avLst/>
            <a:gdLst>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5321300 h 5321300"/>
              <a:gd name="connsiteX4" fmla="*/ 0 w 9245600"/>
              <a:gd name="connsiteY4" fmla="*/ 0 h 5321300"/>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0 h 5321300"/>
            </a:gdLst>
            <a:ahLst/>
            <a:cxnLst>
              <a:cxn ang="0">
                <a:pos x="connsiteX0" y="connsiteY0"/>
              </a:cxn>
              <a:cxn ang="0">
                <a:pos x="connsiteX1" y="connsiteY1"/>
              </a:cxn>
              <a:cxn ang="0">
                <a:pos x="connsiteX2" y="connsiteY2"/>
              </a:cxn>
              <a:cxn ang="0">
                <a:pos x="connsiteX3" y="connsiteY3"/>
              </a:cxn>
            </a:cxnLst>
            <a:rect l="l" t="t" r="r" b="b"/>
            <a:pathLst>
              <a:path w="9245600" h="5321300">
                <a:moveTo>
                  <a:pt x="0" y="0"/>
                </a:moveTo>
                <a:lnTo>
                  <a:pt x="9245600" y="0"/>
                </a:lnTo>
                <a:lnTo>
                  <a:pt x="9245600" y="5321300"/>
                </a:lnTo>
                <a:lnTo>
                  <a:pt x="0" y="0"/>
                </a:lnTo>
                <a:close/>
              </a:path>
            </a:pathLst>
          </a:custGeom>
          <a:solidFill>
            <a:schemeClr val="accent1"/>
          </a:solidFill>
        </p:spPr>
      </p:pic>
    </p:spTree>
    <p:extLst>
      <p:ext uri="{BB962C8B-B14F-4D97-AF65-F5344CB8AC3E}">
        <p14:creationId xmlns:p14="http://schemas.microsoft.com/office/powerpoint/2010/main" val="125829889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5287689-4F3F-8AC9-188D-F0C65FA4E7A2}"/>
              </a:ext>
            </a:extLst>
          </p:cNvPr>
          <p:cNvSpPr>
            <a:spLocks noGrp="1"/>
          </p:cNvSpPr>
          <p:nvPr>
            <p:ph type="title"/>
          </p:nvPr>
        </p:nvSpPr>
        <p:spPr/>
        <p:txBody>
          <a:bodyPr/>
          <a:lstStyle/>
          <a:p>
            <a:r>
              <a:rPr lang="en-GB" dirty="0"/>
              <a:t>The just transition imperative in the ADD corridor</a:t>
            </a:r>
          </a:p>
        </p:txBody>
      </p:sp>
      <p:sp>
        <p:nvSpPr>
          <p:cNvPr id="9" name="Content Placeholder 8">
            <a:extLst>
              <a:ext uri="{FF2B5EF4-FFF2-40B4-BE49-F238E27FC236}">
                <a16:creationId xmlns:a16="http://schemas.microsoft.com/office/drawing/2014/main" id="{8F567830-97EE-41B2-908D-86D0C41B16A5}"/>
              </a:ext>
            </a:extLst>
          </p:cNvPr>
          <p:cNvSpPr>
            <a:spLocks noGrp="1"/>
          </p:cNvSpPr>
          <p:nvPr>
            <p:ph idx="1"/>
          </p:nvPr>
        </p:nvSpPr>
        <p:spPr>
          <a:xfrm>
            <a:off x="490538" y="2345823"/>
            <a:ext cx="7311862" cy="3482975"/>
          </a:xfrm>
        </p:spPr>
        <p:txBody>
          <a:bodyPr/>
          <a:lstStyle/>
          <a:p>
            <a:pPr marL="342900" indent="-342900">
              <a:buAutoNum type="arabicParenR"/>
            </a:pPr>
            <a:r>
              <a:rPr lang="en-GB" sz="2000" b="0" dirty="0"/>
              <a:t>How climate change impacts jobs and labour migration</a:t>
            </a:r>
          </a:p>
          <a:p>
            <a:pPr marL="342900" indent="-342900">
              <a:buAutoNum type="arabicParenR"/>
            </a:pPr>
            <a:r>
              <a:rPr lang="en-GB" sz="2000" b="0" dirty="0"/>
              <a:t>How climate change </a:t>
            </a:r>
            <a:r>
              <a:rPr lang="en-GB" sz="2000" b="0" i="1" dirty="0"/>
              <a:t>policies</a:t>
            </a:r>
            <a:r>
              <a:rPr lang="en-GB" sz="2000" b="0" dirty="0"/>
              <a:t> impacts jobs</a:t>
            </a:r>
          </a:p>
          <a:p>
            <a:pPr marL="342900" indent="-342900">
              <a:buAutoNum type="arabicParenR"/>
            </a:pPr>
            <a:r>
              <a:rPr lang="en-GB" sz="2000" b="0" dirty="0"/>
              <a:t>What a just transition means in the ADD corridor</a:t>
            </a:r>
          </a:p>
          <a:p>
            <a:pPr marL="342900" indent="-342900">
              <a:buAutoNum type="arabicParenR"/>
            </a:pPr>
            <a:r>
              <a:rPr lang="en-GB" sz="2000" b="0" dirty="0"/>
              <a:t>Inter-regional study outline</a:t>
            </a:r>
          </a:p>
          <a:p>
            <a:endParaRPr lang="en-GB" sz="2000" b="0" dirty="0"/>
          </a:p>
        </p:txBody>
      </p:sp>
      <p:sp>
        <p:nvSpPr>
          <p:cNvPr id="4" name="Date Placeholder 3">
            <a:extLst>
              <a:ext uri="{FF2B5EF4-FFF2-40B4-BE49-F238E27FC236}">
                <a16:creationId xmlns:a16="http://schemas.microsoft.com/office/drawing/2014/main" id="{382BA4B5-CED6-4C4E-E952-49CABFC6CCD7}"/>
              </a:ext>
            </a:extLst>
          </p:cNvPr>
          <p:cNvSpPr>
            <a:spLocks noGrp="1"/>
          </p:cNvSpPr>
          <p:nvPr>
            <p:ph type="dt" sz="half" idx="10"/>
          </p:nvPr>
        </p:nvSpPr>
        <p:spPr/>
        <p:txBody>
          <a:bodyPr/>
          <a:lstStyle/>
          <a:p>
            <a:r>
              <a:rPr lang="en-GB"/>
              <a:t>Date: Monday / 01 / October / 2019</a:t>
            </a:r>
          </a:p>
        </p:txBody>
      </p:sp>
      <p:sp>
        <p:nvSpPr>
          <p:cNvPr id="5" name="Footer Placeholder 4">
            <a:extLst>
              <a:ext uri="{FF2B5EF4-FFF2-40B4-BE49-F238E27FC236}">
                <a16:creationId xmlns:a16="http://schemas.microsoft.com/office/drawing/2014/main" id="{D83F8646-1EAA-2D3D-7521-CAC9D067A63E}"/>
              </a:ext>
            </a:extLst>
          </p:cNvPr>
          <p:cNvSpPr>
            <a:spLocks noGrp="1"/>
          </p:cNvSpPr>
          <p:nvPr>
            <p:ph type="ftr" sz="quarter" idx="11"/>
          </p:nvPr>
        </p:nvSpPr>
        <p:spPr/>
        <p:txBody>
          <a:bodyPr/>
          <a:lstStyle/>
          <a:p>
            <a:r>
              <a:rPr lang="en-GB"/>
              <a:t>Advancing social justice, promoting decent work</a:t>
            </a:r>
          </a:p>
        </p:txBody>
      </p:sp>
    </p:spTree>
    <p:extLst>
      <p:ext uri="{BB962C8B-B14F-4D97-AF65-F5344CB8AC3E}">
        <p14:creationId xmlns:p14="http://schemas.microsoft.com/office/powerpoint/2010/main" val="87245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F63FD-3D3C-D2E3-6528-D6AED1B0BC63}"/>
            </a:ext>
          </a:extLst>
        </p:cNvPr>
        <p:cNvGrpSpPr/>
        <p:nvPr/>
      </p:nvGrpSpPr>
      <p:grpSpPr>
        <a:xfrm>
          <a:off x="0" y="0"/>
          <a:ext cx="0" cy="0"/>
          <a:chOff x="0" y="0"/>
          <a:chExt cx="0" cy="0"/>
        </a:xfrm>
      </p:grpSpPr>
      <p:pic>
        <p:nvPicPr>
          <p:cNvPr id="1026" name="Picture 2" descr="Is Global Warming the Same as Climate Change - Unite for Change">
            <a:extLst>
              <a:ext uri="{FF2B5EF4-FFF2-40B4-BE49-F238E27FC236}">
                <a16:creationId xmlns:a16="http://schemas.microsoft.com/office/drawing/2014/main" id="{79F64F24-C12F-F6FB-619A-A34FCF007C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77" b="18401"/>
          <a:stretch/>
        </p:blipFill>
        <p:spPr bwMode="auto">
          <a:xfrm>
            <a:off x="485848" y="1974026"/>
            <a:ext cx="4971055" cy="17266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4DCA065-34D9-156D-7922-4BC231311163}"/>
              </a:ext>
            </a:extLst>
          </p:cNvPr>
          <p:cNvPicPr>
            <a:picLocks noChangeAspect="1"/>
          </p:cNvPicPr>
          <p:nvPr/>
        </p:nvPicPr>
        <p:blipFill rotWithShape="1">
          <a:blip r:embed="rId4"/>
          <a:srcRect t="23383" b="16877"/>
          <a:stretch/>
        </p:blipFill>
        <p:spPr>
          <a:xfrm>
            <a:off x="485848" y="4307832"/>
            <a:ext cx="4971055" cy="1726638"/>
          </a:xfrm>
          <a:prstGeom prst="rect">
            <a:avLst/>
          </a:prstGeom>
        </p:spPr>
      </p:pic>
      <p:sp>
        <p:nvSpPr>
          <p:cNvPr id="2" name="Title 1">
            <a:extLst>
              <a:ext uri="{FF2B5EF4-FFF2-40B4-BE49-F238E27FC236}">
                <a16:creationId xmlns:a16="http://schemas.microsoft.com/office/drawing/2014/main" id="{8E88AC4F-0DCA-DADA-A26A-49694211ACAF}"/>
              </a:ext>
            </a:extLst>
          </p:cNvPr>
          <p:cNvSpPr>
            <a:spLocks noGrp="1"/>
          </p:cNvSpPr>
          <p:nvPr>
            <p:ph type="title"/>
          </p:nvPr>
        </p:nvSpPr>
        <p:spPr/>
        <p:txBody>
          <a:bodyPr/>
          <a:lstStyle/>
          <a:p>
            <a:r>
              <a:rPr lang="en-GB" dirty="0"/>
              <a:t>The need for a just transition</a:t>
            </a:r>
          </a:p>
        </p:txBody>
      </p:sp>
      <p:sp>
        <p:nvSpPr>
          <p:cNvPr id="12" name="Content Placeholder 11">
            <a:extLst>
              <a:ext uri="{FF2B5EF4-FFF2-40B4-BE49-F238E27FC236}">
                <a16:creationId xmlns:a16="http://schemas.microsoft.com/office/drawing/2014/main" id="{99A901D2-F8CA-A14C-089B-98653492CEC3}"/>
              </a:ext>
            </a:extLst>
          </p:cNvPr>
          <p:cNvSpPr>
            <a:spLocks noGrp="1"/>
          </p:cNvSpPr>
          <p:nvPr>
            <p:ph sz="half" idx="1"/>
          </p:nvPr>
        </p:nvSpPr>
        <p:spPr>
          <a:xfrm>
            <a:off x="454005" y="2653222"/>
            <a:ext cx="4971055" cy="1546640"/>
          </a:xfrm>
        </p:spPr>
        <p:txBody>
          <a:bodyPr/>
          <a:lstStyle/>
          <a:p>
            <a:pPr algn="ctr"/>
            <a:r>
              <a:rPr lang="en-GB" dirty="0">
                <a:solidFill>
                  <a:schemeClr val="bg1"/>
                </a:solidFill>
              </a:rPr>
              <a:t>Climate and </a:t>
            </a:r>
            <a:br>
              <a:rPr lang="en-GB" dirty="0">
                <a:solidFill>
                  <a:schemeClr val="bg1"/>
                </a:solidFill>
              </a:rPr>
            </a:br>
            <a:r>
              <a:rPr lang="en-GB" dirty="0">
                <a:solidFill>
                  <a:schemeClr val="bg1"/>
                </a:solidFill>
              </a:rPr>
              <a:t>environmental change</a:t>
            </a:r>
            <a:endParaRPr lang="en-GB" b="0" dirty="0">
              <a:solidFill>
                <a:schemeClr val="bg1"/>
              </a:solidFill>
            </a:endParaRPr>
          </a:p>
          <a:p>
            <a:endParaRPr lang="en-GB" dirty="0">
              <a:solidFill>
                <a:schemeClr val="bg1"/>
              </a:solidFill>
            </a:endParaRPr>
          </a:p>
        </p:txBody>
      </p:sp>
      <p:sp>
        <p:nvSpPr>
          <p:cNvPr id="13" name="Content Placeholder 12">
            <a:extLst>
              <a:ext uri="{FF2B5EF4-FFF2-40B4-BE49-F238E27FC236}">
                <a16:creationId xmlns:a16="http://schemas.microsoft.com/office/drawing/2014/main" id="{04CDEB0F-3ED0-88E7-36FC-3D58BFB70EBB}"/>
              </a:ext>
            </a:extLst>
          </p:cNvPr>
          <p:cNvSpPr>
            <a:spLocks noGrp="1"/>
          </p:cNvSpPr>
          <p:nvPr>
            <p:ph sz="half" idx="2"/>
          </p:nvPr>
        </p:nvSpPr>
        <p:spPr>
          <a:xfrm>
            <a:off x="553538" y="4787186"/>
            <a:ext cx="4971055" cy="1546640"/>
          </a:xfrm>
        </p:spPr>
        <p:txBody>
          <a:bodyPr/>
          <a:lstStyle/>
          <a:p>
            <a:pPr algn="ctr"/>
            <a:r>
              <a:rPr lang="en-GB" dirty="0">
                <a:solidFill>
                  <a:schemeClr val="bg1"/>
                </a:solidFill>
              </a:rPr>
              <a:t>Responses to climate </a:t>
            </a:r>
            <a:br>
              <a:rPr lang="en-GB" dirty="0">
                <a:solidFill>
                  <a:schemeClr val="bg1"/>
                </a:solidFill>
              </a:rPr>
            </a:br>
            <a:r>
              <a:rPr lang="en-GB" dirty="0">
                <a:solidFill>
                  <a:schemeClr val="bg1"/>
                </a:solidFill>
              </a:rPr>
              <a:t>and environmental change</a:t>
            </a:r>
            <a:endParaRPr lang="en-GB" b="0" dirty="0">
              <a:solidFill>
                <a:schemeClr val="bg1"/>
              </a:solidFill>
            </a:endParaRPr>
          </a:p>
        </p:txBody>
      </p:sp>
      <p:sp>
        <p:nvSpPr>
          <p:cNvPr id="4" name="Date Placeholder 3">
            <a:extLst>
              <a:ext uri="{FF2B5EF4-FFF2-40B4-BE49-F238E27FC236}">
                <a16:creationId xmlns:a16="http://schemas.microsoft.com/office/drawing/2014/main" id="{FDBDBEB4-5DEE-524F-0AED-D666759D8878}"/>
              </a:ext>
            </a:extLst>
          </p:cNvPr>
          <p:cNvSpPr>
            <a:spLocks noGrp="1"/>
          </p:cNvSpPr>
          <p:nvPr>
            <p:ph type="dt" sz="half" idx="10"/>
          </p:nvPr>
        </p:nvSpPr>
        <p:spPr/>
        <p:txBody>
          <a:bodyPr/>
          <a:lstStyle/>
          <a:p>
            <a:r>
              <a:rPr lang="en-GB" dirty="0"/>
              <a:t>Date: Monday / 01 / October / 2019</a:t>
            </a:r>
          </a:p>
        </p:txBody>
      </p:sp>
      <p:grpSp>
        <p:nvGrpSpPr>
          <p:cNvPr id="17" name="Group 16">
            <a:extLst>
              <a:ext uri="{FF2B5EF4-FFF2-40B4-BE49-F238E27FC236}">
                <a16:creationId xmlns:a16="http://schemas.microsoft.com/office/drawing/2014/main" id="{967F0878-4F77-C80B-90BD-356DED635741}"/>
              </a:ext>
            </a:extLst>
          </p:cNvPr>
          <p:cNvGrpSpPr/>
          <p:nvPr/>
        </p:nvGrpSpPr>
        <p:grpSpPr>
          <a:xfrm>
            <a:off x="5708061" y="2653222"/>
            <a:ext cx="554350" cy="648484"/>
            <a:chOff x="2877570" y="1375161"/>
            <a:chExt cx="554350" cy="648484"/>
          </a:xfrm>
          <a:solidFill>
            <a:srgbClr val="1E2DBE"/>
          </a:solidFill>
        </p:grpSpPr>
        <p:sp>
          <p:nvSpPr>
            <p:cNvPr id="18" name="Arrow: Right 17">
              <a:extLst>
                <a:ext uri="{FF2B5EF4-FFF2-40B4-BE49-F238E27FC236}">
                  <a16:creationId xmlns:a16="http://schemas.microsoft.com/office/drawing/2014/main" id="{D865029B-3DE0-52C3-37FD-6359D8D8D626}"/>
                </a:ext>
              </a:extLst>
            </p:cNvPr>
            <p:cNvSpPr/>
            <p:nvPr/>
          </p:nvSpPr>
          <p:spPr>
            <a:xfrm>
              <a:off x="2877570" y="1375161"/>
              <a:ext cx="554350" cy="648484"/>
            </a:xfrm>
            <a:prstGeom prst="rightArrow">
              <a:avLst>
                <a:gd name="adj1" fmla="val 60000"/>
                <a:gd name="adj2" fmla="val 50000"/>
              </a:avLst>
            </a:prstGeom>
            <a:grpFill/>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9" name="Arrow: Right 4">
              <a:extLst>
                <a:ext uri="{FF2B5EF4-FFF2-40B4-BE49-F238E27FC236}">
                  <a16:creationId xmlns:a16="http://schemas.microsoft.com/office/drawing/2014/main" id="{EF666C3F-1A60-7703-0EE3-04411C441206}"/>
                </a:ext>
              </a:extLst>
            </p:cNvPr>
            <p:cNvSpPr txBox="1"/>
            <p:nvPr/>
          </p:nvSpPr>
          <p:spPr>
            <a:xfrm>
              <a:off x="2877570" y="1504858"/>
              <a:ext cx="388045" cy="38909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p:txBody>
        </p:sp>
      </p:grpSp>
      <p:grpSp>
        <p:nvGrpSpPr>
          <p:cNvPr id="20" name="Group 19">
            <a:extLst>
              <a:ext uri="{FF2B5EF4-FFF2-40B4-BE49-F238E27FC236}">
                <a16:creationId xmlns:a16="http://schemas.microsoft.com/office/drawing/2014/main" id="{61E5CBB8-F077-0C0D-EF62-95D409B03ACC}"/>
              </a:ext>
            </a:extLst>
          </p:cNvPr>
          <p:cNvGrpSpPr/>
          <p:nvPr/>
        </p:nvGrpSpPr>
        <p:grpSpPr>
          <a:xfrm>
            <a:off x="5708061" y="4644735"/>
            <a:ext cx="554350" cy="648484"/>
            <a:chOff x="2877570" y="1375161"/>
            <a:chExt cx="554350" cy="648484"/>
          </a:xfrm>
          <a:solidFill>
            <a:srgbClr val="1E2DBE"/>
          </a:solidFill>
        </p:grpSpPr>
        <p:sp>
          <p:nvSpPr>
            <p:cNvPr id="21" name="Arrow: Right 20">
              <a:extLst>
                <a:ext uri="{FF2B5EF4-FFF2-40B4-BE49-F238E27FC236}">
                  <a16:creationId xmlns:a16="http://schemas.microsoft.com/office/drawing/2014/main" id="{FF183A3B-F566-5C20-0C2F-87E63181DA67}"/>
                </a:ext>
              </a:extLst>
            </p:cNvPr>
            <p:cNvSpPr/>
            <p:nvPr/>
          </p:nvSpPr>
          <p:spPr>
            <a:xfrm>
              <a:off x="2877570" y="1375161"/>
              <a:ext cx="554350" cy="648484"/>
            </a:xfrm>
            <a:prstGeom prst="rightArrow">
              <a:avLst>
                <a:gd name="adj1" fmla="val 60000"/>
                <a:gd name="adj2" fmla="val 50000"/>
              </a:avLst>
            </a:prstGeom>
            <a:grpFill/>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2" name="Arrow: Right 4">
              <a:extLst>
                <a:ext uri="{FF2B5EF4-FFF2-40B4-BE49-F238E27FC236}">
                  <a16:creationId xmlns:a16="http://schemas.microsoft.com/office/drawing/2014/main" id="{DE050535-D3E3-0DC1-200B-8CE3F09CFF8C}"/>
                </a:ext>
              </a:extLst>
            </p:cNvPr>
            <p:cNvSpPr txBox="1"/>
            <p:nvPr/>
          </p:nvSpPr>
          <p:spPr>
            <a:xfrm>
              <a:off x="2877570" y="1504858"/>
              <a:ext cx="388045" cy="38909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p:txBody>
        </p:sp>
      </p:grpSp>
      <p:sp>
        <p:nvSpPr>
          <p:cNvPr id="29" name="Rectangle: Rounded Corners 28">
            <a:extLst>
              <a:ext uri="{FF2B5EF4-FFF2-40B4-BE49-F238E27FC236}">
                <a16:creationId xmlns:a16="http://schemas.microsoft.com/office/drawing/2014/main" id="{09FAE138-6667-C218-8272-85561E8B5B8B}"/>
              </a:ext>
            </a:extLst>
          </p:cNvPr>
          <p:cNvSpPr/>
          <p:nvPr/>
        </p:nvSpPr>
        <p:spPr>
          <a:xfrm>
            <a:off x="6372378" y="1974026"/>
            <a:ext cx="2572308" cy="14884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lvl="0" indent="0" algn="ctr" defTabSz="1066800" rtl="0">
              <a:lnSpc>
                <a:spcPct val="90000"/>
              </a:lnSpc>
              <a:spcBef>
                <a:spcPct val="0"/>
              </a:spcBef>
              <a:spcAft>
                <a:spcPct val="35000"/>
              </a:spcAft>
              <a:buNone/>
            </a:pPr>
            <a:r>
              <a:rPr lang="en-GB" sz="1400" kern="1200" dirty="0">
                <a:latin typeface="Arial" panose="020B0604020202020204"/>
              </a:rPr>
              <a:t>Impacts on the structure of economies, on jobs, on equity</a:t>
            </a:r>
            <a:endParaRPr lang="en-US" sz="1400" kern="1200" dirty="0"/>
          </a:p>
        </p:txBody>
      </p:sp>
      <p:sp>
        <p:nvSpPr>
          <p:cNvPr id="30" name="Rectangle: Rounded Corners 29">
            <a:extLst>
              <a:ext uri="{FF2B5EF4-FFF2-40B4-BE49-F238E27FC236}">
                <a16:creationId xmlns:a16="http://schemas.microsoft.com/office/drawing/2014/main" id="{B1E3368C-41A1-998B-E656-31E012CA925B}"/>
              </a:ext>
            </a:extLst>
          </p:cNvPr>
          <p:cNvSpPr/>
          <p:nvPr/>
        </p:nvSpPr>
        <p:spPr>
          <a:xfrm>
            <a:off x="6372377" y="4476574"/>
            <a:ext cx="2572308" cy="14884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lvl="0" indent="0" algn="ctr" defTabSz="1066800" rtl="0">
              <a:lnSpc>
                <a:spcPct val="90000"/>
              </a:lnSpc>
              <a:spcBef>
                <a:spcPct val="0"/>
              </a:spcBef>
              <a:spcAft>
                <a:spcPct val="35000"/>
              </a:spcAft>
              <a:buNone/>
            </a:pPr>
            <a:r>
              <a:rPr lang="en-GB" sz="1400" kern="1200">
                <a:latin typeface="Arial" panose="020B0604020202020204"/>
              </a:rPr>
              <a:t>Impacts on the structure of economies, on jobs, on equity</a:t>
            </a:r>
            <a:endParaRPr lang="en-US" sz="1400" kern="1200" dirty="0"/>
          </a:p>
        </p:txBody>
      </p:sp>
      <p:sp>
        <p:nvSpPr>
          <p:cNvPr id="31" name="Left Brace 30">
            <a:extLst>
              <a:ext uri="{FF2B5EF4-FFF2-40B4-BE49-F238E27FC236}">
                <a16:creationId xmlns:a16="http://schemas.microsoft.com/office/drawing/2014/main" id="{734B4001-92C7-648F-90B2-C69482CAC43E}"/>
              </a:ext>
            </a:extLst>
          </p:cNvPr>
          <p:cNvSpPr/>
          <p:nvPr/>
        </p:nvSpPr>
        <p:spPr>
          <a:xfrm flipH="1">
            <a:off x="9133271" y="1913910"/>
            <a:ext cx="735325" cy="4177095"/>
          </a:xfrm>
          <a:prstGeom prst="leftBrace">
            <a:avLst>
              <a:gd name="adj1" fmla="val 8333"/>
              <a:gd name="adj2" fmla="val 50254"/>
            </a:avLst>
          </a:prstGeo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0050"/>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E302711A-FDD5-1880-2871-F612CD358666}"/>
              </a:ext>
            </a:extLst>
          </p:cNvPr>
          <p:cNvSpPr txBox="1"/>
          <p:nvPr/>
        </p:nvSpPr>
        <p:spPr>
          <a:xfrm>
            <a:off x="9808943" y="3522467"/>
            <a:ext cx="238305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0" normalizeH="0" baseline="0" noProof="0" dirty="0">
                <a:ln>
                  <a:noFill/>
                </a:ln>
                <a:solidFill>
                  <a:srgbClr val="230050"/>
                </a:solidFill>
                <a:effectLst/>
                <a:uLnTx/>
                <a:uFillTx/>
                <a:latin typeface="Arial" panose="020B0604020202020204"/>
                <a:ea typeface="+mn-ea"/>
                <a:cs typeface="+mn-cs"/>
              </a:rPr>
              <a:t>Need for a just transition</a:t>
            </a:r>
          </a:p>
        </p:txBody>
      </p:sp>
    </p:spTree>
    <p:extLst>
      <p:ext uri="{BB962C8B-B14F-4D97-AF65-F5344CB8AC3E}">
        <p14:creationId xmlns:p14="http://schemas.microsoft.com/office/powerpoint/2010/main" val="20181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1026"/>
                                        </p:tgtEl>
                                      </p:cBhvr>
                                    </p:animEffect>
                                    <p:animScale>
                                      <p:cBhvr>
                                        <p:cTn id="7" dur="500" autoRev="1" fill="hold"/>
                                        <p:tgtEl>
                                          <p:spTgt spid="1026"/>
                                        </p:tgtEl>
                                      </p:cBhvr>
                                      <p:by x="105000" y="105000"/>
                                    </p:animScale>
                                  </p:childTnLst>
                                </p:cTn>
                              </p:par>
                              <p:par>
                                <p:cTn id="8" presetID="26" presetClass="emph" presetSubtype="0" fill="hold" nodeType="withEffect">
                                  <p:stCondLst>
                                    <p:cond delay="0"/>
                                  </p:stCondLst>
                                  <p:childTnLst>
                                    <p:animEffect transition="out" filter="fade">
                                      <p:cBhvr>
                                        <p:cTn id="9" dur="1000" tmFilter="0, 0; .2, .5; .8, .5; 1, 0"/>
                                        <p:tgtEl>
                                          <p:spTgt spid="17"/>
                                        </p:tgtEl>
                                      </p:cBhvr>
                                    </p:animEffect>
                                    <p:animScale>
                                      <p:cBhvr>
                                        <p:cTn id="10" dur="500" autoRev="1" fill="hold"/>
                                        <p:tgtEl>
                                          <p:spTgt spid="17"/>
                                        </p:tgtEl>
                                      </p:cBhvr>
                                      <p:by x="105000" y="105000"/>
                                    </p:animScale>
                                  </p:childTnLst>
                                </p:cTn>
                              </p:par>
                              <p:par>
                                <p:cTn id="11" presetID="26" presetClass="emph" presetSubtype="0" fill="hold" grpId="0" nodeType="withEffect">
                                  <p:stCondLst>
                                    <p:cond delay="0"/>
                                  </p:stCondLst>
                                  <p:childTnLst>
                                    <p:animEffect transition="out" filter="fade">
                                      <p:cBhvr>
                                        <p:cTn id="12" dur="1000" tmFilter="0, 0; .2, .5; .8, .5; 1, 0"/>
                                        <p:tgtEl>
                                          <p:spTgt spid="29"/>
                                        </p:tgtEl>
                                      </p:cBhvr>
                                    </p:animEffect>
                                    <p:animScale>
                                      <p:cBhvr>
                                        <p:cTn id="13" dur="500" autoRev="1" fill="hold"/>
                                        <p:tgtEl>
                                          <p:spTgt spid="29"/>
                                        </p:tgtEl>
                                      </p:cBhvr>
                                      <p:by x="105000" y="105000"/>
                                    </p:animScale>
                                  </p:childTnLst>
                                </p:cTn>
                              </p:par>
                            </p:childTnLst>
                          </p:cTn>
                        </p:par>
                        <p:par>
                          <p:cTn id="14" fill="hold">
                            <p:stCondLst>
                              <p:cond delay="1000"/>
                            </p:stCondLst>
                            <p:childTnLst>
                              <p:par>
                                <p:cTn id="15" presetID="26" presetClass="emph" presetSubtype="0" fill="hold" grpId="0" nodeType="afterEffect">
                                  <p:stCondLst>
                                    <p:cond delay="2000"/>
                                  </p:stCondLst>
                                  <p:childTnLst>
                                    <p:animEffect transition="out" filter="fade">
                                      <p:cBhvr>
                                        <p:cTn id="16" dur="1000" tmFilter="0, 0; .2, .5; .8, .5; 1, 0"/>
                                        <p:tgtEl>
                                          <p:spTgt spid="13">
                                            <p:txEl>
                                              <p:pRg st="0" end="0"/>
                                            </p:txEl>
                                          </p:spTgt>
                                        </p:tgtEl>
                                      </p:cBhvr>
                                    </p:animEffect>
                                    <p:animScale>
                                      <p:cBhvr>
                                        <p:cTn id="17" dur="500" autoRev="1" fill="hold"/>
                                        <p:tgtEl>
                                          <p:spTgt spid="13">
                                            <p:txEl>
                                              <p:pRg st="0" end="0"/>
                                            </p:txEl>
                                          </p:spTgt>
                                        </p:tgtEl>
                                      </p:cBhvr>
                                      <p:by x="105000" y="105000"/>
                                    </p:animScale>
                                  </p:childTnLst>
                                </p:cTn>
                              </p:par>
                              <p:par>
                                <p:cTn id="18" presetID="26" presetClass="emph" presetSubtype="0" fill="hold" nodeType="withEffect">
                                  <p:stCondLst>
                                    <p:cond delay="2000"/>
                                  </p:stCondLst>
                                  <p:childTnLst>
                                    <p:animEffect transition="out" filter="fade">
                                      <p:cBhvr>
                                        <p:cTn id="19" dur="1000" tmFilter="0, 0; .2, .5; .8, .5; 1, 0"/>
                                        <p:tgtEl>
                                          <p:spTgt spid="20"/>
                                        </p:tgtEl>
                                      </p:cBhvr>
                                    </p:animEffect>
                                    <p:animScale>
                                      <p:cBhvr>
                                        <p:cTn id="20" dur="500" autoRev="1" fill="hold"/>
                                        <p:tgtEl>
                                          <p:spTgt spid="20"/>
                                        </p:tgtEl>
                                      </p:cBhvr>
                                      <p:by x="105000" y="105000"/>
                                    </p:animScale>
                                  </p:childTnLst>
                                </p:cTn>
                              </p:par>
                              <p:par>
                                <p:cTn id="21" presetID="26" presetClass="emph" presetSubtype="0" fill="hold" nodeType="withEffect">
                                  <p:stCondLst>
                                    <p:cond delay="2000"/>
                                  </p:stCondLst>
                                  <p:childTnLst>
                                    <p:animEffect transition="out" filter="fade">
                                      <p:cBhvr>
                                        <p:cTn id="22" dur="1000" tmFilter="0, 0; .2, .5; .8, .5; 1, 0"/>
                                        <p:tgtEl>
                                          <p:spTgt spid="15"/>
                                        </p:tgtEl>
                                      </p:cBhvr>
                                    </p:animEffect>
                                    <p:animScale>
                                      <p:cBhvr>
                                        <p:cTn id="23" dur="500" autoRev="1" fill="hold"/>
                                        <p:tgtEl>
                                          <p:spTgt spid="15"/>
                                        </p:tgtEl>
                                      </p:cBhvr>
                                      <p:by x="105000" y="105000"/>
                                    </p:animScale>
                                  </p:childTnLst>
                                </p:cTn>
                              </p:par>
                              <p:par>
                                <p:cTn id="24" presetID="26" presetClass="emph" presetSubtype="0" fill="hold" grpId="0" nodeType="withEffect">
                                  <p:stCondLst>
                                    <p:cond delay="2000"/>
                                  </p:stCondLst>
                                  <p:childTnLst>
                                    <p:animEffect transition="out" filter="fade">
                                      <p:cBhvr>
                                        <p:cTn id="25" dur="1000" tmFilter="0, 0; .2, .5; .8, .5; 1, 0"/>
                                        <p:tgtEl>
                                          <p:spTgt spid="30"/>
                                        </p:tgtEl>
                                      </p:cBhvr>
                                    </p:animEffect>
                                    <p:animScale>
                                      <p:cBhvr>
                                        <p:cTn id="26" dur="50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538" y="1423195"/>
            <a:ext cx="7548562" cy="720000"/>
          </a:xfrm>
        </p:spPr>
        <p:txBody>
          <a:bodyPr/>
          <a:lstStyle/>
          <a:p>
            <a:r>
              <a:rPr lang="en-GB" dirty="0">
                <a:solidFill>
                  <a:srgbClr val="1E2DBE"/>
                </a:solidFill>
              </a:rPr>
              <a:t>The definition of just transition and other </a:t>
            </a:r>
            <a:br>
              <a:rPr lang="en-GB" dirty="0">
                <a:solidFill>
                  <a:srgbClr val="1E2DBE"/>
                </a:solidFill>
              </a:rPr>
            </a:br>
            <a:r>
              <a:rPr lang="en-GB" dirty="0">
                <a:solidFill>
                  <a:srgbClr val="1E2DBE"/>
                </a:solidFill>
              </a:rPr>
              <a:t>related transition concepts</a:t>
            </a:r>
          </a:p>
        </p:txBody>
      </p:sp>
      <p:sp>
        <p:nvSpPr>
          <p:cNvPr id="4" name="Date Placeholder 3"/>
          <p:cNvSpPr>
            <a:spLocks noGrp="1"/>
          </p:cNvSpPr>
          <p:nvPr>
            <p:ph type="dt" sz="half" idx="10"/>
          </p:nvPr>
        </p:nvSpPr>
        <p:spPr/>
        <p:txBody>
          <a:bodyPr/>
          <a:lstStyle/>
          <a:p>
            <a:r>
              <a:rPr lang="en-GB"/>
              <a:t>Date: Monday / 01 / October / 2019</a:t>
            </a:r>
          </a:p>
        </p:txBody>
      </p:sp>
      <p:sp>
        <p:nvSpPr>
          <p:cNvPr id="11" name="Content Placeholder 4">
            <a:extLst>
              <a:ext uri="{FF2B5EF4-FFF2-40B4-BE49-F238E27FC236}">
                <a16:creationId xmlns:a16="http://schemas.microsoft.com/office/drawing/2014/main" id="{9D2174CF-484B-2526-4D0B-DA48F6409CDF}"/>
              </a:ext>
            </a:extLst>
          </p:cNvPr>
          <p:cNvSpPr>
            <a:spLocks noGrp="1"/>
          </p:cNvSpPr>
          <p:nvPr>
            <p:ph idx="1"/>
          </p:nvPr>
        </p:nvSpPr>
        <p:spPr>
          <a:xfrm>
            <a:off x="490538" y="2393950"/>
            <a:ext cx="6977062" cy="3482975"/>
          </a:xfrm>
        </p:spPr>
        <p:txBody>
          <a:bodyPr/>
          <a:lstStyle/>
          <a:p>
            <a:pPr marL="285750" lvl="1" indent="-285750">
              <a:buClr>
                <a:srgbClr val="1E2DBE"/>
              </a:buClr>
              <a:buFont typeface="Arial" panose="020B0604020202020204" pitchFamily="34" charset="0"/>
              <a:buChar char="•"/>
            </a:pPr>
            <a:r>
              <a:rPr lang="en-GB" sz="2000" b="1" dirty="0">
                <a:ea typeface="+mn-lt"/>
                <a:cs typeface="+mn-lt"/>
              </a:rPr>
              <a:t>Maximizing the social and economic opportunities</a:t>
            </a:r>
            <a:r>
              <a:rPr lang="en-GB" sz="2000" dirty="0">
                <a:ea typeface="+mn-lt"/>
                <a:cs typeface="+mn-lt"/>
              </a:rPr>
              <a:t> of climate action, </a:t>
            </a:r>
            <a:r>
              <a:rPr lang="en-GB" sz="2000" b="1" dirty="0">
                <a:ea typeface="+mn-lt"/>
                <a:cs typeface="+mn-lt"/>
              </a:rPr>
              <a:t>while minimizing and carefully managing any challenges </a:t>
            </a:r>
            <a:r>
              <a:rPr lang="en-GB" sz="2000" dirty="0">
                <a:ea typeface="+mn-lt"/>
                <a:cs typeface="+mn-lt"/>
              </a:rPr>
              <a:t>– including through effective social dialogue among all groups impacted, and respect for fundamental labour principles and rights.</a:t>
            </a:r>
          </a:p>
          <a:p>
            <a:pPr marL="285750" lvl="1" indent="-285750">
              <a:buClr>
                <a:srgbClr val="1E2DBE"/>
              </a:buClr>
              <a:buFont typeface="Arial" panose="020B0604020202020204" pitchFamily="34" charset="0"/>
              <a:buChar char="•"/>
            </a:pPr>
            <a:r>
              <a:rPr lang="en-GB" sz="2000" dirty="0">
                <a:solidFill>
                  <a:srgbClr val="230050"/>
                </a:solidFill>
              </a:rPr>
              <a:t>ILO Guidelines for a just transition towards environmentally sustainable economies and societies</a:t>
            </a:r>
            <a:r>
              <a:rPr lang="en-GB" sz="2000" b="1" dirty="0">
                <a:solidFill>
                  <a:srgbClr val="230050"/>
                </a:solidFill>
              </a:rPr>
              <a:t> </a:t>
            </a:r>
            <a:r>
              <a:rPr lang="en-GB" sz="2000" b="1" u="sng" dirty="0">
                <a:solidFill>
                  <a:srgbClr val="230050"/>
                </a:solidFill>
              </a:rPr>
              <a:t>for all</a:t>
            </a:r>
          </a:p>
          <a:p>
            <a:pPr marL="285750" lvl="1" indent="-285750">
              <a:buClr>
                <a:srgbClr val="1E2DBE"/>
              </a:buClr>
              <a:buFont typeface="Arial" panose="020B0604020202020204" pitchFamily="34" charset="0"/>
              <a:buChar char="•"/>
            </a:pPr>
            <a:r>
              <a:rPr lang="en-GB" sz="2000" dirty="0">
                <a:solidFill>
                  <a:srgbClr val="230050"/>
                </a:solidFill>
              </a:rPr>
              <a:t>A Just Transition means greening the economy in a way that is as </a:t>
            </a:r>
            <a:r>
              <a:rPr lang="en-GB" sz="2000" b="1" u="sng" dirty="0">
                <a:solidFill>
                  <a:srgbClr val="230050"/>
                </a:solidFill>
              </a:rPr>
              <a:t>fair</a:t>
            </a:r>
            <a:r>
              <a:rPr lang="en-GB" sz="2000" dirty="0">
                <a:solidFill>
                  <a:srgbClr val="230050"/>
                </a:solidFill>
              </a:rPr>
              <a:t> and </a:t>
            </a:r>
            <a:r>
              <a:rPr lang="en-GB" sz="2000" b="1" u="sng" dirty="0">
                <a:solidFill>
                  <a:srgbClr val="230050"/>
                </a:solidFill>
              </a:rPr>
              <a:t>inclusive</a:t>
            </a:r>
            <a:r>
              <a:rPr lang="en-GB" sz="2000" dirty="0">
                <a:solidFill>
                  <a:srgbClr val="230050"/>
                </a:solidFill>
              </a:rPr>
              <a:t> as possible to everyone concerned, creating decent work opportunities and leaving </a:t>
            </a:r>
            <a:r>
              <a:rPr lang="en-GB" sz="2000" b="1" dirty="0">
                <a:solidFill>
                  <a:srgbClr val="230050"/>
                </a:solidFill>
              </a:rPr>
              <a:t>no one behind</a:t>
            </a:r>
            <a:r>
              <a:rPr lang="en-GB" sz="2000" dirty="0">
                <a:solidFill>
                  <a:srgbClr val="230050"/>
                </a:solidFill>
              </a:rPr>
              <a:t>.</a:t>
            </a:r>
          </a:p>
          <a:p>
            <a:pPr marL="285750" lvl="1" indent="-285750">
              <a:buClr>
                <a:srgbClr val="1E2DBE"/>
              </a:buClr>
              <a:buFont typeface="Arial" panose="020B0604020202020204" pitchFamily="34" charset="0"/>
              <a:buChar char="•"/>
            </a:pPr>
            <a:r>
              <a:rPr lang="en-GB" sz="2000" dirty="0">
                <a:solidFill>
                  <a:srgbClr val="230050"/>
                </a:solidFill>
              </a:rPr>
              <a:t>All sectors, all countries.</a:t>
            </a:r>
          </a:p>
          <a:p>
            <a:pPr marL="285750" lvl="1" indent="-285750">
              <a:buClr>
                <a:srgbClr val="1E2DBE"/>
              </a:buClr>
              <a:buFont typeface="Arial" panose="020B0604020202020204" pitchFamily="34" charset="0"/>
              <a:buChar char="•"/>
            </a:pPr>
            <a:endParaRPr lang="en-GB" sz="2000" dirty="0">
              <a:solidFill>
                <a:srgbClr val="230050"/>
              </a:solidFill>
            </a:endParaRPr>
          </a:p>
        </p:txBody>
      </p:sp>
      <p:graphicFrame>
        <p:nvGraphicFramePr>
          <p:cNvPr id="3" name="Diagram 2">
            <a:extLst>
              <a:ext uri="{FF2B5EF4-FFF2-40B4-BE49-F238E27FC236}">
                <a16:creationId xmlns:a16="http://schemas.microsoft.com/office/drawing/2014/main" id="{A1F954BE-2395-3572-4F01-0B1665619012}"/>
              </a:ext>
            </a:extLst>
          </p:cNvPr>
          <p:cNvGraphicFramePr/>
          <p:nvPr/>
        </p:nvGraphicFramePr>
        <p:xfrm>
          <a:off x="8208962" y="1423195"/>
          <a:ext cx="3492500" cy="4914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253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a:t>The journey of the just transition concept</a:t>
            </a:r>
          </a:p>
        </p:txBody>
      </p:sp>
      <p:sp>
        <p:nvSpPr>
          <p:cNvPr id="4" name="Date Placeholder 3"/>
          <p:cNvSpPr>
            <a:spLocks noGrp="1"/>
          </p:cNvSpPr>
          <p:nvPr>
            <p:ph type="dt" sz="half" idx="10"/>
          </p:nvPr>
        </p:nvSpPr>
        <p:spPr/>
        <p:txBody>
          <a:bodyPr/>
          <a:lstStyle/>
          <a:p>
            <a:r>
              <a:rPr lang="en-GB"/>
              <a:t>Date: Monday / 01 / October / 2019</a:t>
            </a:r>
          </a:p>
        </p:txBody>
      </p:sp>
      <p:sp>
        <p:nvSpPr>
          <p:cNvPr id="6" name="Slide Number Placeholder 5"/>
          <p:cNvSpPr>
            <a:spLocks noGrp="1"/>
          </p:cNvSpPr>
          <p:nvPr>
            <p:ph type="sldNum" sz="quarter" idx="12"/>
          </p:nvPr>
        </p:nvSpPr>
        <p:spPr/>
        <p:txBody>
          <a:bodyPr/>
          <a:lstStyle/>
          <a:p>
            <a:fld id="{856227C0-AD57-4F9B-BAE3-EEFB0D0EE427}" type="slidenum">
              <a:rPr lang="en-GB" smtClean="0"/>
              <a:t>22</a:t>
            </a:fld>
            <a:endParaRPr lang="en-GB"/>
          </a:p>
        </p:txBody>
      </p:sp>
      <p:graphicFrame>
        <p:nvGraphicFramePr>
          <p:cNvPr id="9" name="Diagram 8">
            <a:extLst>
              <a:ext uri="{FF2B5EF4-FFF2-40B4-BE49-F238E27FC236}">
                <a16:creationId xmlns:a16="http://schemas.microsoft.com/office/drawing/2014/main" id="{9161C62B-A0CD-85A8-8F50-5ABDBCFDEE15}"/>
              </a:ext>
            </a:extLst>
          </p:cNvPr>
          <p:cNvGraphicFramePr/>
          <p:nvPr/>
        </p:nvGraphicFramePr>
        <p:xfrm>
          <a:off x="0" y="720000"/>
          <a:ext cx="12192000" cy="6150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a:extLst>
              <a:ext uri="{FF2B5EF4-FFF2-40B4-BE49-F238E27FC236}">
                <a16:creationId xmlns:a16="http://schemas.microsoft.com/office/drawing/2014/main" id="{45F136C9-E1A5-3555-CD7E-6A333BA33F8E}"/>
              </a:ext>
            </a:extLst>
          </p:cNvPr>
          <p:cNvSpPr/>
          <p:nvPr/>
        </p:nvSpPr>
        <p:spPr>
          <a:xfrm>
            <a:off x="10402308" y="3657603"/>
            <a:ext cx="260151" cy="275244"/>
          </a:xfrm>
          <a:prstGeom prst="ellipse">
            <a:avLst/>
          </a:prstGeom>
          <a:solidFill>
            <a:schemeClr val="bg1"/>
          </a:solidFill>
          <a:ln w="19050">
            <a:solidFill>
              <a:schemeClr val="accent1"/>
            </a:solidFill>
          </a:ln>
        </p:spPr>
        <p:style>
          <a:lnRef idx="2">
            <a:schemeClr val="lt1">
              <a:hueOff val="0"/>
              <a:satOff val="0"/>
              <a:lumOff val="0"/>
              <a:alphaOff val="0"/>
            </a:schemeClr>
          </a:lnRef>
          <a:fillRef idx="1">
            <a:schemeClr val="accent5">
              <a:hueOff val="-4751982"/>
              <a:satOff val="-27775"/>
              <a:lumOff val="21568"/>
              <a:alphaOff val="0"/>
            </a:schemeClr>
          </a:fillRef>
          <a:effectRef idx="0">
            <a:schemeClr val="accent5">
              <a:hueOff val="-4751982"/>
              <a:satOff val="-27775"/>
              <a:lumOff val="21568"/>
              <a:alphaOff val="0"/>
            </a:schemeClr>
          </a:effectRef>
          <a:fontRef idx="minor">
            <a:schemeClr val="lt1"/>
          </a:fontRef>
        </p:style>
        <p:txBody>
          <a:bodyPr/>
          <a:lstStyle/>
          <a:p>
            <a:endParaRPr lang="en-GB"/>
          </a:p>
        </p:txBody>
      </p:sp>
      <p:sp>
        <p:nvSpPr>
          <p:cNvPr id="5" name="Oval 4">
            <a:extLst>
              <a:ext uri="{FF2B5EF4-FFF2-40B4-BE49-F238E27FC236}">
                <a16:creationId xmlns:a16="http://schemas.microsoft.com/office/drawing/2014/main" id="{8A474318-D1A9-FAA3-7BB8-486827E51A16}"/>
              </a:ext>
            </a:extLst>
          </p:cNvPr>
          <p:cNvSpPr/>
          <p:nvPr/>
        </p:nvSpPr>
        <p:spPr>
          <a:xfrm>
            <a:off x="11161462" y="3657603"/>
            <a:ext cx="260151" cy="275244"/>
          </a:xfrm>
          <a:prstGeom prst="ellipse">
            <a:avLst/>
          </a:prstGeom>
          <a:solidFill>
            <a:schemeClr val="bg1"/>
          </a:solidFill>
          <a:ln w="19050">
            <a:solidFill>
              <a:schemeClr val="accent1"/>
            </a:solidFill>
          </a:ln>
        </p:spPr>
        <p:style>
          <a:lnRef idx="2">
            <a:schemeClr val="lt1">
              <a:hueOff val="0"/>
              <a:satOff val="0"/>
              <a:lumOff val="0"/>
              <a:alphaOff val="0"/>
            </a:schemeClr>
          </a:lnRef>
          <a:fillRef idx="1">
            <a:schemeClr val="accent5">
              <a:hueOff val="-4751982"/>
              <a:satOff val="-27775"/>
              <a:lumOff val="21568"/>
              <a:alphaOff val="0"/>
            </a:schemeClr>
          </a:fillRef>
          <a:effectRef idx="0">
            <a:schemeClr val="accent5">
              <a:hueOff val="-4751982"/>
              <a:satOff val="-27775"/>
              <a:lumOff val="21568"/>
              <a:alphaOff val="0"/>
            </a:schemeClr>
          </a:effectRef>
          <a:fontRef idx="minor">
            <a:schemeClr val="lt1"/>
          </a:fontRef>
        </p:style>
        <p:txBody>
          <a:bodyPr/>
          <a:lstStyle/>
          <a:p>
            <a:endParaRPr lang="en-GB"/>
          </a:p>
        </p:txBody>
      </p:sp>
      <p:sp>
        <p:nvSpPr>
          <p:cNvPr id="7" name="Oval 6">
            <a:extLst>
              <a:ext uri="{FF2B5EF4-FFF2-40B4-BE49-F238E27FC236}">
                <a16:creationId xmlns:a16="http://schemas.microsoft.com/office/drawing/2014/main" id="{5F50AC49-703B-BA77-4EEB-AB68F9EC2A57}"/>
              </a:ext>
            </a:extLst>
          </p:cNvPr>
          <p:cNvSpPr/>
          <p:nvPr/>
        </p:nvSpPr>
        <p:spPr>
          <a:xfrm>
            <a:off x="1957096" y="3487701"/>
            <a:ext cx="615045" cy="615045"/>
          </a:xfrm>
          <a:prstGeom prst="ellipse">
            <a:avLst/>
          </a:prstGeom>
          <a:solidFill>
            <a:schemeClr val="bg1"/>
          </a:solidFill>
          <a:ln w="38100">
            <a:solidFill>
              <a:srgbClr val="FA3C4B"/>
            </a:solidFill>
            <a:prstDash val="solid"/>
          </a:ln>
        </p:spPr>
        <p:style>
          <a:lnRef idx="2">
            <a:scrgbClr r="0" g="0" b="0"/>
          </a:lnRef>
          <a:fillRef idx="1">
            <a:schemeClr val="accent5">
              <a:hueOff val="-863997"/>
              <a:satOff val="-5050"/>
              <a:lumOff val="3921"/>
              <a:alphaOff val="0"/>
            </a:schemeClr>
          </a:fillRef>
          <a:effectRef idx="0">
            <a:schemeClr val="accent5">
              <a:hueOff val="-863997"/>
              <a:satOff val="-5050"/>
              <a:lumOff val="3921"/>
              <a:alphaOff val="0"/>
            </a:schemeClr>
          </a:effectRef>
          <a:fontRef idx="minor">
            <a:schemeClr val="lt1"/>
          </a:fontRef>
        </p:style>
        <p:txBody>
          <a:bodyPr/>
          <a:lstStyle/>
          <a:p>
            <a:endParaRPr lang="en-GB"/>
          </a:p>
        </p:txBody>
      </p:sp>
      <p:sp>
        <p:nvSpPr>
          <p:cNvPr id="8" name="Oval 7">
            <a:extLst>
              <a:ext uri="{FF2B5EF4-FFF2-40B4-BE49-F238E27FC236}">
                <a16:creationId xmlns:a16="http://schemas.microsoft.com/office/drawing/2014/main" id="{A6E53089-35F5-B21B-EAB8-EC6E0C779F7E}"/>
              </a:ext>
            </a:extLst>
          </p:cNvPr>
          <p:cNvSpPr/>
          <p:nvPr/>
        </p:nvSpPr>
        <p:spPr>
          <a:xfrm>
            <a:off x="2884487" y="3487702"/>
            <a:ext cx="615045" cy="615045"/>
          </a:xfrm>
          <a:prstGeom prst="ellipse">
            <a:avLst/>
          </a:prstGeom>
          <a:solidFill>
            <a:schemeClr val="bg1"/>
          </a:solidFill>
          <a:ln w="38100">
            <a:solidFill>
              <a:srgbClr val="FA3C4B"/>
            </a:solidFill>
            <a:prstDash val="solid"/>
          </a:ln>
        </p:spPr>
        <p:style>
          <a:lnRef idx="2">
            <a:scrgbClr r="0" g="0" b="0"/>
          </a:lnRef>
          <a:fillRef idx="1">
            <a:schemeClr val="accent5">
              <a:hueOff val="-1295995"/>
              <a:satOff val="-7575"/>
              <a:lumOff val="5882"/>
              <a:alphaOff val="0"/>
            </a:schemeClr>
          </a:fillRef>
          <a:effectRef idx="0">
            <a:schemeClr val="accent5">
              <a:hueOff val="-1295995"/>
              <a:satOff val="-7575"/>
              <a:lumOff val="5882"/>
              <a:alphaOff val="0"/>
            </a:schemeClr>
          </a:effectRef>
          <a:fontRef idx="minor">
            <a:schemeClr val="lt1"/>
          </a:fontRef>
        </p:style>
        <p:txBody>
          <a:bodyPr/>
          <a:lstStyle/>
          <a:p>
            <a:endParaRPr lang="en-GB"/>
          </a:p>
        </p:txBody>
      </p:sp>
      <p:sp>
        <p:nvSpPr>
          <p:cNvPr id="11" name="Oval 10">
            <a:extLst>
              <a:ext uri="{FF2B5EF4-FFF2-40B4-BE49-F238E27FC236}">
                <a16:creationId xmlns:a16="http://schemas.microsoft.com/office/drawing/2014/main" id="{C0E9D0DC-A112-EB15-9A3D-7DC2E7D6CB06}"/>
              </a:ext>
            </a:extLst>
          </p:cNvPr>
          <p:cNvSpPr/>
          <p:nvPr/>
        </p:nvSpPr>
        <p:spPr>
          <a:xfrm>
            <a:off x="3803650" y="3487702"/>
            <a:ext cx="615045" cy="615045"/>
          </a:xfrm>
          <a:prstGeom prst="ellipse">
            <a:avLst/>
          </a:prstGeom>
          <a:solidFill>
            <a:schemeClr val="bg1"/>
          </a:solidFill>
          <a:ln w="38100">
            <a:solidFill>
              <a:srgbClr val="FA3C4B"/>
            </a:solidFill>
            <a:prstDash val="solid"/>
          </a:ln>
        </p:spPr>
        <p:style>
          <a:lnRef idx="2">
            <a:scrgbClr r="0" g="0" b="0"/>
          </a:lnRef>
          <a:fillRef idx="1">
            <a:schemeClr val="accent5">
              <a:hueOff val="-1727994"/>
              <a:satOff val="-10100"/>
              <a:lumOff val="7843"/>
              <a:alphaOff val="0"/>
            </a:schemeClr>
          </a:fillRef>
          <a:effectRef idx="0">
            <a:schemeClr val="accent5">
              <a:hueOff val="-1727994"/>
              <a:satOff val="-10100"/>
              <a:lumOff val="7843"/>
              <a:alphaOff val="0"/>
            </a:schemeClr>
          </a:effectRef>
          <a:fontRef idx="minor">
            <a:schemeClr val="lt1"/>
          </a:fontRef>
        </p:style>
        <p:txBody>
          <a:bodyPr/>
          <a:lstStyle/>
          <a:p>
            <a:endParaRPr lang="en-GB"/>
          </a:p>
        </p:txBody>
      </p:sp>
      <p:sp>
        <p:nvSpPr>
          <p:cNvPr id="12" name="Oval 11">
            <a:extLst>
              <a:ext uri="{FF2B5EF4-FFF2-40B4-BE49-F238E27FC236}">
                <a16:creationId xmlns:a16="http://schemas.microsoft.com/office/drawing/2014/main" id="{EF54696B-86AB-9D8A-6339-EEC834123211}"/>
              </a:ext>
            </a:extLst>
          </p:cNvPr>
          <p:cNvSpPr/>
          <p:nvPr/>
        </p:nvSpPr>
        <p:spPr>
          <a:xfrm>
            <a:off x="9307513" y="3487701"/>
            <a:ext cx="615045" cy="615045"/>
          </a:xfrm>
          <a:prstGeom prst="ellipse">
            <a:avLst/>
          </a:prstGeom>
          <a:solidFill>
            <a:schemeClr val="bg1"/>
          </a:solidFill>
          <a:ln w="38100">
            <a:solidFill>
              <a:srgbClr val="FA3C4B"/>
            </a:solidFill>
            <a:prstDash val="solid"/>
          </a:ln>
        </p:spPr>
        <p:style>
          <a:lnRef idx="2">
            <a:scrgbClr r="0" g="0" b="0"/>
          </a:lnRef>
          <a:fillRef idx="1">
            <a:schemeClr val="accent5">
              <a:hueOff val="-4319984"/>
              <a:satOff val="-25250"/>
              <a:lumOff val="19607"/>
              <a:alphaOff val="0"/>
            </a:schemeClr>
          </a:fillRef>
          <a:effectRef idx="0">
            <a:schemeClr val="accent5">
              <a:hueOff val="-4319984"/>
              <a:satOff val="-25250"/>
              <a:lumOff val="19607"/>
              <a:alphaOff val="0"/>
            </a:schemeClr>
          </a:effectRef>
          <a:fontRef idx="minor">
            <a:schemeClr val="lt1"/>
          </a:fontRef>
        </p:style>
        <p:txBody>
          <a:bodyPr/>
          <a:lstStyle/>
          <a:p>
            <a:endParaRPr lang="en-GB"/>
          </a:p>
        </p:txBody>
      </p:sp>
      <p:sp>
        <p:nvSpPr>
          <p:cNvPr id="13" name="Oval 12">
            <a:extLst>
              <a:ext uri="{FF2B5EF4-FFF2-40B4-BE49-F238E27FC236}">
                <a16:creationId xmlns:a16="http://schemas.microsoft.com/office/drawing/2014/main" id="{690C26BC-77D3-E001-BD23-95077A8BDC1B}"/>
              </a:ext>
            </a:extLst>
          </p:cNvPr>
          <p:cNvSpPr/>
          <p:nvPr/>
        </p:nvSpPr>
        <p:spPr>
          <a:xfrm>
            <a:off x="10234487" y="3487701"/>
            <a:ext cx="615045" cy="615045"/>
          </a:xfrm>
          <a:prstGeom prst="ellipse">
            <a:avLst/>
          </a:prstGeom>
          <a:ln w="38100">
            <a:solidFill>
              <a:srgbClr val="FA3C4B"/>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 name="Oval 2">
            <a:extLst>
              <a:ext uri="{FF2B5EF4-FFF2-40B4-BE49-F238E27FC236}">
                <a16:creationId xmlns:a16="http://schemas.microsoft.com/office/drawing/2014/main" id="{7D1870DF-A5D9-A32F-3EDC-392B2315C965}"/>
              </a:ext>
            </a:extLst>
          </p:cNvPr>
          <p:cNvSpPr/>
          <p:nvPr/>
        </p:nvSpPr>
        <p:spPr>
          <a:xfrm>
            <a:off x="11571386" y="3657601"/>
            <a:ext cx="260151" cy="275244"/>
          </a:xfrm>
          <a:prstGeom prst="ellipse">
            <a:avLst/>
          </a:prstGeom>
          <a:solidFill>
            <a:schemeClr val="bg1"/>
          </a:solidFill>
          <a:ln w="19050">
            <a:solidFill>
              <a:schemeClr val="accent1"/>
            </a:solidFill>
          </a:ln>
        </p:spPr>
        <p:style>
          <a:lnRef idx="2">
            <a:schemeClr val="lt1">
              <a:hueOff val="0"/>
              <a:satOff val="0"/>
              <a:lumOff val="0"/>
              <a:alphaOff val="0"/>
            </a:schemeClr>
          </a:lnRef>
          <a:fillRef idx="1">
            <a:schemeClr val="accent5">
              <a:hueOff val="-4751982"/>
              <a:satOff val="-27775"/>
              <a:lumOff val="21568"/>
              <a:alphaOff val="0"/>
            </a:schemeClr>
          </a:fillRef>
          <a:effectRef idx="0">
            <a:schemeClr val="accent5">
              <a:hueOff val="-4751982"/>
              <a:satOff val="-27775"/>
              <a:lumOff val="21568"/>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94459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C4519-5FFB-5372-A443-61BE5796A321}"/>
              </a:ext>
            </a:extLst>
          </p:cNvPr>
          <p:cNvSpPr>
            <a:spLocks noGrp="1"/>
          </p:cNvSpPr>
          <p:nvPr>
            <p:ph type="title"/>
          </p:nvPr>
        </p:nvSpPr>
        <p:spPr/>
        <p:txBody>
          <a:bodyPr/>
          <a:lstStyle/>
          <a:p>
            <a:r>
              <a:rPr lang="en-GB" dirty="0"/>
              <a:t>Two key ILO agreements</a:t>
            </a:r>
          </a:p>
        </p:txBody>
      </p:sp>
      <p:sp>
        <p:nvSpPr>
          <p:cNvPr id="4" name="Date Placeholder 3">
            <a:extLst>
              <a:ext uri="{FF2B5EF4-FFF2-40B4-BE49-F238E27FC236}">
                <a16:creationId xmlns:a16="http://schemas.microsoft.com/office/drawing/2014/main" id="{2E6D8CE2-7503-B7F1-A66C-ED95328C47E6}"/>
              </a:ext>
            </a:extLst>
          </p:cNvPr>
          <p:cNvSpPr>
            <a:spLocks noGrp="1"/>
          </p:cNvSpPr>
          <p:nvPr>
            <p:ph type="dt" sz="half" idx="10"/>
          </p:nvPr>
        </p:nvSpPr>
        <p:spPr/>
        <p:txBody>
          <a:bodyPr/>
          <a:lstStyle/>
          <a:p>
            <a:r>
              <a:rPr lang="en-GB"/>
              <a:t>Date: Monday / 01 / October / 2019</a:t>
            </a:r>
          </a:p>
        </p:txBody>
      </p:sp>
      <p:sp>
        <p:nvSpPr>
          <p:cNvPr id="18" name="Text Placeholder 17">
            <a:extLst>
              <a:ext uri="{FF2B5EF4-FFF2-40B4-BE49-F238E27FC236}">
                <a16:creationId xmlns:a16="http://schemas.microsoft.com/office/drawing/2014/main" id="{AE680348-A17B-F03A-9797-031551047FAC}"/>
              </a:ext>
            </a:extLst>
          </p:cNvPr>
          <p:cNvSpPr>
            <a:spLocks noGrp="1"/>
          </p:cNvSpPr>
          <p:nvPr>
            <p:ph type="body" sz="quarter" idx="13"/>
          </p:nvPr>
        </p:nvSpPr>
        <p:spPr>
          <a:xfrm>
            <a:off x="6149655" y="2143195"/>
            <a:ext cx="5040591" cy="3482976"/>
          </a:xfrm>
        </p:spPr>
        <p:txBody>
          <a:bodyPr/>
          <a:lstStyle/>
          <a:p>
            <a:r>
              <a:rPr lang="en-GB" sz="1800" dirty="0"/>
              <a:t>ILO Just Transition Guidelines are developed by a the world of work actors, and endorsed by ILO constituents by the ILC</a:t>
            </a:r>
          </a:p>
          <a:p>
            <a:r>
              <a:rPr lang="en-GB" sz="1800" dirty="0"/>
              <a:t>ILC 2023 on just transition and labour mobility</a:t>
            </a:r>
          </a:p>
          <a:p>
            <a:pPr lvl="1"/>
            <a:r>
              <a:rPr lang="en-GB" sz="1800" dirty="0"/>
              <a:t>“Formulate coherent just transition frameworks for labour mobility schemes that advance decent work, skills mobility and development, and poverty reduction with special consideration given to least developed countries and small island developing States”</a:t>
            </a:r>
          </a:p>
        </p:txBody>
      </p:sp>
      <p:pic>
        <p:nvPicPr>
          <p:cNvPr id="11" name="Picture 10">
            <a:extLst>
              <a:ext uri="{FF2B5EF4-FFF2-40B4-BE49-F238E27FC236}">
                <a16:creationId xmlns:a16="http://schemas.microsoft.com/office/drawing/2014/main" id="{8BBD0932-3D58-7291-D70C-AA99D805BCBE}"/>
              </a:ext>
            </a:extLst>
          </p:cNvPr>
          <p:cNvPicPr>
            <a:picLocks noChangeAspect="1"/>
          </p:cNvPicPr>
          <p:nvPr/>
        </p:nvPicPr>
        <p:blipFill>
          <a:blip r:embed="rId2"/>
          <a:stretch>
            <a:fillRect/>
          </a:stretch>
        </p:blipFill>
        <p:spPr>
          <a:xfrm>
            <a:off x="490538" y="2065730"/>
            <a:ext cx="2408655" cy="3401313"/>
          </a:xfrm>
          <a:prstGeom prst="rect">
            <a:avLst/>
          </a:prstGeom>
        </p:spPr>
      </p:pic>
      <p:pic>
        <p:nvPicPr>
          <p:cNvPr id="13" name="Picture 12">
            <a:extLst>
              <a:ext uri="{FF2B5EF4-FFF2-40B4-BE49-F238E27FC236}">
                <a16:creationId xmlns:a16="http://schemas.microsoft.com/office/drawing/2014/main" id="{3DF3D6D0-7B45-FA92-28E0-18FEAC546FCA}"/>
              </a:ext>
            </a:extLst>
          </p:cNvPr>
          <p:cNvPicPr>
            <a:picLocks noChangeAspect="1"/>
          </p:cNvPicPr>
          <p:nvPr/>
        </p:nvPicPr>
        <p:blipFill>
          <a:blip r:embed="rId3"/>
          <a:stretch>
            <a:fillRect/>
          </a:stretch>
        </p:blipFill>
        <p:spPr>
          <a:xfrm>
            <a:off x="2339605" y="2582841"/>
            <a:ext cx="2494009" cy="3401313"/>
          </a:xfrm>
          <a:prstGeom prst="rect">
            <a:avLst/>
          </a:prstGeom>
        </p:spPr>
      </p:pic>
      <p:grpSp>
        <p:nvGrpSpPr>
          <p:cNvPr id="14" name="Group 13">
            <a:extLst>
              <a:ext uri="{FF2B5EF4-FFF2-40B4-BE49-F238E27FC236}">
                <a16:creationId xmlns:a16="http://schemas.microsoft.com/office/drawing/2014/main" id="{BF75751E-9E94-15AA-2AF4-C21BEB727090}"/>
              </a:ext>
            </a:extLst>
          </p:cNvPr>
          <p:cNvGrpSpPr/>
          <p:nvPr/>
        </p:nvGrpSpPr>
        <p:grpSpPr>
          <a:xfrm>
            <a:off x="6413059" y="1334454"/>
            <a:ext cx="6093228" cy="4863864"/>
            <a:chOff x="6768037" y="1285387"/>
            <a:chExt cx="6093228" cy="4863864"/>
          </a:xfrm>
        </p:grpSpPr>
        <p:pic>
          <p:nvPicPr>
            <p:cNvPr id="15" name="Picture 14">
              <a:extLst>
                <a:ext uri="{FF2B5EF4-FFF2-40B4-BE49-F238E27FC236}">
                  <a16:creationId xmlns:a16="http://schemas.microsoft.com/office/drawing/2014/main" id="{32999354-5AB0-EB7E-A50E-BFD55AB517A2}"/>
                </a:ext>
              </a:extLst>
            </p:cNvPr>
            <p:cNvPicPr>
              <a:picLocks noChangeAspect="1"/>
            </p:cNvPicPr>
            <p:nvPr/>
          </p:nvPicPr>
          <p:blipFill>
            <a:blip r:embed="rId4"/>
            <a:stretch>
              <a:fillRect/>
            </a:stretch>
          </p:blipFill>
          <p:spPr>
            <a:xfrm>
              <a:off x="6768037" y="2101686"/>
              <a:ext cx="2623248" cy="3369074"/>
            </a:xfrm>
            <a:prstGeom prst="rect">
              <a:avLst/>
            </a:prstGeom>
          </p:spPr>
        </p:pic>
        <p:pic>
          <p:nvPicPr>
            <p:cNvPr id="17" name="Picture 16">
              <a:extLst>
                <a:ext uri="{FF2B5EF4-FFF2-40B4-BE49-F238E27FC236}">
                  <a16:creationId xmlns:a16="http://schemas.microsoft.com/office/drawing/2014/main" id="{20BD923F-36EB-55CB-ADE5-0426F672E4C6}"/>
                </a:ext>
              </a:extLst>
            </p:cNvPr>
            <p:cNvPicPr>
              <a:picLocks noChangeAspect="1"/>
            </p:cNvPicPr>
            <p:nvPr/>
          </p:nvPicPr>
          <p:blipFill>
            <a:blip r:embed="rId5"/>
            <a:stretch>
              <a:fillRect/>
            </a:stretch>
          </p:blipFill>
          <p:spPr>
            <a:xfrm>
              <a:off x="9018191" y="2780176"/>
              <a:ext cx="2413271" cy="3369075"/>
            </a:xfrm>
            <a:prstGeom prst="rect">
              <a:avLst/>
            </a:prstGeom>
          </p:spPr>
        </p:pic>
        <p:sp>
          <p:nvSpPr>
            <p:cNvPr id="3" name="TextBox 2">
              <a:extLst>
                <a:ext uri="{FF2B5EF4-FFF2-40B4-BE49-F238E27FC236}">
                  <a16:creationId xmlns:a16="http://schemas.microsoft.com/office/drawing/2014/main" id="{9D5416E3-7B89-B268-F208-F3AB0A54A482}"/>
                </a:ext>
              </a:extLst>
            </p:cNvPr>
            <p:cNvSpPr txBox="1"/>
            <p:nvPr/>
          </p:nvSpPr>
          <p:spPr>
            <a:xfrm>
              <a:off x="9336742" y="1748433"/>
              <a:ext cx="2855258" cy="646331"/>
            </a:xfrm>
            <a:prstGeom prst="rect">
              <a:avLst/>
            </a:prstGeom>
            <a:noFill/>
          </p:spPr>
          <p:txBody>
            <a:bodyPr wrap="square" rtlCol="0">
              <a:spAutoFit/>
            </a:bodyPr>
            <a:lstStyle/>
            <a:p>
              <a:r>
                <a:rPr lang="en-GB" sz="1200" dirty="0">
                  <a:solidFill>
                    <a:srgbClr val="FA3C4B"/>
                  </a:solidFill>
                </a:rPr>
                <a:t>+ other international agreements </a:t>
              </a:r>
            </a:p>
            <a:p>
              <a:r>
                <a:rPr lang="en-GB" sz="1200" dirty="0">
                  <a:solidFill>
                    <a:srgbClr val="FA3C4B"/>
                  </a:solidFill>
                </a:rPr>
                <a:t>                 related to just transition in </a:t>
              </a:r>
            </a:p>
            <a:p>
              <a:r>
                <a:rPr lang="en-GB" sz="1200" dirty="0">
                  <a:solidFill>
                    <a:srgbClr val="FA3C4B"/>
                  </a:solidFill>
                </a:rPr>
                <a:t>	             IOM and OHCHR</a:t>
              </a:r>
            </a:p>
          </p:txBody>
        </p:sp>
        <p:sp>
          <p:nvSpPr>
            <p:cNvPr id="12" name="TextBox 11">
              <a:extLst>
                <a:ext uri="{FF2B5EF4-FFF2-40B4-BE49-F238E27FC236}">
                  <a16:creationId xmlns:a16="http://schemas.microsoft.com/office/drawing/2014/main" id="{E031CBDB-3D05-35D0-2285-C3A5945F9B41}"/>
                </a:ext>
              </a:extLst>
            </p:cNvPr>
            <p:cNvSpPr txBox="1"/>
            <p:nvPr/>
          </p:nvSpPr>
          <p:spPr>
            <a:xfrm>
              <a:off x="6768037" y="1285387"/>
              <a:ext cx="6093228" cy="477054"/>
            </a:xfrm>
            <a:prstGeom prst="rect">
              <a:avLst/>
            </a:prstGeom>
            <a:noFill/>
          </p:spPr>
          <p:txBody>
            <a:bodyPr wrap="square">
              <a:spAutoFit/>
            </a:bodyPr>
            <a:lstStyle/>
            <a:p>
              <a:r>
                <a:rPr kumimoji="0" lang="en-GB" sz="2500" b="1" i="0" u="none" strike="noStrike" kern="1200" cap="none" spc="0" normalizeH="0" baseline="0" noProof="0" dirty="0">
                  <a:ln>
                    <a:noFill/>
                  </a:ln>
                  <a:solidFill>
                    <a:srgbClr val="1E2DBE"/>
                  </a:solidFill>
                  <a:effectLst/>
                  <a:uLnTx/>
                  <a:uFillTx/>
                  <a:latin typeface="Arial" panose="020B0604020202020204"/>
                  <a:ea typeface="+mj-ea"/>
                  <a:cs typeface="+mj-cs"/>
                </a:rPr>
                <a:t>Two key UNFCCC agreements</a:t>
              </a:r>
              <a:endParaRPr lang="en-GB" dirty="0"/>
            </a:p>
          </p:txBody>
        </p:sp>
      </p:grpSp>
    </p:spTree>
    <p:extLst>
      <p:ext uri="{BB962C8B-B14F-4D97-AF65-F5344CB8AC3E}">
        <p14:creationId xmlns:p14="http://schemas.microsoft.com/office/powerpoint/2010/main" val="130366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xit" presetSubtype="0" fill="hold" nodeType="withEffect">
                                  <p:stCondLst>
                                    <p:cond delay="0"/>
                                  </p:stCondLst>
                                  <p:childTnLst>
                                    <p:animEffect transition="out" filter="fade">
                                      <p:cBhvr>
                                        <p:cTn id="9" dur="500"/>
                                        <p:tgtEl>
                                          <p:spTgt spid="18">
                                            <p:txEl>
                                              <p:pRg st="0" end="0"/>
                                            </p:txEl>
                                          </p:spTgt>
                                        </p:tgtEl>
                                      </p:cBhvr>
                                    </p:animEffect>
                                    <p:set>
                                      <p:cBhvr>
                                        <p:cTn id="10" dur="1" fill="hold">
                                          <p:stCondLst>
                                            <p:cond delay="499"/>
                                          </p:stCondLst>
                                        </p:cTn>
                                        <p:tgtEl>
                                          <p:spTgt spid="18">
                                            <p:txEl>
                                              <p:pRg st="0" end="0"/>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8">
                                            <p:txEl>
                                              <p:pRg st="1" end="1"/>
                                            </p:txEl>
                                          </p:spTgt>
                                        </p:tgtEl>
                                      </p:cBhvr>
                                    </p:animEffect>
                                    <p:set>
                                      <p:cBhvr>
                                        <p:cTn id="13" dur="1" fill="hold">
                                          <p:stCondLst>
                                            <p:cond delay="499"/>
                                          </p:stCondLst>
                                        </p:cTn>
                                        <p:tgtEl>
                                          <p:spTgt spid="18">
                                            <p:txEl>
                                              <p:pRg st="1" end="1"/>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8">
                                            <p:txEl>
                                              <p:pRg st="2" end="2"/>
                                            </p:txEl>
                                          </p:spTgt>
                                        </p:tgtEl>
                                      </p:cBhvr>
                                    </p:animEffect>
                                    <p:set>
                                      <p:cBhvr>
                                        <p:cTn id="16" dur="1" fill="hold">
                                          <p:stCondLst>
                                            <p:cond delay="499"/>
                                          </p:stCondLst>
                                        </p:cTn>
                                        <p:tgtEl>
                                          <p:spTgt spid="18">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100B9-1816-2800-9C4D-AE56600CE8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07BCF3-2CB7-AE07-7E7A-E66A0E76B537}"/>
              </a:ext>
            </a:extLst>
          </p:cNvPr>
          <p:cNvSpPr>
            <a:spLocks noGrp="1"/>
          </p:cNvSpPr>
          <p:nvPr>
            <p:ph type="title"/>
          </p:nvPr>
        </p:nvSpPr>
        <p:spPr/>
        <p:txBody>
          <a:bodyPr/>
          <a:lstStyle/>
          <a:p>
            <a:r>
              <a:rPr lang="en-GB" dirty="0"/>
              <a:t>The ILO just transition guidelines include </a:t>
            </a:r>
            <a:r>
              <a:rPr lang="en-GB" dirty="0">
                <a:solidFill>
                  <a:srgbClr val="FA3C4B"/>
                </a:solidFill>
              </a:rPr>
              <a:t>a set of guiding principles</a:t>
            </a:r>
            <a:endParaRPr lang="en-GB" dirty="0"/>
          </a:p>
        </p:txBody>
      </p:sp>
      <p:sp>
        <p:nvSpPr>
          <p:cNvPr id="4" name="Date Placeholder 3">
            <a:extLst>
              <a:ext uri="{FF2B5EF4-FFF2-40B4-BE49-F238E27FC236}">
                <a16:creationId xmlns:a16="http://schemas.microsoft.com/office/drawing/2014/main" id="{C06C8873-3FEB-543C-EF62-E56922BBC1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noFill/>
                <a:effectLst/>
                <a:uLnTx/>
                <a:uFillTx/>
                <a:latin typeface="Arial" panose="020B0604020202020204"/>
                <a:ea typeface="+mn-ea"/>
                <a:cs typeface="+mn-cs"/>
              </a:rPr>
              <a:t>Date: Monday / 01 / October / 2019</a:t>
            </a:r>
          </a:p>
        </p:txBody>
      </p:sp>
      <p:graphicFrame>
        <p:nvGraphicFramePr>
          <p:cNvPr id="8" name="Diagram 7">
            <a:extLst>
              <a:ext uri="{FF2B5EF4-FFF2-40B4-BE49-F238E27FC236}">
                <a16:creationId xmlns:a16="http://schemas.microsoft.com/office/drawing/2014/main" id="{F68CD0CF-06D7-3CE6-C05C-A767EF652A48}"/>
              </a:ext>
            </a:extLst>
          </p:cNvPr>
          <p:cNvGraphicFramePr/>
          <p:nvPr>
            <p:extLst>
              <p:ext uri="{D42A27DB-BD31-4B8C-83A1-F6EECF244321}">
                <p14:modId xmlns:p14="http://schemas.microsoft.com/office/powerpoint/2010/main" val="2217938803"/>
              </p:ext>
            </p:extLst>
          </p:nvPr>
        </p:nvGraphicFramePr>
        <p:xfrm>
          <a:off x="1722834" y="2114690"/>
          <a:ext cx="8746331" cy="4519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503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21D1-45EE-2209-ACBA-F3DEF3BA9337}"/>
              </a:ext>
            </a:extLst>
          </p:cNvPr>
          <p:cNvSpPr>
            <a:spLocks noGrp="1"/>
          </p:cNvSpPr>
          <p:nvPr>
            <p:ph type="title"/>
          </p:nvPr>
        </p:nvSpPr>
        <p:spPr/>
        <p:txBody>
          <a:bodyPr/>
          <a:lstStyle/>
          <a:p>
            <a:r>
              <a:rPr lang="en-GB" dirty="0"/>
              <a:t>The ILO just transition guidelines include </a:t>
            </a:r>
            <a:r>
              <a:rPr lang="en-GB" dirty="0">
                <a:solidFill>
                  <a:srgbClr val="FA3C4B"/>
                </a:solidFill>
              </a:rPr>
              <a:t>9 policy areas </a:t>
            </a:r>
            <a:r>
              <a:rPr lang="en-GB" dirty="0"/>
              <a:t>for a holistic response to climate change</a:t>
            </a:r>
          </a:p>
        </p:txBody>
      </p:sp>
      <p:sp>
        <p:nvSpPr>
          <p:cNvPr id="4" name="Date Placeholder 3">
            <a:extLst>
              <a:ext uri="{FF2B5EF4-FFF2-40B4-BE49-F238E27FC236}">
                <a16:creationId xmlns:a16="http://schemas.microsoft.com/office/drawing/2014/main" id="{E2425745-8956-7966-9D26-3CD00B3EAB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noFill/>
                <a:effectLst/>
                <a:uLnTx/>
                <a:uFillTx/>
                <a:latin typeface="Arial" panose="020B0604020202020204"/>
                <a:ea typeface="+mn-ea"/>
                <a:cs typeface="+mn-cs"/>
              </a:rPr>
              <a:t>Date: Monday / 01 / October / 2019</a:t>
            </a:r>
          </a:p>
        </p:txBody>
      </p:sp>
      <p:graphicFrame>
        <p:nvGraphicFramePr>
          <p:cNvPr id="8" name="Diagram 7">
            <a:extLst>
              <a:ext uri="{FF2B5EF4-FFF2-40B4-BE49-F238E27FC236}">
                <a16:creationId xmlns:a16="http://schemas.microsoft.com/office/drawing/2014/main" id="{7471058C-6FE9-F7E3-A99A-6C70A1C51100}"/>
              </a:ext>
            </a:extLst>
          </p:cNvPr>
          <p:cNvGraphicFramePr/>
          <p:nvPr/>
        </p:nvGraphicFramePr>
        <p:xfrm>
          <a:off x="1722834" y="2114690"/>
          <a:ext cx="8746331" cy="4519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753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EDB62-62F4-E158-55BA-8C35E794A1DC}"/>
              </a:ext>
            </a:extLst>
          </p:cNvPr>
          <p:cNvSpPr>
            <a:spLocks noGrp="1"/>
          </p:cNvSpPr>
          <p:nvPr>
            <p:ph type="title"/>
          </p:nvPr>
        </p:nvSpPr>
        <p:spPr/>
        <p:txBody>
          <a:bodyPr/>
          <a:lstStyle/>
          <a:p>
            <a:r>
              <a:rPr lang="en-GB" b="1">
                <a:solidFill>
                  <a:schemeClr val="accent1"/>
                </a:solidFill>
                <a:latin typeface="+mj-lt"/>
                <a:ea typeface="+mj-ea"/>
                <a:cs typeface="+mj-cs"/>
              </a:rPr>
              <a:t>Current trends in key policy and implementation areas for a just transition</a:t>
            </a:r>
            <a:endParaRPr lang="en-GB"/>
          </a:p>
        </p:txBody>
      </p:sp>
      <p:sp>
        <p:nvSpPr>
          <p:cNvPr id="3" name="Date Placeholder 2">
            <a:extLst>
              <a:ext uri="{FF2B5EF4-FFF2-40B4-BE49-F238E27FC236}">
                <a16:creationId xmlns:a16="http://schemas.microsoft.com/office/drawing/2014/main" id="{B6E2B9E4-8C7B-600F-7A95-DBA1ECD94603}"/>
              </a:ext>
            </a:extLst>
          </p:cNvPr>
          <p:cNvSpPr>
            <a:spLocks noGrp="1"/>
          </p:cNvSpPr>
          <p:nvPr>
            <p:ph type="dt" sz="half" idx="10"/>
          </p:nvPr>
        </p:nvSpPr>
        <p:spPr>
          <a:xfrm>
            <a:off x="398259" y="6870450"/>
            <a:ext cx="2743200" cy="216000"/>
          </a:xfrm>
        </p:spPr>
        <p:txBody>
          <a:bodyPr/>
          <a:lstStyle/>
          <a:p>
            <a:r>
              <a:rPr lang="en-GB"/>
              <a:t>Date: Monday / 01 / October / 2019</a:t>
            </a:r>
          </a:p>
        </p:txBody>
      </p:sp>
      <p:sp>
        <p:nvSpPr>
          <p:cNvPr id="6" name="Content Placeholder 2">
            <a:extLst>
              <a:ext uri="{FF2B5EF4-FFF2-40B4-BE49-F238E27FC236}">
                <a16:creationId xmlns:a16="http://schemas.microsoft.com/office/drawing/2014/main" id="{6D1DBB02-7F8D-3CE1-6307-3761DCB55623}"/>
              </a:ext>
            </a:extLst>
          </p:cNvPr>
          <p:cNvSpPr txBox="1">
            <a:spLocks/>
          </p:cNvSpPr>
          <p:nvPr/>
        </p:nvSpPr>
        <p:spPr>
          <a:xfrm>
            <a:off x="358730" y="1478280"/>
            <a:ext cx="11342731" cy="4859021"/>
          </a:xfrm>
          <a:prstGeom prst="rect">
            <a:avLst/>
          </a:prstGeom>
        </p:spPr>
        <p:txBody>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buFont typeface="Wingdings 3" panose="05040102010807070707" pitchFamily="18" charset="2"/>
              <a:buNone/>
            </a:pPr>
            <a:endParaRPr lang="en-GB"/>
          </a:p>
        </p:txBody>
      </p:sp>
      <p:grpSp>
        <p:nvGrpSpPr>
          <p:cNvPr id="7" name="Group 6">
            <a:extLst>
              <a:ext uri="{FF2B5EF4-FFF2-40B4-BE49-F238E27FC236}">
                <a16:creationId xmlns:a16="http://schemas.microsoft.com/office/drawing/2014/main" id="{123B21FA-6B09-E1B3-0B95-45F01CB9C468}"/>
              </a:ext>
            </a:extLst>
          </p:cNvPr>
          <p:cNvGrpSpPr/>
          <p:nvPr/>
        </p:nvGrpSpPr>
        <p:grpSpPr>
          <a:xfrm>
            <a:off x="350339" y="2001660"/>
            <a:ext cx="2658878" cy="1862713"/>
            <a:chOff x="350339" y="2001660"/>
            <a:chExt cx="2658878" cy="1862713"/>
          </a:xfrm>
        </p:grpSpPr>
        <p:sp>
          <p:nvSpPr>
            <p:cNvPr id="11" name="TextBox 10">
              <a:extLst>
                <a:ext uri="{FF2B5EF4-FFF2-40B4-BE49-F238E27FC236}">
                  <a16:creationId xmlns:a16="http://schemas.microsoft.com/office/drawing/2014/main" id="{0A9CACC4-DAA9-D718-3891-506AEBA53150}"/>
                </a:ext>
              </a:extLst>
            </p:cNvPr>
            <p:cNvSpPr txBox="1"/>
            <p:nvPr/>
          </p:nvSpPr>
          <p:spPr>
            <a:xfrm>
              <a:off x="350339" y="2771766"/>
              <a:ext cx="2658878" cy="1092607"/>
            </a:xfrm>
            <a:prstGeom prst="rect">
              <a:avLst/>
            </a:prstGeom>
            <a:noFill/>
          </p:spPr>
          <p:txBody>
            <a:bodyPr wrap="square" lIns="91440" tIns="45720" rIns="91440" bIns="45720" rtlCol="0" anchor="t">
              <a:spAutoFit/>
            </a:bodyPr>
            <a:lstStyle/>
            <a:p>
              <a:r>
                <a:rPr lang="en-GB" sz="1300" b="1" u="sng" dirty="0"/>
                <a:t>Macroeconomic and growth policies</a:t>
              </a:r>
              <a:r>
                <a:rPr lang="en-GB" sz="1300" b="1" dirty="0"/>
                <a:t> </a:t>
              </a:r>
              <a:r>
                <a:rPr lang="en-GB" sz="1300" dirty="0"/>
                <a:t>Ensuring fiscal space for social spending, and using financial steering instruments can expedite green transitions</a:t>
              </a:r>
            </a:p>
          </p:txBody>
        </p:sp>
        <p:pic>
          <p:nvPicPr>
            <p:cNvPr id="44" name="Picture 43" descr="Icon&#10;&#10;Description automatically generated">
              <a:extLst>
                <a:ext uri="{FF2B5EF4-FFF2-40B4-BE49-F238E27FC236}">
                  <a16:creationId xmlns:a16="http://schemas.microsoft.com/office/drawing/2014/main" id="{7742FE7D-780D-33EE-2312-251892AF2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384" y="2001660"/>
              <a:ext cx="1019288" cy="720000"/>
            </a:xfrm>
            <a:prstGeom prst="rect">
              <a:avLst/>
            </a:prstGeom>
            <a:noFill/>
          </p:spPr>
        </p:pic>
      </p:grpSp>
      <p:grpSp>
        <p:nvGrpSpPr>
          <p:cNvPr id="8" name="Group 7">
            <a:extLst>
              <a:ext uri="{FF2B5EF4-FFF2-40B4-BE49-F238E27FC236}">
                <a16:creationId xmlns:a16="http://schemas.microsoft.com/office/drawing/2014/main" id="{255B1895-2652-1D67-FC2C-F3F44B702645}"/>
              </a:ext>
            </a:extLst>
          </p:cNvPr>
          <p:cNvGrpSpPr/>
          <p:nvPr/>
        </p:nvGrpSpPr>
        <p:grpSpPr>
          <a:xfrm>
            <a:off x="3344005" y="2036372"/>
            <a:ext cx="2500585" cy="1669891"/>
            <a:chOff x="3344005" y="2036372"/>
            <a:chExt cx="2500585" cy="1669891"/>
          </a:xfrm>
        </p:grpSpPr>
        <p:sp>
          <p:nvSpPr>
            <p:cNvPr id="13" name="TextBox 12">
              <a:extLst>
                <a:ext uri="{FF2B5EF4-FFF2-40B4-BE49-F238E27FC236}">
                  <a16:creationId xmlns:a16="http://schemas.microsoft.com/office/drawing/2014/main" id="{4B3B3E2F-B55E-34F3-DBA9-5B93DE78D5C8}"/>
                </a:ext>
              </a:extLst>
            </p:cNvPr>
            <p:cNvSpPr txBox="1"/>
            <p:nvPr/>
          </p:nvSpPr>
          <p:spPr>
            <a:xfrm>
              <a:off x="3344005" y="2813711"/>
              <a:ext cx="2500585" cy="892552"/>
            </a:xfrm>
            <a:prstGeom prst="rect">
              <a:avLst/>
            </a:prstGeom>
            <a:noFill/>
          </p:spPr>
          <p:txBody>
            <a:bodyPr wrap="square" lIns="91440" tIns="45720" rIns="91440" bIns="45720" rtlCol="0" anchor="t">
              <a:spAutoFit/>
            </a:bodyPr>
            <a:lstStyle/>
            <a:p>
              <a:r>
                <a:rPr lang="en-GB" sz="1300" dirty="0"/>
                <a:t>Increased focus on </a:t>
              </a:r>
              <a:r>
                <a:rPr lang="en-GB" sz="1300" b="1" u="sng" dirty="0"/>
                <a:t>industrial policies and technology</a:t>
              </a:r>
              <a:r>
                <a:rPr lang="en-GB" sz="1300" b="1" dirty="0"/>
                <a:t> </a:t>
              </a:r>
              <a:r>
                <a:rPr lang="en-GB" sz="1300" dirty="0"/>
                <a:t>with potential impacts of global trade and investment. </a:t>
              </a:r>
              <a:endParaRPr lang="en-GB" sz="1300" dirty="0">
                <a:cs typeface="Arial"/>
              </a:endParaRPr>
            </a:p>
          </p:txBody>
        </p:sp>
        <p:pic>
          <p:nvPicPr>
            <p:cNvPr id="46" name="Picture 45" descr="A picture containing text, clock&#10;&#10;Description automatically generated">
              <a:extLst>
                <a:ext uri="{FF2B5EF4-FFF2-40B4-BE49-F238E27FC236}">
                  <a16:creationId xmlns:a16="http://schemas.microsoft.com/office/drawing/2014/main" id="{DE2F45E1-052E-B725-6C0C-FCE3CFA8C4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6890" y="2036372"/>
              <a:ext cx="1019288" cy="720000"/>
            </a:xfrm>
            <a:prstGeom prst="rect">
              <a:avLst/>
            </a:prstGeom>
          </p:spPr>
        </p:pic>
      </p:grpSp>
      <p:grpSp>
        <p:nvGrpSpPr>
          <p:cNvPr id="16" name="Group 15">
            <a:extLst>
              <a:ext uri="{FF2B5EF4-FFF2-40B4-BE49-F238E27FC236}">
                <a16:creationId xmlns:a16="http://schemas.microsoft.com/office/drawing/2014/main" id="{D4D9EDF7-53D9-0FF5-E638-EEB685D6EAB2}"/>
              </a:ext>
            </a:extLst>
          </p:cNvPr>
          <p:cNvGrpSpPr/>
          <p:nvPr/>
        </p:nvGrpSpPr>
        <p:grpSpPr>
          <a:xfrm>
            <a:off x="350340" y="4375798"/>
            <a:ext cx="2860864" cy="2005429"/>
            <a:chOff x="350340" y="4375798"/>
            <a:chExt cx="2860864" cy="2005429"/>
          </a:xfrm>
        </p:grpSpPr>
        <p:sp>
          <p:nvSpPr>
            <p:cNvPr id="15" name="TextBox 14">
              <a:extLst>
                <a:ext uri="{FF2B5EF4-FFF2-40B4-BE49-F238E27FC236}">
                  <a16:creationId xmlns:a16="http://schemas.microsoft.com/office/drawing/2014/main" id="{53BE6272-919E-B596-DBA8-2203772E37AA}"/>
                </a:ext>
              </a:extLst>
            </p:cNvPr>
            <p:cNvSpPr txBox="1"/>
            <p:nvPr/>
          </p:nvSpPr>
          <p:spPr>
            <a:xfrm>
              <a:off x="350340" y="5088565"/>
              <a:ext cx="2860864" cy="1292662"/>
            </a:xfrm>
            <a:prstGeom prst="rect">
              <a:avLst/>
            </a:prstGeom>
            <a:noFill/>
          </p:spPr>
          <p:txBody>
            <a:bodyPr wrap="square" rtlCol="0">
              <a:spAutoFit/>
            </a:bodyPr>
            <a:lstStyle/>
            <a:p>
              <a:r>
                <a:rPr lang="en-GB" sz="1300" b="1" u="sng" dirty="0">
                  <a:solidFill>
                    <a:srgbClr val="FA3C4B"/>
                  </a:solidFill>
                </a:rPr>
                <a:t>Social protection </a:t>
              </a:r>
              <a:r>
                <a:rPr lang="en-GB" sz="1300" dirty="0">
                  <a:solidFill>
                    <a:srgbClr val="FA3C4B"/>
                  </a:solidFill>
                </a:rPr>
                <a:t>is a facilitator of, not just a buffer for, a just transition. Social protection policies together with </a:t>
              </a:r>
              <a:r>
                <a:rPr lang="en-GB" sz="1300" b="1" u="sng" dirty="0">
                  <a:solidFill>
                    <a:srgbClr val="FA3C4B"/>
                  </a:solidFill>
                </a:rPr>
                <a:t>active labour market policies </a:t>
              </a:r>
              <a:r>
                <a:rPr lang="en-GB" sz="1300" dirty="0">
                  <a:solidFill>
                    <a:srgbClr val="FA3C4B"/>
                  </a:solidFill>
                </a:rPr>
                <a:t>can ease and accelerate transition leaving no one behind.</a:t>
              </a:r>
            </a:p>
          </p:txBody>
        </p:sp>
        <p:pic>
          <p:nvPicPr>
            <p:cNvPr id="48" name="Picture 47" descr="Icon&#10;&#10;Description automatically generated">
              <a:extLst>
                <a:ext uri="{FF2B5EF4-FFF2-40B4-BE49-F238E27FC236}">
                  <a16:creationId xmlns:a16="http://schemas.microsoft.com/office/drawing/2014/main" id="{9E9962BB-B976-02D8-1391-77468DBC44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384" y="4375798"/>
              <a:ext cx="1019288" cy="720000"/>
            </a:xfrm>
            <a:prstGeom prst="rect">
              <a:avLst/>
            </a:prstGeom>
          </p:spPr>
        </p:pic>
      </p:grpSp>
      <p:grpSp>
        <p:nvGrpSpPr>
          <p:cNvPr id="19" name="Group 18">
            <a:extLst>
              <a:ext uri="{FF2B5EF4-FFF2-40B4-BE49-F238E27FC236}">
                <a16:creationId xmlns:a16="http://schemas.microsoft.com/office/drawing/2014/main" id="{6A9F1E1D-51DD-4A8A-FBCD-95E0B32D7EF8}"/>
              </a:ext>
            </a:extLst>
          </p:cNvPr>
          <p:cNvGrpSpPr/>
          <p:nvPr/>
        </p:nvGrpSpPr>
        <p:grpSpPr>
          <a:xfrm>
            <a:off x="3214610" y="4338623"/>
            <a:ext cx="2746121" cy="2517459"/>
            <a:chOff x="3214610" y="4338623"/>
            <a:chExt cx="2746121" cy="2517459"/>
          </a:xfrm>
        </p:grpSpPr>
        <p:sp>
          <p:nvSpPr>
            <p:cNvPr id="17" name="TextBox 16">
              <a:extLst>
                <a:ext uri="{FF2B5EF4-FFF2-40B4-BE49-F238E27FC236}">
                  <a16:creationId xmlns:a16="http://schemas.microsoft.com/office/drawing/2014/main" id="{150F0991-B377-CFFC-6112-B9C0121D035D}"/>
                </a:ext>
              </a:extLst>
            </p:cNvPr>
            <p:cNvSpPr txBox="1"/>
            <p:nvPr/>
          </p:nvSpPr>
          <p:spPr>
            <a:xfrm>
              <a:off x="3214610" y="5101756"/>
              <a:ext cx="2746121" cy="1754326"/>
            </a:xfrm>
            <a:prstGeom prst="rect">
              <a:avLst/>
            </a:prstGeom>
            <a:noFill/>
          </p:spPr>
          <p:txBody>
            <a:bodyPr wrap="square" lIns="91440" tIns="45720" rIns="91440" bIns="45720" rtlCol="0" anchor="t">
              <a:spAutoFit/>
            </a:bodyPr>
            <a:lstStyle/>
            <a:p>
              <a:r>
                <a:rPr lang="en-GB" sz="1300" b="1" u="sng" dirty="0"/>
                <a:t>International labour</a:t>
              </a:r>
              <a:r>
                <a:rPr lang="en-GB" sz="1300" b="1" u="sng" dirty="0">
                  <a:solidFill>
                    <a:srgbClr val="230050"/>
                  </a:solidFill>
                </a:rPr>
                <a:t> standards, </a:t>
              </a:r>
              <a:r>
                <a:rPr lang="en-GB" sz="1300" dirty="0"/>
                <a:t>including the right to freedom of association and the right to a safe and healthy working environment and gender equality, are not often part of the just transition policies – scope for normative dialogue.</a:t>
              </a:r>
            </a:p>
          </p:txBody>
        </p:sp>
        <p:pic>
          <p:nvPicPr>
            <p:cNvPr id="54" name="Picture 53" descr="Icon&#10;&#10;Description automatically generated">
              <a:extLst>
                <a:ext uri="{FF2B5EF4-FFF2-40B4-BE49-F238E27FC236}">
                  <a16:creationId xmlns:a16="http://schemas.microsoft.com/office/drawing/2014/main" id="{4DD5AE88-D96E-60AA-249D-CB8ED1A686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6890" y="4338623"/>
              <a:ext cx="1019288" cy="720000"/>
            </a:xfrm>
            <a:prstGeom prst="rect">
              <a:avLst/>
            </a:prstGeom>
          </p:spPr>
        </p:pic>
      </p:grpSp>
      <p:grpSp>
        <p:nvGrpSpPr>
          <p:cNvPr id="20" name="Group 19">
            <a:extLst>
              <a:ext uri="{FF2B5EF4-FFF2-40B4-BE49-F238E27FC236}">
                <a16:creationId xmlns:a16="http://schemas.microsoft.com/office/drawing/2014/main" id="{859E0285-F6D0-9140-242A-1396810E84FA}"/>
              </a:ext>
            </a:extLst>
          </p:cNvPr>
          <p:cNvGrpSpPr/>
          <p:nvPr/>
        </p:nvGrpSpPr>
        <p:grpSpPr>
          <a:xfrm>
            <a:off x="6328457" y="4368565"/>
            <a:ext cx="2649153" cy="1727571"/>
            <a:chOff x="6328457" y="4368565"/>
            <a:chExt cx="2649153" cy="1727571"/>
          </a:xfrm>
        </p:grpSpPr>
        <p:sp>
          <p:nvSpPr>
            <p:cNvPr id="18" name="TextBox 17">
              <a:extLst>
                <a:ext uri="{FF2B5EF4-FFF2-40B4-BE49-F238E27FC236}">
                  <a16:creationId xmlns:a16="http://schemas.microsoft.com/office/drawing/2014/main" id="{F48C93E0-BE94-EFBD-2A56-506A1C6C5BAD}"/>
                </a:ext>
              </a:extLst>
            </p:cNvPr>
            <p:cNvSpPr txBox="1"/>
            <p:nvPr/>
          </p:nvSpPr>
          <p:spPr>
            <a:xfrm>
              <a:off x="6328457" y="5203584"/>
              <a:ext cx="2649153" cy="892552"/>
            </a:xfrm>
            <a:prstGeom prst="rect">
              <a:avLst/>
            </a:prstGeom>
            <a:noFill/>
          </p:spPr>
          <p:txBody>
            <a:bodyPr wrap="square" lIns="91440" tIns="45720" rIns="91440" bIns="45720" rtlCol="0" anchor="t">
              <a:spAutoFit/>
            </a:bodyPr>
            <a:lstStyle/>
            <a:p>
              <a:r>
                <a:rPr lang="en-GB" sz="1300" b="1" u="sng" dirty="0"/>
                <a:t>Social dialogue and collective bargaining </a:t>
              </a:r>
              <a:r>
                <a:rPr lang="en-GB" sz="1300" dirty="0"/>
                <a:t>has been used to build consensus for some, but not all, policy processes. </a:t>
              </a:r>
            </a:p>
          </p:txBody>
        </p:sp>
        <p:pic>
          <p:nvPicPr>
            <p:cNvPr id="56" name="Picture 55" descr="Icon&#10;&#10;Description automatically generated">
              <a:extLst>
                <a:ext uri="{FF2B5EF4-FFF2-40B4-BE49-F238E27FC236}">
                  <a16:creationId xmlns:a16="http://schemas.microsoft.com/office/drawing/2014/main" id="{9D741227-A587-25BB-24C0-D208E3D1D2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828" y="4368565"/>
              <a:ext cx="1019288" cy="720000"/>
            </a:xfrm>
            <a:prstGeom prst="rect">
              <a:avLst/>
            </a:prstGeom>
          </p:spPr>
        </p:pic>
      </p:grpSp>
      <p:grpSp>
        <p:nvGrpSpPr>
          <p:cNvPr id="9" name="Group 8">
            <a:extLst>
              <a:ext uri="{FF2B5EF4-FFF2-40B4-BE49-F238E27FC236}">
                <a16:creationId xmlns:a16="http://schemas.microsoft.com/office/drawing/2014/main" id="{39D9F2BB-97FA-186C-833B-F34B85978564}"/>
              </a:ext>
            </a:extLst>
          </p:cNvPr>
          <p:cNvGrpSpPr/>
          <p:nvPr/>
        </p:nvGrpSpPr>
        <p:grpSpPr>
          <a:xfrm>
            <a:off x="6184684" y="1994427"/>
            <a:ext cx="2576202" cy="2270055"/>
            <a:chOff x="6184684" y="1994427"/>
            <a:chExt cx="2576202" cy="2270055"/>
          </a:xfrm>
        </p:grpSpPr>
        <p:sp>
          <p:nvSpPr>
            <p:cNvPr id="14" name="TextBox 13">
              <a:extLst>
                <a:ext uri="{FF2B5EF4-FFF2-40B4-BE49-F238E27FC236}">
                  <a16:creationId xmlns:a16="http://schemas.microsoft.com/office/drawing/2014/main" id="{CB95B3AE-9EAD-E975-CE8D-9D6C7FA6009D}"/>
                </a:ext>
              </a:extLst>
            </p:cNvPr>
            <p:cNvSpPr txBox="1"/>
            <p:nvPr/>
          </p:nvSpPr>
          <p:spPr>
            <a:xfrm>
              <a:off x="6184684" y="2771766"/>
              <a:ext cx="2576202" cy="1492716"/>
            </a:xfrm>
            <a:prstGeom prst="rect">
              <a:avLst/>
            </a:prstGeom>
            <a:noFill/>
          </p:spPr>
          <p:txBody>
            <a:bodyPr wrap="square" rtlCol="0">
              <a:spAutoFit/>
            </a:bodyPr>
            <a:lstStyle/>
            <a:p>
              <a:r>
                <a:rPr lang="en-GB" sz="1300" dirty="0"/>
                <a:t>Smart use of incentives, creation of an </a:t>
              </a:r>
              <a:r>
                <a:rPr lang="en-GB" sz="1300" b="1" u="sng" dirty="0"/>
                <a:t>enabling business environment</a:t>
              </a:r>
              <a:r>
                <a:rPr lang="en-GB" sz="1300" dirty="0"/>
                <a:t>, and regulatory practices for due diligence can unleash the potential of the private sector for enterprise development. </a:t>
              </a:r>
            </a:p>
          </p:txBody>
        </p:sp>
        <p:pic>
          <p:nvPicPr>
            <p:cNvPr id="60" name="Picture 59" descr="Icon&#10;&#10;Description automatically generated">
              <a:extLst>
                <a:ext uri="{FF2B5EF4-FFF2-40B4-BE49-F238E27FC236}">
                  <a16:creationId xmlns:a16="http://schemas.microsoft.com/office/drawing/2014/main" id="{2D1E70B3-2A45-8579-CDCB-D328E48F53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9828" y="1994427"/>
              <a:ext cx="1019288" cy="720000"/>
            </a:xfrm>
            <a:prstGeom prst="rect">
              <a:avLst/>
            </a:prstGeom>
          </p:spPr>
        </p:pic>
      </p:grpSp>
      <p:grpSp>
        <p:nvGrpSpPr>
          <p:cNvPr id="10" name="Group 9">
            <a:extLst>
              <a:ext uri="{FF2B5EF4-FFF2-40B4-BE49-F238E27FC236}">
                <a16:creationId xmlns:a16="http://schemas.microsoft.com/office/drawing/2014/main" id="{2298B651-AF62-B4D8-C077-9D8F436A68CE}"/>
              </a:ext>
            </a:extLst>
          </p:cNvPr>
          <p:cNvGrpSpPr/>
          <p:nvPr/>
        </p:nvGrpSpPr>
        <p:grpSpPr>
          <a:xfrm>
            <a:off x="9180336" y="2001660"/>
            <a:ext cx="2311400" cy="2524432"/>
            <a:chOff x="9180336" y="2001660"/>
            <a:chExt cx="2311400" cy="2524432"/>
          </a:xfrm>
        </p:grpSpPr>
        <p:sp>
          <p:nvSpPr>
            <p:cNvPr id="12" name="TextBox 11">
              <a:extLst>
                <a:ext uri="{FF2B5EF4-FFF2-40B4-BE49-F238E27FC236}">
                  <a16:creationId xmlns:a16="http://schemas.microsoft.com/office/drawing/2014/main" id="{000D94AE-8F8B-724E-6013-813F7D580AA5}"/>
                </a:ext>
              </a:extLst>
            </p:cNvPr>
            <p:cNvSpPr txBox="1"/>
            <p:nvPr/>
          </p:nvSpPr>
          <p:spPr>
            <a:xfrm>
              <a:off x="9180336" y="2771766"/>
              <a:ext cx="2311400" cy="1754326"/>
            </a:xfrm>
            <a:prstGeom prst="rect">
              <a:avLst/>
            </a:prstGeom>
            <a:noFill/>
          </p:spPr>
          <p:txBody>
            <a:bodyPr wrap="square" lIns="91440" tIns="45720" rIns="91440" bIns="45720" rtlCol="0" anchor="t">
              <a:spAutoFit/>
            </a:bodyPr>
            <a:lstStyle/>
            <a:p>
              <a:r>
                <a:rPr lang="en-GB" sz="1300" dirty="0">
                  <a:solidFill>
                    <a:srgbClr val="FA3C4B"/>
                  </a:solidFill>
                </a:rPr>
                <a:t>Anticipating</a:t>
              </a:r>
              <a:r>
                <a:rPr lang="en-GB" sz="1300" b="1" dirty="0">
                  <a:solidFill>
                    <a:srgbClr val="FA3C4B"/>
                  </a:solidFill>
                </a:rPr>
                <a:t> </a:t>
              </a:r>
              <a:r>
                <a:rPr lang="en-GB" sz="1300" dirty="0">
                  <a:solidFill>
                    <a:srgbClr val="FA3C4B"/>
                  </a:solidFill>
                </a:rPr>
                <a:t>skills needs and strengthening systems to provide equitable access to </a:t>
              </a:r>
              <a:r>
                <a:rPr lang="en-GB" sz="1300" b="1" u="sng" dirty="0">
                  <a:solidFill>
                    <a:srgbClr val="FA3C4B"/>
                  </a:solidFill>
                </a:rPr>
                <a:t>skills and lifelong learning</a:t>
              </a:r>
              <a:r>
                <a:rPr lang="en-GB" sz="1300" dirty="0">
                  <a:solidFill>
                    <a:srgbClr val="FA3C4B"/>
                  </a:solidFill>
                </a:rPr>
                <a:t> for all individuals, including those in the informal economy, is still constrained in many countries</a:t>
              </a:r>
            </a:p>
          </p:txBody>
        </p:sp>
        <p:pic>
          <p:nvPicPr>
            <p:cNvPr id="62" name="Picture 61" descr="Icon&#10;&#10;Description automatically generated">
              <a:extLst>
                <a:ext uri="{FF2B5EF4-FFF2-40B4-BE49-F238E27FC236}">
                  <a16:creationId xmlns:a16="http://schemas.microsoft.com/office/drawing/2014/main" id="{D3C9F93C-0664-070A-A1F9-9DEB34D856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3100" y="2001660"/>
              <a:ext cx="1019287" cy="720000"/>
            </a:xfrm>
            <a:prstGeom prst="rect">
              <a:avLst/>
            </a:prstGeom>
          </p:spPr>
        </p:pic>
      </p:grpSp>
      <p:grpSp>
        <p:nvGrpSpPr>
          <p:cNvPr id="21" name="Group 20">
            <a:extLst>
              <a:ext uri="{FF2B5EF4-FFF2-40B4-BE49-F238E27FC236}">
                <a16:creationId xmlns:a16="http://schemas.microsoft.com/office/drawing/2014/main" id="{0B2E4153-A60D-42B8-E76E-AED30F819863}"/>
              </a:ext>
            </a:extLst>
          </p:cNvPr>
          <p:cNvGrpSpPr/>
          <p:nvPr/>
        </p:nvGrpSpPr>
        <p:grpSpPr>
          <a:xfrm>
            <a:off x="9345336" y="4458565"/>
            <a:ext cx="2311401" cy="1878735"/>
            <a:chOff x="9345336" y="4458565"/>
            <a:chExt cx="2311401" cy="1878735"/>
          </a:xfrm>
        </p:grpSpPr>
        <p:pic>
          <p:nvPicPr>
            <p:cNvPr id="4" name="Picture 3" descr="Icon&#10;&#10;Description automatically generated">
              <a:extLst>
                <a:ext uri="{FF2B5EF4-FFF2-40B4-BE49-F238E27FC236}">
                  <a16:creationId xmlns:a16="http://schemas.microsoft.com/office/drawing/2014/main" id="{BFB2C3BB-0CE2-9C22-2867-6C06CE8F82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60638" y="4458565"/>
              <a:ext cx="764466" cy="540000"/>
            </a:xfrm>
            <a:prstGeom prst="rect">
              <a:avLst/>
            </a:prstGeom>
          </p:spPr>
        </p:pic>
        <p:sp>
          <p:nvSpPr>
            <p:cNvPr id="5" name="Content Placeholder 17">
              <a:extLst>
                <a:ext uri="{FF2B5EF4-FFF2-40B4-BE49-F238E27FC236}">
                  <a16:creationId xmlns:a16="http://schemas.microsoft.com/office/drawing/2014/main" id="{CB3DE7E2-27E9-86A8-877D-880FC3085946}"/>
                </a:ext>
              </a:extLst>
            </p:cNvPr>
            <p:cNvSpPr txBox="1">
              <a:spLocks/>
            </p:cNvSpPr>
            <p:nvPr/>
          </p:nvSpPr>
          <p:spPr>
            <a:xfrm>
              <a:off x="9345336" y="5204061"/>
              <a:ext cx="2311401" cy="1133239"/>
            </a:xfrm>
            <a:prstGeom prst="rect">
              <a:avLst/>
            </a:prstGeom>
          </p:spPr>
          <p:txBody>
            <a:bodyPr vert="horz" lIns="0" tIns="0" rIns="0" bIns="0" rtlCol="0" anchor="t">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rgbClr val="1E2DBE"/>
                </a:buClr>
              </a:pPr>
              <a:r>
                <a:rPr lang="en-GB" sz="1300" b="0" dirty="0">
                  <a:solidFill>
                    <a:schemeClr val="tx1"/>
                  </a:solidFill>
                </a:rPr>
                <a:t>Mobilizing </a:t>
              </a:r>
              <a:r>
                <a:rPr lang="en-GB" sz="1300" u="sng" dirty="0">
                  <a:solidFill>
                    <a:schemeClr val="tx1"/>
                  </a:solidFill>
                </a:rPr>
                <a:t>public and private finance </a:t>
              </a:r>
              <a:r>
                <a:rPr lang="en-GB" sz="1300" b="0" dirty="0">
                  <a:solidFill>
                    <a:schemeClr val="tx1"/>
                  </a:solidFill>
                </a:rPr>
                <a:t>from domestic and international sources. Leveraging the expertise and resources of  IFIs and MDBs and aligning financial flows.</a:t>
              </a:r>
            </a:p>
          </p:txBody>
        </p:sp>
      </p:grpSp>
    </p:spTree>
    <p:extLst>
      <p:ext uri="{BB962C8B-B14F-4D97-AF65-F5344CB8AC3E}">
        <p14:creationId xmlns:p14="http://schemas.microsoft.com/office/powerpoint/2010/main" val="1778681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A9DEFEE-C0FE-3AE1-F054-B1D3D29E7096}"/>
              </a:ext>
            </a:extLst>
          </p:cNvPr>
          <p:cNvSpPr txBox="1"/>
          <p:nvPr/>
        </p:nvSpPr>
        <p:spPr>
          <a:xfrm>
            <a:off x="488118" y="2084263"/>
            <a:ext cx="8109781" cy="4355038"/>
          </a:xfrm>
          <a:prstGeom prst="rect">
            <a:avLst/>
          </a:prstGeom>
          <a:noFill/>
        </p:spPr>
        <p:txBody>
          <a:bodyPr wrap="square">
            <a:spAutoFit/>
          </a:bodyPr>
          <a:lstStyle/>
          <a:p>
            <a:pPr>
              <a:spcBef>
                <a:spcPts val="600"/>
              </a:spcBef>
              <a:spcAft>
                <a:spcPts val="600"/>
              </a:spcAft>
            </a:pPr>
            <a:r>
              <a:rPr lang="en-GB" sz="1800" b="1" dirty="0">
                <a:solidFill>
                  <a:srgbClr val="FA3C4B"/>
                </a:solidFill>
                <a:latin typeface="+mj-lt"/>
              </a:rPr>
              <a:t>‣ </a:t>
            </a:r>
            <a:r>
              <a:rPr lang="en-GB" sz="1800" dirty="0">
                <a:latin typeface="+mj-lt"/>
              </a:rPr>
              <a:t>Employment in coal mining sector: 45,000 in 1990 </a:t>
            </a:r>
            <a:r>
              <a:rPr lang="en-GB" sz="1800" dirty="0">
                <a:latin typeface="+mj-lt"/>
                <a:sym typeface="Wingdings" panose="05000000000000000000" pitchFamily="2" charset="2"/>
              </a:rPr>
              <a:t></a:t>
            </a:r>
            <a:r>
              <a:rPr lang="en-GB" sz="1800" dirty="0">
                <a:latin typeface="+mj-lt"/>
              </a:rPr>
              <a:t> 1,700 in 2017</a:t>
            </a:r>
            <a:endParaRPr lang="en-GB" dirty="0">
              <a:latin typeface="+mj-lt"/>
            </a:endParaRPr>
          </a:p>
          <a:p>
            <a:pPr>
              <a:spcBef>
                <a:spcPts val="600"/>
              </a:spcBef>
              <a:spcAft>
                <a:spcPts val="600"/>
              </a:spcAft>
            </a:pPr>
            <a:r>
              <a:rPr lang="en-GB" sz="1800" b="1" dirty="0">
                <a:solidFill>
                  <a:srgbClr val="FA3C4B"/>
                </a:solidFill>
                <a:latin typeface="+mj-lt"/>
              </a:rPr>
              <a:t>‣ </a:t>
            </a:r>
            <a:r>
              <a:rPr lang="en-GB" sz="1800" dirty="0">
                <a:latin typeface="+mj-lt"/>
              </a:rPr>
              <a:t>2018 commitment to close the remaining coal mines </a:t>
            </a:r>
          </a:p>
          <a:p>
            <a:pPr>
              <a:spcBef>
                <a:spcPts val="600"/>
              </a:spcBef>
              <a:spcAft>
                <a:spcPts val="600"/>
              </a:spcAft>
            </a:pPr>
            <a:r>
              <a:rPr lang="en-GB" sz="1800" b="1" dirty="0">
                <a:solidFill>
                  <a:srgbClr val="FA3C4B"/>
                </a:solidFill>
                <a:latin typeface="+mj-lt"/>
              </a:rPr>
              <a:t>‣ </a:t>
            </a:r>
            <a:r>
              <a:rPr lang="en-GB" sz="1800" dirty="0">
                <a:latin typeface="+mj-lt"/>
              </a:rPr>
              <a:t>Just Transition Strategy developed in 2019 and deal struck between unions and government </a:t>
            </a:r>
            <a:r>
              <a:rPr lang="en-GB" dirty="0">
                <a:latin typeface="+mj-lt"/>
              </a:rPr>
              <a:t>which included: </a:t>
            </a:r>
          </a:p>
          <a:p>
            <a:r>
              <a:rPr lang="en-GB" sz="1800" dirty="0">
                <a:latin typeface="+mj-lt"/>
              </a:rPr>
              <a:t>	</a:t>
            </a:r>
            <a:r>
              <a:rPr lang="en-GB" sz="1800" b="1" dirty="0">
                <a:solidFill>
                  <a:schemeClr val="accent1"/>
                </a:solidFill>
                <a:latin typeface="+mj-lt"/>
              </a:rPr>
              <a:t>‣ </a:t>
            </a:r>
            <a:r>
              <a:rPr lang="en-GB" sz="1800" dirty="0">
                <a:latin typeface="+mj-lt"/>
              </a:rPr>
              <a:t>Early retirement schemes</a:t>
            </a:r>
          </a:p>
          <a:p>
            <a:r>
              <a:rPr lang="en-GB" sz="1800" dirty="0">
                <a:solidFill>
                  <a:schemeClr val="accent1"/>
                </a:solidFill>
                <a:latin typeface="+mj-lt"/>
              </a:rPr>
              <a:t>	</a:t>
            </a:r>
            <a:r>
              <a:rPr lang="en-GB" sz="1800" b="1" dirty="0">
                <a:solidFill>
                  <a:schemeClr val="accent1"/>
                </a:solidFill>
                <a:latin typeface="+mj-lt"/>
              </a:rPr>
              <a:t>‣ </a:t>
            </a:r>
            <a:r>
              <a:rPr lang="en-GB" sz="1800" dirty="0">
                <a:latin typeface="+mj-lt"/>
              </a:rPr>
              <a:t>Local re-employment in environmental restoration work</a:t>
            </a:r>
          </a:p>
          <a:p>
            <a:r>
              <a:rPr lang="en-GB" sz="1800" dirty="0">
                <a:solidFill>
                  <a:schemeClr val="accent1"/>
                </a:solidFill>
                <a:latin typeface="+mj-lt"/>
              </a:rPr>
              <a:t>	</a:t>
            </a:r>
            <a:r>
              <a:rPr lang="en-GB" sz="1800" b="1" dirty="0">
                <a:solidFill>
                  <a:schemeClr val="accent1"/>
                </a:solidFill>
                <a:latin typeface="+mj-lt"/>
              </a:rPr>
              <a:t>‣ </a:t>
            </a:r>
            <a:r>
              <a:rPr lang="en-GB" sz="1800" dirty="0">
                <a:latin typeface="+mj-lt"/>
              </a:rPr>
              <a:t>Re-skilling programs for green industries</a:t>
            </a:r>
            <a:endParaRPr lang="en-GB" sz="1800" dirty="0">
              <a:solidFill>
                <a:schemeClr val="accent1"/>
              </a:solidFill>
              <a:latin typeface="+mj-lt"/>
            </a:endParaRPr>
          </a:p>
          <a:p>
            <a:endParaRPr lang="en-GB" b="1" dirty="0">
              <a:solidFill>
                <a:srgbClr val="FA3C4B"/>
              </a:solidFill>
              <a:latin typeface="+mj-lt"/>
            </a:endParaRPr>
          </a:p>
          <a:p>
            <a:r>
              <a:rPr lang="en-GB" sz="1800" b="1" dirty="0">
                <a:solidFill>
                  <a:srgbClr val="FA3C4B"/>
                </a:solidFill>
                <a:latin typeface="+mj-lt"/>
              </a:rPr>
              <a:t>Lessons: </a:t>
            </a:r>
          </a:p>
          <a:p>
            <a:endParaRPr lang="en-GB" sz="1800" dirty="0">
              <a:latin typeface="+mj-lt"/>
            </a:endParaRPr>
          </a:p>
          <a:p>
            <a:r>
              <a:rPr lang="en-GB" dirty="0">
                <a:latin typeface="+mj-lt"/>
              </a:rPr>
              <a:t>	</a:t>
            </a:r>
            <a:r>
              <a:rPr lang="en-GB" dirty="0">
                <a:latin typeface="+mj-lt"/>
                <a:sym typeface="Wingdings" panose="05000000000000000000" pitchFamily="2" charset="2"/>
              </a:rPr>
              <a:t> Integrated policies packages needed from the start to move 	beyond protection: s</a:t>
            </a:r>
            <a:r>
              <a:rPr lang="en-GB" sz="1800" dirty="0">
                <a:latin typeface="+mj-lt"/>
              </a:rPr>
              <a:t>ocial protection measures can maintain 	consumption levels, but reactivation measures needed for transition.</a:t>
            </a:r>
            <a:endParaRPr lang="en-GB" dirty="0">
              <a:latin typeface="+mj-lt"/>
            </a:endParaRPr>
          </a:p>
          <a:p>
            <a:endParaRPr lang="en-GB" b="1" dirty="0">
              <a:solidFill>
                <a:schemeClr val="accent2"/>
              </a:solidFill>
              <a:latin typeface="+mj-lt"/>
            </a:endParaRPr>
          </a:p>
        </p:txBody>
      </p:sp>
      <p:sp>
        <p:nvSpPr>
          <p:cNvPr id="2" name="Title 1">
            <a:extLst>
              <a:ext uri="{FF2B5EF4-FFF2-40B4-BE49-F238E27FC236}">
                <a16:creationId xmlns:a16="http://schemas.microsoft.com/office/drawing/2014/main" id="{6C2F8FA0-8E1C-DF04-D146-D3678C504167}"/>
              </a:ext>
            </a:extLst>
          </p:cNvPr>
          <p:cNvSpPr>
            <a:spLocks noGrp="1"/>
          </p:cNvSpPr>
          <p:nvPr>
            <p:ph type="title"/>
          </p:nvPr>
        </p:nvSpPr>
        <p:spPr/>
        <p:txBody>
          <a:bodyPr/>
          <a:lstStyle/>
          <a:p>
            <a:r>
              <a:rPr lang="fr-CH" dirty="0"/>
              <a:t>Example: </a:t>
            </a:r>
            <a:r>
              <a:rPr lang="fr-CH" dirty="0" err="1"/>
              <a:t>Closure</a:t>
            </a:r>
            <a:r>
              <a:rPr lang="fr-CH" dirty="0"/>
              <a:t> of </a:t>
            </a:r>
            <a:r>
              <a:rPr lang="fr-CH" dirty="0" err="1"/>
              <a:t>coal</a:t>
            </a:r>
            <a:r>
              <a:rPr lang="fr-CH" dirty="0"/>
              <a:t> mines in Spain  </a:t>
            </a:r>
            <a:endParaRPr lang="en-GB" dirty="0"/>
          </a:p>
        </p:txBody>
      </p:sp>
      <p:sp>
        <p:nvSpPr>
          <p:cNvPr id="5" name="Date Placeholder 4">
            <a:extLst>
              <a:ext uri="{FF2B5EF4-FFF2-40B4-BE49-F238E27FC236}">
                <a16:creationId xmlns:a16="http://schemas.microsoft.com/office/drawing/2014/main" id="{CAD28C5A-09F4-9FA7-D686-E421ADF172FC}"/>
              </a:ext>
            </a:extLst>
          </p:cNvPr>
          <p:cNvSpPr>
            <a:spLocks noGrp="1"/>
          </p:cNvSpPr>
          <p:nvPr>
            <p:ph type="dt" sz="half" idx="10"/>
          </p:nvPr>
        </p:nvSpPr>
        <p:spPr/>
        <p:txBody>
          <a:bodyPr/>
          <a:lstStyle/>
          <a:p>
            <a:r>
              <a:rPr lang="en-GB"/>
              <a:t>Date: Monday / 01 / October / 2019</a:t>
            </a:r>
          </a:p>
        </p:txBody>
      </p:sp>
      <p:pic>
        <p:nvPicPr>
          <p:cNvPr id="8" name="Picture 7">
            <a:extLst>
              <a:ext uri="{FF2B5EF4-FFF2-40B4-BE49-F238E27FC236}">
                <a16:creationId xmlns:a16="http://schemas.microsoft.com/office/drawing/2014/main" id="{E4FF6485-C171-E29E-B965-9D2539A83C46}"/>
              </a:ext>
            </a:extLst>
          </p:cNvPr>
          <p:cNvPicPr>
            <a:picLocks noChangeAspect="1"/>
          </p:cNvPicPr>
          <p:nvPr/>
        </p:nvPicPr>
        <p:blipFill rotWithShape="1">
          <a:blip r:embed="rId3"/>
          <a:srcRect l="31305" b="13472"/>
          <a:stretch/>
        </p:blipFill>
        <p:spPr>
          <a:xfrm>
            <a:off x="9081728" y="1174230"/>
            <a:ext cx="2619733" cy="2439440"/>
          </a:xfrm>
          <a:prstGeom prst="rect">
            <a:avLst/>
          </a:prstGeom>
        </p:spPr>
      </p:pic>
      <p:pic>
        <p:nvPicPr>
          <p:cNvPr id="9" name="Picture 8">
            <a:extLst>
              <a:ext uri="{FF2B5EF4-FFF2-40B4-BE49-F238E27FC236}">
                <a16:creationId xmlns:a16="http://schemas.microsoft.com/office/drawing/2014/main" id="{560AC59F-052D-590C-783B-310A1882F00B}"/>
              </a:ext>
            </a:extLst>
          </p:cNvPr>
          <p:cNvPicPr>
            <a:picLocks noChangeAspect="1"/>
          </p:cNvPicPr>
          <p:nvPr/>
        </p:nvPicPr>
        <p:blipFill rotWithShape="1">
          <a:blip r:embed="rId4"/>
          <a:srcRect l="17739" t="52" r="23332"/>
          <a:stretch/>
        </p:blipFill>
        <p:spPr>
          <a:xfrm>
            <a:off x="9081729" y="4067900"/>
            <a:ext cx="2619733" cy="2496786"/>
          </a:xfrm>
          <a:prstGeom prst="rect">
            <a:avLst/>
          </a:prstGeom>
        </p:spPr>
      </p:pic>
    </p:spTree>
    <p:extLst>
      <p:ext uri="{BB962C8B-B14F-4D97-AF65-F5344CB8AC3E}">
        <p14:creationId xmlns:p14="http://schemas.microsoft.com/office/powerpoint/2010/main" val="252841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A9DEFEE-C0FE-3AE1-F054-B1D3D29E7096}"/>
              </a:ext>
            </a:extLst>
          </p:cNvPr>
          <p:cNvSpPr txBox="1"/>
          <p:nvPr/>
        </p:nvSpPr>
        <p:spPr>
          <a:xfrm>
            <a:off x="490538" y="2233900"/>
            <a:ext cx="8662171" cy="3647152"/>
          </a:xfrm>
          <a:prstGeom prst="rect">
            <a:avLst/>
          </a:prstGeom>
          <a:noFill/>
        </p:spPr>
        <p:txBody>
          <a:bodyPr wrap="square">
            <a:spAutoFit/>
          </a:bodyPr>
          <a:lstStyle/>
          <a:p>
            <a:pPr>
              <a:spcBef>
                <a:spcPts val="600"/>
              </a:spcBef>
              <a:spcAft>
                <a:spcPts val="600"/>
              </a:spcAft>
            </a:pPr>
            <a:r>
              <a:rPr lang="en-GB" sz="1800" b="1" dirty="0">
                <a:solidFill>
                  <a:srgbClr val="FA3C4B"/>
                </a:solidFill>
                <a:latin typeface="+mj-lt"/>
              </a:rPr>
              <a:t>‣ </a:t>
            </a:r>
            <a:r>
              <a:rPr lang="en-GB" sz="1800" dirty="0">
                <a:latin typeface="+mj-lt"/>
              </a:rPr>
              <a:t>Fossil fuel subsidies prevent decarbonisation - governments agreed to phase out inefficient fossil fuel subsidies (COP26 Glasgow)</a:t>
            </a:r>
            <a:endParaRPr lang="en-GB" dirty="0">
              <a:latin typeface="+mj-lt"/>
            </a:endParaRPr>
          </a:p>
          <a:p>
            <a:pPr>
              <a:spcBef>
                <a:spcPts val="600"/>
              </a:spcBef>
              <a:spcAft>
                <a:spcPts val="600"/>
              </a:spcAft>
            </a:pPr>
            <a:r>
              <a:rPr lang="en-GB" sz="1800" b="1" dirty="0">
                <a:solidFill>
                  <a:srgbClr val="FA3C4B"/>
                </a:solidFill>
                <a:latin typeface="+mj-lt"/>
              </a:rPr>
              <a:t>‣ </a:t>
            </a:r>
            <a:r>
              <a:rPr lang="en-GB" sz="1800" dirty="0">
                <a:latin typeface="+mj-lt"/>
              </a:rPr>
              <a:t>Between 2011 – 2015, Morocco phased out fossil fuel subsidies and reinvested part of savings to expand social protection</a:t>
            </a:r>
            <a:r>
              <a:rPr lang="en-GB" dirty="0">
                <a:latin typeface="+mj-lt"/>
              </a:rPr>
              <a:t>: </a:t>
            </a:r>
          </a:p>
          <a:p>
            <a:r>
              <a:rPr lang="en-GB" sz="1800" dirty="0">
                <a:latin typeface="+mj-lt"/>
              </a:rPr>
              <a:t>	</a:t>
            </a:r>
            <a:r>
              <a:rPr lang="en-GB" sz="1800" b="1" dirty="0">
                <a:solidFill>
                  <a:schemeClr val="accent1"/>
                </a:solidFill>
                <a:latin typeface="+mj-lt"/>
              </a:rPr>
              <a:t>‣ </a:t>
            </a:r>
            <a:r>
              <a:rPr lang="en-GB" sz="1800" dirty="0">
                <a:latin typeface="+mj-lt"/>
              </a:rPr>
              <a:t>Conditional cash transfer for children: 80k to 466k families</a:t>
            </a:r>
          </a:p>
          <a:p>
            <a:r>
              <a:rPr lang="en-GB" sz="1800" dirty="0">
                <a:solidFill>
                  <a:schemeClr val="accent1"/>
                </a:solidFill>
                <a:latin typeface="+mj-lt"/>
              </a:rPr>
              <a:t>	</a:t>
            </a:r>
            <a:r>
              <a:rPr lang="en-GB" sz="1800" b="1" dirty="0">
                <a:solidFill>
                  <a:schemeClr val="accent1"/>
                </a:solidFill>
                <a:latin typeface="+mj-lt"/>
              </a:rPr>
              <a:t>‣ </a:t>
            </a:r>
            <a:r>
              <a:rPr lang="en-GB" sz="1800" dirty="0">
                <a:latin typeface="+mj-lt"/>
              </a:rPr>
              <a:t>Social health insurance for low-income households: 5.1m to 8.4m</a:t>
            </a:r>
            <a:endParaRPr lang="en-GB" dirty="0">
              <a:latin typeface="+mj-lt"/>
            </a:endParaRPr>
          </a:p>
          <a:p>
            <a:endParaRPr lang="en-GB" sz="1800" b="1" dirty="0">
              <a:solidFill>
                <a:srgbClr val="FA3C4B"/>
              </a:solidFill>
              <a:latin typeface="+mj-lt"/>
            </a:endParaRPr>
          </a:p>
          <a:p>
            <a:r>
              <a:rPr lang="en-GB" sz="1800" b="1" dirty="0">
                <a:solidFill>
                  <a:srgbClr val="FA3C4B"/>
                </a:solidFill>
                <a:latin typeface="+mj-lt"/>
              </a:rPr>
              <a:t>Lessons: </a:t>
            </a:r>
          </a:p>
          <a:p>
            <a:r>
              <a:rPr lang="en-GB" b="1" dirty="0">
                <a:solidFill>
                  <a:srgbClr val="FA3C4B"/>
                </a:solidFill>
                <a:latin typeface="+mj-lt"/>
                <a:sym typeface="Wingdings" panose="05000000000000000000" pitchFamily="2" charset="2"/>
              </a:rPr>
              <a:t>	</a:t>
            </a:r>
            <a:r>
              <a:rPr lang="en-GB" b="1" dirty="0">
                <a:latin typeface="+mj-lt"/>
                <a:sym typeface="Wingdings" panose="05000000000000000000" pitchFamily="2" charset="2"/>
              </a:rPr>
              <a:t> </a:t>
            </a:r>
            <a:r>
              <a:rPr lang="en-GB" sz="1800" dirty="0">
                <a:latin typeface="+mj-lt"/>
              </a:rPr>
              <a:t>Compensation key element to ensure public acceptability</a:t>
            </a:r>
          </a:p>
          <a:p>
            <a:endParaRPr lang="en-GB" sz="1800" dirty="0">
              <a:latin typeface="+mj-lt"/>
            </a:endParaRPr>
          </a:p>
          <a:p>
            <a:r>
              <a:rPr lang="en-GB" dirty="0">
                <a:latin typeface="+mj-lt"/>
              </a:rPr>
              <a:t>	</a:t>
            </a:r>
            <a:r>
              <a:rPr lang="en-GB" dirty="0">
                <a:latin typeface="+mj-lt"/>
                <a:sym typeface="Wingdings" panose="05000000000000000000" pitchFamily="2" charset="2"/>
              </a:rPr>
              <a:t> As is strong social dialogue and communication of rationale for reform</a:t>
            </a:r>
          </a:p>
          <a:p>
            <a:endParaRPr lang="en-GB" b="1" dirty="0">
              <a:solidFill>
                <a:schemeClr val="accent2"/>
              </a:solidFill>
              <a:latin typeface="+mj-lt"/>
            </a:endParaRPr>
          </a:p>
        </p:txBody>
      </p:sp>
      <p:sp>
        <p:nvSpPr>
          <p:cNvPr id="2" name="Title 1">
            <a:extLst>
              <a:ext uri="{FF2B5EF4-FFF2-40B4-BE49-F238E27FC236}">
                <a16:creationId xmlns:a16="http://schemas.microsoft.com/office/drawing/2014/main" id="{6C2F8FA0-8E1C-DF04-D146-D3678C504167}"/>
              </a:ext>
            </a:extLst>
          </p:cNvPr>
          <p:cNvSpPr>
            <a:spLocks noGrp="1"/>
          </p:cNvSpPr>
          <p:nvPr>
            <p:ph type="title"/>
          </p:nvPr>
        </p:nvSpPr>
        <p:spPr/>
        <p:txBody>
          <a:bodyPr/>
          <a:lstStyle/>
          <a:p>
            <a:r>
              <a:rPr lang="fr-CH" dirty="0"/>
              <a:t>Example: Phasing out </a:t>
            </a:r>
            <a:r>
              <a:rPr lang="fr-CH" dirty="0" err="1"/>
              <a:t>fossil</a:t>
            </a:r>
            <a:r>
              <a:rPr lang="fr-CH" dirty="0"/>
              <a:t> fuel subsidies in Morocco</a:t>
            </a:r>
            <a:endParaRPr lang="en-GB" dirty="0"/>
          </a:p>
        </p:txBody>
      </p:sp>
      <p:sp>
        <p:nvSpPr>
          <p:cNvPr id="5" name="Date Placeholder 4">
            <a:extLst>
              <a:ext uri="{FF2B5EF4-FFF2-40B4-BE49-F238E27FC236}">
                <a16:creationId xmlns:a16="http://schemas.microsoft.com/office/drawing/2014/main" id="{CAD28C5A-09F4-9FA7-D686-E421ADF172FC}"/>
              </a:ext>
            </a:extLst>
          </p:cNvPr>
          <p:cNvSpPr>
            <a:spLocks noGrp="1"/>
          </p:cNvSpPr>
          <p:nvPr>
            <p:ph type="dt" sz="half" idx="10"/>
          </p:nvPr>
        </p:nvSpPr>
        <p:spPr/>
        <p:txBody>
          <a:bodyPr/>
          <a:lstStyle/>
          <a:p>
            <a:r>
              <a:rPr lang="en-GB"/>
              <a:t>Date: Monday / 01 / October / 2019</a:t>
            </a:r>
          </a:p>
        </p:txBody>
      </p:sp>
      <p:pic>
        <p:nvPicPr>
          <p:cNvPr id="3" name="Picture 2">
            <a:extLst>
              <a:ext uri="{FF2B5EF4-FFF2-40B4-BE49-F238E27FC236}">
                <a16:creationId xmlns:a16="http://schemas.microsoft.com/office/drawing/2014/main" id="{25B378B2-D74E-5081-C1C4-4321C05EE639}"/>
              </a:ext>
            </a:extLst>
          </p:cNvPr>
          <p:cNvPicPr>
            <a:picLocks noChangeAspect="1"/>
          </p:cNvPicPr>
          <p:nvPr/>
        </p:nvPicPr>
        <p:blipFill rotWithShape="1">
          <a:blip r:embed="rId3"/>
          <a:srcRect l="9307" t="3957" r="28911" b="7470"/>
          <a:stretch/>
        </p:blipFill>
        <p:spPr>
          <a:xfrm>
            <a:off x="9423849" y="2220687"/>
            <a:ext cx="2277613" cy="1734680"/>
          </a:xfrm>
          <a:prstGeom prst="rect">
            <a:avLst/>
          </a:prstGeom>
        </p:spPr>
      </p:pic>
      <p:pic>
        <p:nvPicPr>
          <p:cNvPr id="4" name="Picture 3">
            <a:extLst>
              <a:ext uri="{FF2B5EF4-FFF2-40B4-BE49-F238E27FC236}">
                <a16:creationId xmlns:a16="http://schemas.microsoft.com/office/drawing/2014/main" id="{33A12CD1-7410-4824-C47F-15DA0AA3F41C}"/>
              </a:ext>
            </a:extLst>
          </p:cNvPr>
          <p:cNvPicPr>
            <a:picLocks noChangeAspect="1"/>
          </p:cNvPicPr>
          <p:nvPr/>
        </p:nvPicPr>
        <p:blipFill rotWithShape="1">
          <a:blip r:embed="rId4"/>
          <a:srcRect r="38919" b="17297"/>
          <a:stretch/>
        </p:blipFill>
        <p:spPr>
          <a:xfrm>
            <a:off x="9423849" y="4330990"/>
            <a:ext cx="2277613" cy="1734680"/>
          </a:xfrm>
          <a:prstGeom prst="rect">
            <a:avLst/>
          </a:prstGeom>
        </p:spPr>
      </p:pic>
    </p:spTree>
    <p:extLst>
      <p:ext uri="{BB962C8B-B14F-4D97-AF65-F5344CB8AC3E}">
        <p14:creationId xmlns:p14="http://schemas.microsoft.com/office/powerpoint/2010/main" val="174232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48653A4-F28A-4FB2-21C6-F742364B2E6B}"/>
              </a:ext>
            </a:extLst>
          </p:cNvPr>
          <p:cNvSpPr>
            <a:spLocks noGrp="1"/>
          </p:cNvSpPr>
          <p:nvPr>
            <p:ph type="title"/>
          </p:nvPr>
        </p:nvSpPr>
        <p:spPr/>
        <p:txBody>
          <a:bodyPr/>
          <a:lstStyle/>
          <a:p>
            <a:r>
              <a:rPr lang="da-DK" dirty="0"/>
              <a:t>ADD inter-regional study </a:t>
            </a:r>
            <a:r>
              <a:rPr lang="en-US" dirty="0"/>
              <a:t>Labour Mobility, Skills, and Social Protection for a Just Transition to Green Economy in the GCC-Asia Corridor  </a:t>
            </a:r>
            <a:br>
              <a:rPr lang="en-GB" dirty="0"/>
            </a:br>
            <a:endParaRPr lang="en-GB" dirty="0"/>
          </a:p>
        </p:txBody>
      </p:sp>
      <p:sp>
        <p:nvSpPr>
          <p:cNvPr id="3" name="Date Placeholder 2">
            <a:extLst>
              <a:ext uri="{FF2B5EF4-FFF2-40B4-BE49-F238E27FC236}">
                <a16:creationId xmlns:a16="http://schemas.microsoft.com/office/drawing/2014/main" id="{F66BB4FE-2A49-49A6-E7C5-C4EA51E45263}"/>
              </a:ext>
            </a:extLst>
          </p:cNvPr>
          <p:cNvSpPr>
            <a:spLocks noGrp="1"/>
          </p:cNvSpPr>
          <p:nvPr>
            <p:ph type="dt" sz="half" idx="10"/>
          </p:nvPr>
        </p:nvSpPr>
        <p:spPr/>
        <p:txBody>
          <a:bodyPr/>
          <a:lstStyle/>
          <a:p>
            <a:r>
              <a:rPr lang="en-GB"/>
              <a:t>Date: Monday / 01 / October / 2019</a:t>
            </a:r>
          </a:p>
        </p:txBody>
      </p:sp>
      <p:sp>
        <p:nvSpPr>
          <p:cNvPr id="5" name="Slide Number Placeholder 4">
            <a:extLst>
              <a:ext uri="{FF2B5EF4-FFF2-40B4-BE49-F238E27FC236}">
                <a16:creationId xmlns:a16="http://schemas.microsoft.com/office/drawing/2014/main" id="{1945851A-14BB-9C97-40E5-6951C4CA4CD0}"/>
              </a:ext>
            </a:extLst>
          </p:cNvPr>
          <p:cNvSpPr>
            <a:spLocks noGrp="1"/>
          </p:cNvSpPr>
          <p:nvPr>
            <p:ph type="sldNum" sz="quarter" idx="12"/>
          </p:nvPr>
        </p:nvSpPr>
        <p:spPr/>
        <p:txBody>
          <a:bodyPr/>
          <a:lstStyle/>
          <a:p>
            <a:fld id="{856227C0-AD57-4F9B-BAE3-EEFB0D0EE427}" type="slidenum">
              <a:rPr lang="en-GB" smtClean="0"/>
              <a:t>29</a:t>
            </a:fld>
            <a:endParaRPr lang="en-GB"/>
          </a:p>
        </p:txBody>
      </p:sp>
      <p:sp>
        <p:nvSpPr>
          <p:cNvPr id="9" name="Text Placeholder 8">
            <a:extLst>
              <a:ext uri="{FF2B5EF4-FFF2-40B4-BE49-F238E27FC236}">
                <a16:creationId xmlns:a16="http://schemas.microsoft.com/office/drawing/2014/main" id="{473A7EFD-13E4-F150-07D5-DC992E059618}"/>
              </a:ext>
            </a:extLst>
          </p:cNvPr>
          <p:cNvSpPr>
            <a:spLocks noGrp="1"/>
          </p:cNvSpPr>
          <p:nvPr>
            <p:ph type="body" sz="quarter" idx="13"/>
          </p:nvPr>
        </p:nvSpPr>
        <p:spPr>
          <a:xfrm>
            <a:off x="490538" y="2393950"/>
            <a:ext cx="5010376" cy="3482976"/>
          </a:xfrm>
        </p:spPr>
        <p:txBody>
          <a:bodyPr/>
          <a:lstStyle/>
          <a:p>
            <a:r>
              <a:rPr lang="en-GB" dirty="0"/>
              <a:t>Does this outline address the questions and concerns of the ADD?</a:t>
            </a:r>
          </a:p>
          <a:p>
            <a:r>
              <a:rPr lang="en-GB" dirty="0"/>
              <a:t>Any topics or perspectives missing?</a:t>
            </a:r>
          </a:p>
          <a:p>
            <a:r>
              <a:rPr lang="en-GB" dirty="0"/>
              <a:t>Further guidance from the ADD?</a:t>
            </a:r>
          </a:p>
          <a:p>
            <a:pPr marL="0" indent="0">
              <a:buNone/>
            </a:pPr>
            <a:endParaRPr lang="en-GB" dirty="0"/>
          </a:p>
        </p:txBody>
      </p:sp>
      <p:pic>
        <p:nvPicPr>
          <p:cNvPr id="11" name="Picture 10">
            <a:extLst>
              <a:ext uri="{FF2B5EF4-FFF2-40B4-BE49-F238E27FC236}">
                <a16:creationId xmlns:a16="http://schemas.microsoft.com/office/drawing/2014/main" id="{866455C8-AA4F-E949-5743-10746B3495ED}"/>
              </a:ext>
            </a:extLst>
          </p:cNvPr>
          <p:cNvPicPr>
            <a:picLocks noChangeAspect="1"/>
          </p:cNvPicPr>
          <p:nvPr/>
        </p:nvPicPr>
        <p:blipFill>
          <a:blip r:embed="rId2"/>
          <a:stretch>
            <a:fillRect/>
          </a:stretch>
        </p:blipFill>
        <p:spPr>
          <a:xfrm>
            <a:off x="6096000" y="2393950"/>
            <a:ext cx="5614096" cy="4167519"/>
          </a:xfrm>
          <a:prstGeom prst="rect">
            <a:avLst/>
          </a:prstGeom>
        </p:spPr>
      </p:pic>
    </p:spTree>
    <p:extLst>
      <p:ext uri="{BB962C8B-B14F-4D97-AF65-F5344CB8AC3E}">
        <p14:creationId xmlns:p14="http://schemas.microsoft.com/office/powerpoint/2010/main" val="273025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Part 1 </a:t>
            </a:r>
            <a:r>
              <a:rPr lang="en-GB" b="0" dirty="0"/>
              <a:t>Climate change impacts on the World of Work</a:t>
            </a:r>
            <a:endParaRPr lang="en-GB" dirty="0"/>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pPr/>
              <a:t>3</a:t>
            </a:fld>
            <a:endParaRPr lang="en-GB"/>
          </a:p>
        </p:txBody>
      </p:sp>
      <p:pic>
        <p:nvPicPr>
          <p:cNvPr id="9" name="Picture Placeholder 2"/>
          <p:cNvPicPr>
            <a:picLocks noChangeAspect="1"/>
          </p:cNvPicPr>
          <p:nvPr/>
        </p:nvPicPr>
        <p:blipFill>
          <a:blip r:embed="rId3">
            <a:extLst>
              <a:ext uri="{28A0092B-C50C-407E-A947-70E740481C1C}">
                <a14:useLocalDpi xmlns:a14="http://schemas.microsoft.com/office/drawing/2010/main" val="0"/>
              </a:ext>
            </a:extLst>
          </a:blip>
          <a:srcRect t="7341" b="7341"/>
          <a:stretch/>
        </p:blipFill>
        <p:spPr>
          <a:xfrm>
            <a:off x="2946400" y="0"/>
            <a:ext cx="9245600" cy="5321300"/>
          </a:xfrm>
          <a:custGeom>
            <a:avLst/>
            <a:gdLst>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5321300 h 5321300"/>
              <a:gd name="connsiteX4" fmla="*/ 0 w 9245600"/>
              <a:gd name="connsiteY4" fmla="*/ 0 h 5321300"/>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0 h 5321300"/>
            </a:gdLst>
            <a:ahLst/>
            <a:cxnLst>
              <a:cxn ang="0">
                <a:pos x="connsiteX0" y="connsiteY0"/>
              </a:cxn>
              <a:cxn ang="0">
                <a:pos x="connsiteX1" y="connsiteY1"/>
              </a:cxn>
              <a:cxn ang="0">
                <a:pos x="connsiteX2" y="connsiteY2"/>
              </a:cxn>
              <a:cxn ang="0">
                <a:pos x="connsiteX3" y="connsiteY3"/>
              </a:cxn>
            </a:cxnLst>
            <a:rect l="l" t="t" r="r" b="b"/>
            <a:pathLst>
              <a:path w="9245600" h="5321300">
                <a:moveTo>
                  <a:pt x="0" y="0"/>
                </a:moveTo>
                <a:lnTo>
                  <a:pt x="9245600" y="0"/>
                </a:lnTo>
                <a:lnTo>
                  <a:pt x="9245600" y="5321300"/>
                </a:lnTo>
                <a:lnTo>
                  <a:pt x="0" y="0"/>
                </a:lnTo>
                <a:close/>
              </a:path>
            </a:pathLst>
          </a:custGeom>
          <a:solidFill>
            <a:schemeClr val="accent1"/>
          </a:solidFill>
        </p:spPr>
      </p:pic>
    </p:spTree>
    <p:extLst>
      <p:ext uri="{BB962C8B-B14F-4D97-AF65-F5344CB8AC3E}">
        <p14:creationId xmlns:p14="http://schemas.microsoft.com/office/powerpoint/2010/main" val="361061127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F0D91-4581-8BDE-DCC3-6D32280849C0}"/>
              </a:ext>
            </a:extLst>
          </p:cNvPr>
          <p:cNvSpPr>
            <a:spLocks noGrp="1"/>
          </p:cNvSpPr>
          <p:nvPr>
            <p:ph type="title"/>
          </p:nvPr>
        </p:nvSpPr>
        <p:spPr/>
        <p:txBody>
          <a:bodyPr/>
          <a:lstStyle/>
          <a:p>
            <a:r>
              <a:rPr lang="en-GB" dirty="0"/>
              <a:t>How does climate and the World of Work relate?</a:t>
            </a:r>
          </a:p>
        </p:txBody>
      </p:sp>
      <p:sp>
        <p:nvSpPr>
          <p:cNvPr id="12" name="Content Placeholder 11">
            <a:extLst>
              <a:ext uri="{FF2B5EF4-FFF2-40B4-BE49-F238E27FC236}">
                <a16:creationId xmlns:a16="http://schemas.microsoft.com/office/drawing/2014/main" id="{F64A0723-0CFB-5E0E-77A2-A78AEED06F40}"/>
              </a:ext>
            </a:extLst>
          </p:cNvPr>
          <p:cNvSpPr>
            <a:spLocks noGrp="1"/>
          </p:cNvSpPr>
          <p:nvPr>
            <p:ph sz="half" idx="1"/>
          </p:nvPr>
        </p:nvSpPr>
        <p:spPr>
          <a:xfrm>
            <a:off x="490538" y="4782727"/>
            <a:ext cx="5360400" cy="1546640"/>
          </a:xfrm>
        </p:spPr>
        <p:txBody>
          <a:bodyPr/>
          <a:lstStyle/>
          <a:p>
            <a:r>
              <a:rPr lang="en-GB" dirty="0"/>
              <a:t>Triple planetary crisis (</a:t>
            </a:r>
            <a:r>
              <a:rPr lang="en-GB" b="0" dirty="0"/>
              <a:t>Pollution, Climate change, and biodiversity loss)</a:t>
            </a:r>
          </a:p>
          <a:p>
            <a:endParaRPr lang="en-GB" dirty="0"/>
          </a:p>
        </p:txBody>
      </p:sp>
      <p:sp>
        <p:nvSpPr>
          <p:cNvPr id="13" name="Content Placeholder 12">
            <a:extLst>
              <a:ext uri="{FF2B5EF4-FFF2-40B4-BE49-F238E27FC236}">
                <a16:creationId xmlns:a16="http://schemas.microsoft.com/office/drawing/2014/main" id="{1C0192AE-6056-5161-9DDE-87F9068C9992}"/>
              </a:ext>
            </a:extLst>
          </p:cNvPr>
          <p:cNvSpPr>
            <a:spLocks noGrp="1"/>
          </p:cNvSpPr>
          <p:nvPr>
            <p:ph sz="half" idx="2"/>
          </p:nvPr>
        </p:nvSpPr>
        <p:spPr>
          <a:xfrm>
            <a:off x="6341062" y="4782727"/>
            <a:ext cx="5360400" cy="1546640"/>
          </a:xfrm>
        </p:spPr>
        <p:txBody>
          <a:bodyPr/>
          <a:lstStyle/>
          <a:p>
            <a:r>
              <a:rPr lang="en-GB" dirty="0"/>
              <a:t>Climate and environmental policies</a:t>
            </a:r>
            <a:r>
              <a:rPr lang="en-GB" b="0" dirty="0"/>
              <a:t> (NDCs, environmental/climate regulations, carbon markets etc)</a:t>
            </a:r>
          </a:p>
        </p:txBody>
      </p:sp>
      <p:sp>
        <p:nvSpPr>
          <p:cNvPr id="4" name="Date Placeholder 3">
            <a:extLst>
              <a:ext uri="{FF2B5EF4-FFF2-40B4-BE49-F238E27FC236}">
                <a16:creationId xmlns:a16="http://schemas.microsoft.com/office/drawing/2014/main" id="{1FC9E718-82EA-56AA-B363-7ECA53482ECF}"/>
              </a:ext>
            </a:extLst>
          </p:cNvPr>
          <p:cNvSpPr>
            <a:spLocks noGrp="1"/>
          </p:cNvSpPr>
          <p:nvPr>
            <p:ph type="dt" sz="half" idx="10"/>
          </p:nvPr>
        </p:nvSpPr>
        <p:spPr/>
        <p:txBody>
          <a:bodyPr/>
          <a:lstStyle/>
          <a:p>
            <a:r>
              <a:rPr lang="en-GB" dirty="0"/>
              <a:t>Date: Monday / 01 / October / 2019</a:t>
            </a:r>
          </a:p>
        </p:txBody>
      </p:sp>
      <p:pic>
        <p:nvPicPr>
          <p:cNvPr id="1026" name="Picture 2" descr="Is Global Warming the Same as Climate Change - Unite for Change">
            <a:extLst>
              <a:ext uri="{FF2B5EF4-FFF2-40B4-BE49-F238E27FC236}">
                <a16:creationId xmlns:a16="http://schemas.microsoft.com/office/drawing/2014/main" id="{81B34E15-B896-F4A2-19BA-82B558292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77" b="18401"/>
          <a:stretch/>
        </p:blipFill>
        <p:spPr bwMode="auto">
          <a:xfrm>
            <a:off x="490538" y="2846390"/>
            <a:ext cx="5360400" cy="17266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3747032-514B-86B8-CDE8-1F6E2A7FF9F1}"/>
              </a:ext>
            </a:extLst>
          </p:cNvPr>
          <p:cNvPicPr>
            <a:picLocks noChangeAspect="1"/>
          </p:cNvPicPr>
          <p:nvPr/>
        </p:nvPicPr>
        <p:blipFill rotWithShape="1">
          <a:blip r:embed="rId4"/>
          <a:srcRect t="23383" b="16877"/>
          <a:stretch/>
        </p:blipFill>
        <p:spPr>
          <a:xfrm>
            <a:off x="6341062" y="2846390"/>
            <a:ext cx="5360400" cy="1726638"/>
          </a:xfrm>
          <a:prstGeom prst="rect">
            <a:avLst/>
          </a:prstGeom>
        </p:spPr>
      </p:pic>
      <p:sp>
        <p:nvSpPr>
          <p:cNvPr id="3" name="Arrow: Curved Down 2">
            <a:extLst>
              <a:ext uri="{FF2B5EF4-FFF2-40B4-BE49-F238E27FC236}">
                <a16:creationId xmlns:a16="http://schemas.microsoft.com/office/drawing/2014/main" id="{1CC2B3A8-604C-DE71-97F0-655C11F8F34A}"/>
              </a:ext>
            </a:extLst>
          </p:cNvPr>
          <p:cNvSpPr/>
          <p:nvPr/>
        </p:nvSpPr>
        <p:spPr>
          <a:xfrm>
            <a:off x="4317357" y="2021541"/>
            <a:ext cx="3553428" cy="720000"/>
          </a:xfrm>
          <a:prstGeom prst="curvedDownArrow">
            <a:avLst/>
          </a:prstGeom>
          <a:solidFill>
            <a:srgbClr val="1E2DB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 name="Arrow: Curved Down 4">
            <a:extLst>
              <a:ext uri="{FF2B5EF4-FFF2-40B4-BE49-F238E27FC236}">
                <a16:creationId xmlns:a16="http://schemas.microsoft.com/office/drawing/2014/main" id="{7D80CDC5-C219-0872-DBA3-E939F29136C8}"/>
              </a:ext>
            </a:extLst>
          </p:cNvPr>
          <p:cNvSpPr/>
          <p:nvPr/>
        </p:nvSpPr>
        <p:spPr>
          <a:xfrm rot="10800000">
            <a:off x="4317357" y="5609367"/>
            <a:ext cx="3553428" cy="720000"/>
          </a:xfrm>
          <a:prstGeom prst="curvedDownArrow">
            <a:avLst/>
          </a:prstGeom>
          <a:solidFill>
            <a:srgbClr val="1E2DB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355863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500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21" presetClass="entr" presetSubtype="1" fill="hold" grpId="0" nodeType="withEffect">
                                  <p:stCondLst>
                                    <p:cond delay="500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500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1026"/>
                                        </p:tgtEl>
                                      </p:cBhvr>
                                    </p:animEffect>
                                    <p:animScale>
                                      <p:cBhvr>
                                        <p:cTn id="21" dur="250" autoRev="1" fill="hold"/>
                                        <p:tgtEl>
                                          <p:spTgt spid="1026"/>
                                        </p:tgtEl>
                                      </p:cBhvr>
                                      <p:by x="105000" y="105000"/>
                                    </p:animScale>
                                  </p:childTnLst>
                                </p:cTn>
                              </p:par>
                              <p:par>
                                <p:cTn id="22" presetID="26" presetClass="emph" presetSubtype="0" fill="hold" grpId="0" nodeType="withEffect">
                                  <p:stCondLst>
                                    <p:cond delay="0"/>
                                  </p:stCondLst>
                                  <p:childTnLst>
                                    <p:animEffect transition="out" filter="fade">
                                      <p:cBhvr>
                                        <p:cTn id="23" dur="500" tmFilter="0, 0; .2, .5; .8, .5; 1, 0"/>
                                        <p:tgtEl>
                                          <p:spTgt spid="12">
                                            <p:txEl>
                                              <p:pRg st="0" end="0"/>
                                            </p:txEl>
                                          </p:spTgt>
                                        </p:tgtEl>
                                      </p:cBhvr>
                                    </p:animEffect>
                                    <p:animScale>
                                      <p:cBhvr>
                                        <p:cTn id="24" dur="250" autoRev="1" fill="hold"/>
                                        <p:tgtEl>
                                          <p:spTgt spid="12">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P spid="3"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How does climate change affect the world of work – different impacts on different groups</a:t>
            </a:r>
            <a:endParaRPr lang="en-GB" dirty="0">
              <a:solidFill>
                <a:srgbClr val="FA3C4B"/>
              </a:solidFill>
            </a:endParaRPr>
          </a:p>
        </p:txBody>
      </p:sp>
      <p:sp>
        <p:nvSpPr>
          <p:cNvPr id="10" name="Date Placeholder 9"/>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noFill/>
                <a:effectLst/>
                <a:uLnTx/>
                <a:uFillTx/>
                <a:latin typeface="Arial" panose="020B0604020202020204"/>
                <a:ea typeface="+mn-ea"/>
                <a:cs typeface="+mn-cs"/>
              </a:rPr>
              <a:t>Date: Monday / 01 / October / 2019</a:t>
            </a:r>
          </a:p>
        </p:txBody>
      </p:sp>
      <p:graphicFrame>
        <p:nvGraphicFramePr>
          <p:cNvPr id="7" name="Diagram 6">
            <a:extLst>
              <a:ext uri="{FF2B5EF4-FFF2-40B4-BE49-F238E27FC236}">
                <a16:creationId xmlns:a16="http://schemas.microsoft.com/office/drawing/2014/main" id="{0048FA22-6845-6542-8243-1E28263FD581}"/>
              </a:ext>
            </a:extLst>
          </p:cNvPr>
          <p:cNvGraphicFramePr/>
          <p:nvPr>
            <p:extLst>
              <p:ext uri="{D42A27DB-BD31-4B8C-83A1-F6EECF244321}">
                <p14:modId xmlns:p14="http://schemas.microsoft.com/office/powerpoint/2010/main" val="2176667287"/>
              </p:ext>
            </p:extLst>
          </p:nvPr>
        </p:nvGraphicFramePr>
        <p:xfrm>
          <a:off x="5352837" y="2313432"/>
          <a:ext cx="5195278" cy="3839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DBEC9639-287D-9EC4-937A-DFFEA00443C5}"/>
              </a:ext>
            </a:extLst>
          </p:cNvPr>
          <p:cNvSpPr txBox="1"/>
          <p:nvPr/>
        </p:nvSpPr>
        <p:spPr>
          <a:xfrm>
            <a:off x="5685091" y="5920338"/>
            <a:ext cx="60837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i="1" u="none" strike="noStrike" kern="1200" cap="none" spc="0" normalizeH="0" baseline="0" noProof="0" dirty="0">
                <a:ln>
                  <a:noFill/>
                </a:ln>
                <a:solidFill>
                  <a:srgbClr val="230050"/>
                </a:solidFill>
                <a:effectLst/>
                <a:uLnTx/>
                <a:uFillTx/>
                <a:latin typeface="Arial" panose="020B0604020202020204"/>
                <a:ea typeface="+mn-ea"/>
                <a:cs typeface="+mn-cs"/>
              </a:rPr>
              <a:t>132 Million People could fall into extreme poverty by 2030</a:t>
            </a:r>
          </a:p>
        </p:txBody>
      </p:sp>
      <p:sp>
        <p:nvSpPr>
          <p:cNvPr id="2" name="Rounded Rectangle 7">
            <a:extLst>
              <a:ext uri="{FF2B5EF4-FFF2-40B4-BE49-F238E27FC236}">
                <a16:creationId xmlns:a16="http://schemas.microsoft.com/office/drawing/2014/main" id="{6119720B-F49E-A9A5-88F2-C66DE31AFD53}"/>
              </a:ext>
            </a:extLst>
          </p:cNvPr>
          <p:cNvSpPr/>
          <p:nvPr/>
        </p:nvSpPr>
        <p:spPr>
          <a:xfrm>
            <a:off x="490538" y="5131654"/>
            <a:ext cx="3936605" cy="1577372"/>
          </a:xfrm>
          <a:prstGeom prst="roundRect">
            <a:avLst/>
          </a:prstGeom>
          <a:solidFill>
            <a:schemeClr val="bg1"/>
          </a:solidFill>
          <a:ln w="38100">
            <a:solidFill>
              <a:srgbClr val="1E2DBE"/>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115" marR="0" lvl="0" indent="-285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Loss of work hours</a:t>
            </a:r>
          </a:p>
          <a:p>
            <a:pPr marL="285115" marR="0" lvl="0" indent="-285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Occupational health and safety risks</a:t>
            </a:r>
            <a:endPar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Arial"/>
            </a:endParaRPr>
          </a:p>
          <a:p>
            <a:pPr marL="285115" marR="0" lvl="0" indent="-285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Lower labour productivity </a:t>
            </a:r>
            <a:endPar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Arial"/>
            </a:endParaRPr>
          </a:p>
          <a:p>
            <a:pPr marL="285115" marR="0" lvl="0" indent="-285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Climate migration</a:t>
            </a:r>
            <a:endPar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Arial"/>
            </a:endParaRPr>
          </a:p>
        </p:txBody>
      </p:sp>
      <p:sp>
        <p:nvSpPr>
          <p:cNvPr id="3" name="Rounded Rectangle 8">
            <a:extLst>
              <a:ext uri="{FF2B5EF4-FFF2-40B4-BE49-F238E27FC236}">
                <a16:creationId xmlns:a16="http://schemas.microsoft.com/office/drawing/2014/main" id="{6A205375-E61C-6E61-4E69-AACAA4695495}"/>
              </a:ext>
            </a:extLst>
          </p:cNvPr>
          <p:cNvSpPr/>
          <p:nvPr/>
        </p:nvSpPr>
        <p:spPr>
          <a:xfrm>
            <a:off x="496543" y="2143195"/>
            <a:ext cx="3932528" cy="1738800"/>
          </a:xfrm>
          <a:prstGeom prst="roundRect">
            <a:avLst/>
          </a:prstGeom>
          <a:ln w="38100">
            <a:solidFill>
              <a:srgbClr val="1E2DBE"/>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342265" marR="0" lvl="0" indent="-342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Natural disasters</a:t>
            </a:r>
            <a:endPar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Arial"/>
            </a:endParaRPr>
          </a:p>
          <a:p>
            <a:pPr marL="342265" marR="0" lvl="0" indent="-342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Changing exposure to diseases</a:t>
            </a:r>
            <a:endPar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Arial"/>
            </a:endParaRPr>
          </a:p>
          <a:p>
            <a:pPr marL="342265" marR="0" lvl="0" indent="-342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Heat stress </a:t>
            </a:r>
            <a:endPar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Arial"/>
            </a:endParaRPr>
          </a:p>
        </p:txBody>
      </p:sp>
      <p:sp>
        <p:nvSpPr>
          <p:cNvPr id="5" name="Right Arrow 10">
            <a:extLst>
              <a:ext uri="{FF2B5EF4-FFF2-40B4-BE49-F238E27FC236}">
                <a16:creationId xmlns:a16="http://schemas.microsoft.com/office/drawing/2014/main" id="{B8CA22FF-93AB-44FF-56A5-C657C298189F}"/>
              </a:ext>
            </a:extLst>
          </p:cNvPr>
          <p:cNvSpPr/>
          <p:nvPr/>
        </p:nvSpPr>
        <p:spPr>
          <a:xfrm rot="5400000">
            <a:off x="2017363" y="4083702"/>
            <a:ext cx="882952" cy="842517"/>
          </a:xfrm>
          <a:prstGeom prst="rightArrow">
            <a:avLst/>
          </a:prstGeom>
          <a:solidFill>
            <a:srgbClr val="FA3C4B"/>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3705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AD0C8-18DA-C96C-DE5B-20791D7FC9C2}"/>
              </a:ext>
            </a:extLst>
          </p:cNvPr>
          <p:cNvSpPr>
            <a:spLocks noGrp="1"/>
          </p:cNvSpPr>
          <p:nvPr>
            <p:ph type="title"/>
          </p:nvPr>
        </p:nvSpPr>
        <p:spPr/>
        <p:txBody>
          <a:bodyPr/>
          <a:lstStyle/>
          <a:p>
            <a:r>
              <a:rPr lang="en-GB" dirty="0"/>
              <a:t>Human and health related climate change risks</a:t>
            </a:r>
          </a:p>
        </p:txBody>
      </p:sp>
      <p:sp>
        <p:nvSpPr>
          <p:cNvPr id="3" name="Content Placeholder 2">
            <a:extLst>
              <a:ext uri="{FF2B5EF4-FFF2-40B4-BE49-F238E27FC236}">
                <a16:creationId xmlns:a16="http://schemas.microsoft.com/office/drawing/2014/main" id="{36C2C67C-C6F5-F03D-F2AB-3FBEFC45257C}"/>
              </a:ext>
            </a:extLst>
          </p:cNvPr>
          <p:cNvSpPr>
            <a:spLocks noGrp="1"/>
          </p:cNvSpPr>
          <p:nvPr>
            <p:ph idx="1"/>
          </p:nvPr>
        </p:nvSpPr>
        <p:spPr>
          <a:xfrm>
            <a:off x="449308" y="1951830"/>
            <a:ext cx="7311862" cy="3482975"/>
          </a:xfrm>
        </p:spPr>
        <p:txBody>
          <a:bodyPr/>
          <a:lstStyle/>
          <a:p>
            <a:pPr marL="251460" lvl="2" indent="-251460">
              <a:lnSpc>
                <a:spcPct val="150000"/>
              </a:lnSpc>
              <a:buClr>
                <a:srgbClr val="FA3C4B"/>
              </a:buClr>
              <a:defRPr/>
            </a:pPr>
            <a:r>
              <a:rPr lang="en-GB" dirty="0"/>
              <a:t>At least 2.41 billion workers </a:t>
            </a:r>
            <a:r>
              <a:rPr lang="en-GB" b="1" dirty="0"/>
              <a:t>exposed</a:t>
            </a:r>
            <a:r>
              <a:rPr lang="en-GB" dirty="0"/>
              <a:t> annually to excessive heat at work.</a:t>
            </a:r>
            <a:r>
              <a:rPr lang="en-US" dirty="0">
                <a:solidFill>
                  <a:srgbClr val="230050"/>
                </a:solidFill>
              </a:rPr>
              <a:t> </a:t>
            </a:r>
            <a:r>
              <a:rPr lang="en-US" dirty="0"/>
              <a:t>T</a:t>
            </a:r>
            <a:r>
              <a:rPr lang="en-GB" dirty="0" err="1"/>
              <a:t>emperatures</a:t>
            </a:r>
            <a:r>
              <a:rPr lang="en-GB" dirty="0"/>
              <a:t> above 24–26°C = </a:t>
            </a:r>
            <a:r>
              <a:rPr lang="en-GB" b="1" dirty="0"/>
              <a:t>reduced labour productivity</a:t>
            </a:r>
            <a:r>
              <a:rPr lang="en-GB" dirty="0"/>
              <a:t>. At 33–34°C = 50% of work capacity lost (ILO, 2019)</a:t>
            </a:r>
            <a:endParaRPr lang="en-US" dirty="0"/>
          </a:p>
          <a:p>
            <a:pPr marL="251460" marR="0" lvl="2" indent="-251460" algn="l" defTabSz="914400" rtl="0" eaLnBrk="1" fontAlgn="auto" latinLnBrk="0" hangingPunct="1">
              <a:lnSpc>
                <a:spcPct val="150000"/>
              </a:lnSpc>
              <a:spcBef>
                <a:spcPts val="600"/>
              </a:spcBef>
              <a:spcAft>
                <a:spcPts val="0"/>
              </a:spcAft>
              <a:buClr>
                <a:srgbClr val="FA3C4B"/>
              </a:buClr>
              <a:buSzPct val="70000"/>
              <a:buFont typeface="Wingdings 3" panose="05040102010807070707" pitchFamily="18" charset="2"/>
              <a:buChar char=""/>
              <a:tabLst/>
              <a:defRPr/>
            </a:pPr>
            <a:r>
              <a:rPr lang="en-GB" dirty="0"/>
              <a:t>Every year, 22.85 million occupational </a:t>
            </a:r>
            <a:r>
              <a:rPr lang="en-GB" b="1" dirty="0"/>
              <a:t>injuries</a:t>
            </a:r>
            <a:r>
              <a:rPr lang="en-GB" dirty="0"/>
              <a:t>, 18,970 work-related </a:t>
            </a:r>
            <a:r>
              <a:rPr lang="en-GB" b="1" dirty="0"/>
              <a:t>deaths</a:t>
            </a:r>
            <a:r>
              <a:rPr lang="en-GB" dirty="0"/>
              <a:t>, and 2.09 million disability-adjusted life years (DALYs) attributable to excessive heat.</a:t>
            </a:r>
            <a:endParaRPr kumimoji="0" lang="en-GB" sz="1800" b="0" i="0" u="none" strike="noStrike" kern="1200" cap="none" spc="0" normalizeH="0" baseline="0" noProof="0" dirty="0">
              <a:ln>
                <a:noFill/>
              </a:ln>
              <a:solidFill>
                <a:srgbClr val="230050"/>
              </a:solidFill>
              <a:effectLst/>
              <a:uLnTx/>
              <a:uFillTx/>
              <a:latin typeface="Arial" panose="020B0604020202020204"/>
              <a:ea typeface="+mn-ea"/>
              <a:cs typeface="Arial"/>
            </a:endParaRPr>
          </a:p>
          <a:p>
            <a:pPr marL="251460" lvl="2" indent="-251460">
              <a:lnSpc>
                <a:spcPct val="150000"/>
              </a:lnSpc>
              <a:buClr>
                <a:srgbClr val="FA3C4B"/>
              </a:buClr>
              <a:defRPr/>
            </a:pPr>
            <a:r>
              <a:rPr lang="en-GB" dirty="0">
                <a:solidFill>
                  <a:srgbClr val="230050"/>
                </a:solidFill>
              </a:rPr>
              <a:t>1.6 billion workers exposed to </a:t>
            </a:r>
            <a:r>
              <a:rPr lang="en-GB" b="1" dirty="0">
                <a:solidFill>
                  <a:srgbClr val="230050"/>
                </a:solidFill>
              </a:rPr>
              <a:t>UV radiation</a:t>
            </a:r>
            <a:r>
              <a:rPr lang="en-GB" dirty="0">
                <a:solidFill>
                  <a:srgbClr val="230050"/>
                </a:solidFill>
              </a:rPr>
              <a:t>, with more than 18,960 work-related deaths annually from nonmelanoma skin cancer.</a:t>
            </a:r>
          </a:p>
          <a:p>
            <a:pPr marL="251460" lvl="2" indent="-251460">
              <a:lnSpc>
                <a:spcPct val="150000"/>
              </a:lnSpc>
              <a:buClr>
                <a:srgbClr val="FA3C4B"/>
              </a:buClr>
              <a:defRPr/>
            </a:pPr>
            <a:r>
              <a:rPr lang="en-GB" dirty="0">
                <a:solidFill>
                  <a:srgbClr val="230050"/>
                </a:solidFill>
              </a:rPr>
              <a:t>Migrant workers are often concentrated in sectors as particular risk and are particularly vulnerable to poor working conditions</a:t>
            </a:r>
          </a:p>
          <a:p>
            <a:pPr marL="0" marR="0" lvl="2" indent="0" algn="l" defTabSz="914400" rtl="0" eaLnBrk="1" fontAlgn="auto" latinLnBrk="0" hangingPunct="1">
              <a:lnSpc>
                <a:spcPct val="150000"/>
              </a:lnSpc>
              <a:spcBef>
                <a:spcPts val="600"/>
              </a:spcBef>
              <a:spcAft>
                <a:spcPts val="0"/>
              </a:spcAft>
              <a:buClr>
                <a:srgbClr val="FA3C4B"/>
              </a:buClr>
              <a:buSzPct val="70000"/>
              <a:buNone/>
              <a:tabLst/>
              <a:defRPr/>
            </a:pPr>
            <a:endParaRPr kumimoji="0" lang="en-US" sz="1800" b="0" i="0" u="none" strike="noStrike" kern="1200" cap="none" spc="0" normalizeH="0" baseline="0" noProof="0" dirty="0">
              <a:ln>
                <a:noFill/>
              </a:ln>
              <a:solidFill>
                <a:srgbClr val="230050"/>
              </a:solidFill>
              <a:effectLst/>
              <a:uLnTx/>
              <a:uFillTx/>
              <a:latin typeface="Arial" panose="020B0604020202020204"/>
              <a:ea typeface="+mn-ea"/>
              <a:cs typeface="+mn-cs"/>
            </a:endParaRPr>
          </a:p>
          <a:p>
            <a:endParaRPr lang="en-GB" dirty="0"/>
          </a:p>
        </p:txBody>
      </p:sp>
      <p:sp>
        <p:nvSpPr>
          <p:cNvPr id="4" name="Date Placeholder 3">
            <a:extLst>
              <a:ext uri="{FF2B5EF4-FFF2-40B4-BE49-F238E27FC236}">
                <a16:creationId xmlns:a16="http://schemas.microsoft.com/office/drawing/2014/main" id="{F84736ED-C0CE-AC39-F525-67B75F3E4618}"/>
              </a:ext>
            </a:extLst>
          </p:cNvPr>
          <p:cNvSpPr>
            <a:spLocks noGrp="1"/>
          </p:cNvSpPr>
          <p:nvPr>
            <p:ph type="dt" sz="half" idx="10"/>
          </p:nvPr>
        </p:nvSpPr>
        <p:spPr/>
        <p:txBody>
          <a:bodyPr/>
          <a:lstStyle/>
          <a:p>
            <a:r>
              <a:rPr lang="en-GB"/>
              <a:t>Date: Monday / 01 / October / 2019</a:t>
            </a:r>
          </a:p>
        </p:txBody>
      </p:sp>
      <p:pic>
        <p:nvPicPr>
          <p:cNvPr id="17" name="Picture 16">
            <a:extLst>
              <a:ext uri="{FF2B5EF4-FFF2-40B4-BE49-F238E27FC236}">
                <a16:creationId xmlns:a16="http://schemas.microsoft.com/office/drawing/2014/main" id="{2DBDDC3B-A430-4508-48C4-48D2984EEE2A}"/>
              </a:ext>
            </a:extLst>
          </p:cNvPr>
          <p:cNvPicPr>
            <a:picLocks noChangeAspect="1"/>
          </p:cNvPicPr>
          <p:nvPr/>
        </p:nvPicPr>
        <p:blipFill rotWithShape="1">
          <a:blip r:embed="rId3"/>
          <a:srcRect r="1344" b="1583"/>
          <a:stretch/>
        </p:blipFill>
        <p:spPr>
          <a:xfrm>
            <a:off x="8518936" y="1871697"/>
            <a:ext cx="1888786" cy="2587287"/>
          </a:xfrm>
          <a:prstGeom prst="rect">
            <a:avLst/>
          </a:prstGeom>
        </p:spPr>
      </p:pic>
      <p:pic>
        <p:nvPicPr>
          <p:cNvPr id="21" name="Picture 20">
            <a:extLst>
              <a:ext uri="{FF2B5EF4-FFF2-40B4-BE49-F238E27FC236}">
                <a16:creationId xmlns:a16="http://schemas.microsoft.com/office/drawing/2014/main" id="{0C77F951-866D-23EC-1F2B-60E1438714C2}"/>
              </a:ext>
            </a:extLst>
          </p:cNvPr>
          <p:cNvPicPr>
            <a:picLocks noChangeAspect="1"/>
          </p:cNvPicPr>
          <p:nvPr/>
        </p:nvPicPr>
        <p:blipFill rotWithShape="1">
          <a:blip r:embed="rId4"/>
          <a:srcRect r="13459"/>
          <a:stretch/>
        </p:blipFill>
        <p:spPr>
          <a:xfrm>
            <a:off x="9812676" y="3976099"/>
            <a:ext cx="1888786" cy="2686692"/>
          </a:xfrm>
          <a:prstGeom prst="rect">
            <a:avLst/>
          </a:prstGeom>
        </p:spPr>
      </p:pic>
    </p:spTree>
    <p:extLst>
      <p:ext uri="{BB962C8B-B14F-4D97-AF65-F5344CB8AC3E}">
        <p14:creationId xmlns:p14="http://schemas.microsoft.com/office/powerpoint/2010/main" val="352291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68901E8-CAB5-F6CB-B116-0564290D8CB8}"/>
              </a:ext>
            </a:extLst>
          </p:cNvPr>
          <p:cNvPicPr>
            <a:picLocks noChangeAspect="1"/>
          </p:cNvPicPr>
          <p:nvPr/>
        </p:nvPicPr>
        <p:blipFill>
          <a:blip r:embed="rId3"/>
          <a:stretch>
            <a:fillRect/>
          </a:stretch>
        </p:blipFill>
        <p:spPr>
          <a:xfrm>
            <a:off x="486309" y="0"/>
            <a:ext cx="11080527" cy="6858000"/>
          </a:xfrm>
          <a:prstGeom prst="rect">
            <a:avLst/>
          </a:prstGeom>
        </p:spPr>
      </p:pic>
      <p:sp>
        <p:nvSpPr>
          <p:cNvPr id="17" name="Rectangle 16">
            <a:extLst>
              <a:ext uri="{FF2B5EF4-FFF2-40B4-BE49-F238E27FC236}">
                <a16:creationId xmlns:a16="http://schemas.microsoft.com/office/drawing/2014/main" id="{9BD8DBB5-AB54-9A4E-961B-6A5412627B5B}"/>
              </a:ext>
            </a:extLst>
          </p:cNvPr>
          <p:cNvSpPr/>
          <p:nvPr/>
        </p:nvSpPr>
        <p:spPr>
          <a:xfrm>
            <a:off x="7130265" y="760288"/>
            <a:ext cx="678095" cy="6056616"/>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A5C38C1E-1373-871C-9E87-CC2812D5C27C}"/>
              </a:ext>
            </a:extLst>
          </p:cNvPr>
          <p:cNvSpPr/>
          <p:nvPr/>
        </p:nvSpPr>
        <p:spPr>
          <a:xfrm>
            <a:off x="8577208" y="760288"/>
            <a:ext cx="678095" cy="6056616"/>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669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78688-DB48-41D9-495D-0F3764DFBEBA}"/>
              </a:ext>
            </a:extLst>
          </p:cNvPr>
          <p:cNvSpPr>
            <a:spLocks noGrp="1"/>
          </p:cNvSpPr>
          <p:nvPr>
            <p:ph type="title"/>
          </p:nvPr>
        </p:nvSpPr>
        <p:spPr>
          <a:xfrm>
            <a:off x="490538" y="1423195"/>
            <a:ext cx="11210924" cy="720000"/>
          </a:xfrm>
        </p:spPr>
        <p:txBody>
          <a:bodyPr anchor="t">
            <a:normAutofit/>
          </a:bodyPr>
          <a:lstStyle/>
          <a:p>
            <a:r>
              <a:rPr lang="da-DK" dirty="0"/>
              <a:t>Climate change and labour migration</a:t>
            </a:r>
            <a:endParaRPr lang="en-CH" dirty="0"/>
          </a:p>
        </p:txBody>
      </p:sp>
      <p:sp>
        <p:nvSpPr>
          <p:cNvPr id="15" name="Content Placeholder 2">
            <a:extLst>
              <a:ext uri="{FF2B5EF4-FFF2-40B4-BE49-F238E27FC236}">
                <a16:creationId xmlns:a16="http://schemas.microsoft.com/office/drawing/2014/main" id="{D0DD650F-33F2-B73A-AF07-A2A92634982B}"/>
              </a:ext>
            </a:extLst>
          </p:cNvPr>
          <p:cNvSpPr>
            <a:spLocks noGrp="1"/>
          </p:cNvSpPr>
          <p:nvPr>
            <p:ph idx="1"/>
          </p:nvPr>
        </p:nvSpPr>
        <p:spPr>
          <a:xfrm>
            <a:off x="490539" y="2393950"/>
            <a:ext cx="7311862" cy="3482975"/>
          </a:xfrm>
        </p:spPr>
        <p:txBody>
          <a:bodyPr/>
          <a:lstStyle/>
          <a:p>
            <a:r>
              <a:rPr lang="en-US" dirty="0"/>
              <a:t>Challenges</a:t>
            </a:r>
            <a:endParaRPr lang="en-US" dirty="0">
              <a:solidFill>
                <a:srgbClr val="000000"/>
              </a:solidFill>
            </a:endParaRPr>
          </a:p>
          <a:p>
            <a:r>
              <a:rPr lang="en-US" b="0" dirty="0">
                <a:solidFill>
                  <a:srgbClr val="000000"/>
                </a:solidFill>
              </a:rPr>
              <a:t>Existing vulnerabilities being exacerbated by climate change</a:t>
            </a:r>
          </a:p>
          <a:p>
            <a:r>
              <a:rPr lang="en-US" b="0" dirty="0">
                <a:solidFill>
                  <a:srgbClr val="000000"/>
                </a:solidFill>
              </a:rPr>
              <a:t>Various kinds of migration; planned, forced, regular, irregular, internal, external, inter-regional etc.</a:t>
            </a:r>
            <a:endParaRPr lang="en-US" dirty="0"/>
          </a:p>
          <a:p>
            <a:r>
              <a:rPr lang="en-US" dirty="0"/>
              <a:t>Opportunities</a:t>
            </a:r>
          </a:p>
          <a:p>
            <a:r>
              <a:rPr lang="en-US" b="0" dirty="0">
                <a:solidFill>
                  <a:srgbClr val="000000"/>
                </a:solidFill>
              </a:rPr>
              <a:t>Economic growth leading to new business and employment opportunities</a:t>
            </a:r>
          </a:p>
          <a:p>
            <a:r>
              <a:rPr lang="en-US" b="0" dirty="0">
                <a:solidFill>
                  <a:srgbClr val="000000"/>
                </a:solidFill>
              </a:rPr>
              <a:t>Specific skills and </a:t>
            </a:r>
            <a:r>
              <a:rPr lang="en-US" b="0" dirty="0" err="1">
                <a:solidFill>
                  <a:srgbClr val="000000"/>
                </a:solidFill>
              </a:rPr>
              <a:t>labour</a:t>
            </a:r>
            <a:r>
              <a:rPr lang="en-US" b="0" dirty="0">
                <a:solidFill>
                  <a:srgbClr val="000000"/>
                </a:solidFill>
              </a:rPr>
              <a:t> needs not being met by current </a:t>
            </a:r>
            <a:r>
              <a:rPr lang="en-US" b="0" dirty="0" err="1">
                <a:solidFill>
                  <a:srgbClr val="000000"/>
                </a:solidFill>
              </a:rPr>
              <a:t>labour</a:t>
            </a:r>
            <a:r>
              <a:rPr lang="en-US" b="0" dirty="0">
                <a:solidFill>
                  <a:srgbClr val="000000"/>
                </a:solidFill>
              </a:rPr>
              <a:t> market</a:t>
            </a:r>
          </a:p>
        </p:txBody>
      </p:sp>
      <p:sp>
        <p:nvSpPr>
          <p:cNvPr id="10" name="Slide Number Placeholder 6">
            <a:extLst>
              <a:ext uri="{FF2B5EF4-FFF2-40B4-BE49-F238E27FC236}">
                <a16:creationId xmlns:a16="http://schemas.microsoft.com/office/drawing/2014/main" id="{52D3E77E-6758-0AC8-3829-8B128315BD8B}"/>
              </a:ext>
            </a:extLst>
          </p:cNvPr>
          <p:cNvSpPr>
            <a:spLocks noGrp="1"/>
          </p:cNvSpPr>
          <p:nvPr>
            <p:ph type="sldNum" sz="quarter" idx="12"/>
          </p:nvPr>
        </p:nvSpPr>
        <p:spPr>
          <a:xfrm>
            <a:off x="11161462" y="432000"/>
            <a:ext cx="540000" cy="288000"/>
          </a:xfrm>
        </p:spPr>
        <p:txBody>
          <a:bodyPr anchor="t">
            <a:normAutofit/>
          </a:bodyPr>
          <a:lstStyle/>
          <a:p>
            <a:pPr>
              <a:spcAft>
                <a:spcPts val="600"/>
              </a:spcAft>
            </a:pPr>
            <a:fld id="{856227C0-AD57-4F9B-BAE3-EEFB0D0EE427}" type="slidenum">
              <a:rPr lang="en-GB" smtClean="0"/>
              <a:pPr>
                <a:spcAft>
                  <a:spcPts val="600"/>
                </a:spcAft>
              </a:pPr>
              <a:t>8</a:t>
            </a:fld>
            <a:endParaRPr lang="en-GB"/>
          </a:p>
        </p:txBody>
      </p:sp>
      <p:pic>
        <p:nvPicPr>
          <p:cNvPr id="9" name="Picture Placeholder 8">
            <a:extLst>
              <a:ext uri="{FF2B5EF4-FFF2-40B4-BE49-F238E27FC236}">
                <a16:creationId xmlns:a16="http://schemas.microsoft.com/office/drawing/2014/main" id="{29B55B40-9542-0ABE-608B-309F79BD38B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3608" t="1" r="24149" b="15186"/>
          <a:stretch>
            <a:fillRect/>
          </a:stretch>
        </p:blipFill>
        <p:spPr>
          <a:xfrm>
            <a:off x="8289130" y="981075"/>
            <a:ext cx="3902869" cy="5876925"/>
          </a:xfrm>
          <a:noFill/>
        </p:spPr>
      </p:pic>
    </p:spTree>
    <p:extLst>
      <p:ext uri="{BB962C8B-B14F-4D97-AF65-F5344CB8AC3E}">
        <p14:creationId xmlns:p14="http://schemas.microsoft.com/office/powerpoint/2010/main" val="1737173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Part 2 </a:t>
            </a:r>
            <a:r>
              <a:rPr lang="en-GB" b="0" dirty="0"/>
              <a:t>Climate change </a:t>
            </a:r>
            <a:r>
              <a:rPr lang="en-GB" dirty="0">
                <a:solidFill>
                  <a:srgbClr val="FA3C4B"/>
                </a:solidFill>
              </a:rPr>
              <a:t>policies</a:t>
            </a:r>
            <a:r>
              <a:rPr lang="en-GB" b="0" dirty="0"/>
              <a:t> and the effect on the World of Work</a:t>
            </a:r>
            <a:endParaRPr lang="en-GB" dirty="0"/>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pPr/>
              <a:t>9</a:t>
            </a:fld>
            <a:endParaRPr lang="en-GB"/>
          </a:p>
        </p:txBody>
      </p:sp>
      <p:pic>
        <p:nvPicPr>
          <p:cNvPr id="9" name="Picture Placeholder 2"/>
          <p:cNvPicPr>
            <a:picLocks noChangeAspect="1"/>
          </p:cNvPicPr>
          <p:nvPr/>
        </p:nvPicPr>
        <p:blipFill rotWithShape="1">
          <a:blip r:embed="rId3" cstate="print">
            <a:extLst>
              <a:ext uri="{28A0092B-C50C-407E-A947-70E740481C1C}">
                <a14:useLocalDpi xmlns:a14="http://schemas.microsoft.com/office/drawing/2010/main" val="0"/>
              </a:ext>
            </a:extLst>
          </a:blip>
          <a:srcRect t="23714" r="18124" b="5591"/>
          <a:stretch/>
        </p:blipFill>
        <p:spPr>
          <a:xfrm>
            <a:off x="2946400" y="0"/>
            <a:ext cx="9245600" cy="5321300"/>
          </a:xfrm>
          <a:custGeom>
            <a:avLst/>
            <a:gdLst>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5321300 h 5321300"/>
              <a:gd name="connsiteX4" fmla="*/ 0 w 9245600"/>
              <a:gd name="connsiteY4" fmla="*/ 0 h 5321300"/>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0 h 5321300"/>
            </a:gdLst>
            <a:ahLst/>
            <a:cxnLst>
              <a:cxn ang="0">
                <a:pos x="connsiteX0" y="connsiteY0"/>
              </a:cxn>
              <a:cxn ang="0">
                <a:pos x="connsiteX1" y="connsiteY1"/>
              </a:cxn>
              <a:cxn ang="0">
                <a:pos x="connsiteX2" y="connsiteY2"/>
              </a:cxn>
              <a:cxn ang="0">
                <a:pos x="connsiteX3" y="connsiteY3"/>
              </a:cxn>
            </a:cxnLst>
            <a:rect l="l" t="t" r="r" b="b"/>
            <a:pathLst>
              <a:path w="9245600" h="5321300">
                <a:moveTo>
                  <a:pt x="0" y="0"/>
                </a:moveTo>
                <a:lnTo>
                  <a:pt x="9245600" y="0"/>
                </a:lnTo>
                <a:lnTo>
                  <a:pt x="9245600" y="5321300"/>
                </a:lnTo>
                <a:lnTo>
                  <a:pt x="0" y="0"/>
                </a:lnTo>
                <a:close/>
              </a:path>
            </a:pathLst>
          </a:custGeom>
          <a:solidFill>
            <a:schemeClr val="accent1"/>
          </a:solidFill>
        </p:spPr>
      </p:pic>
    </p:spTree>
    <p:extLst>
      <p:ext uri="{BB962C8B-B14F-4D97-AF65-F5344CB8AC3E}">
        <p14:creationId xmlns:p14="http://schemas.microsoft.com/office/powerpoint/2010/main" val="4178816495"/>
      </p:ext>
    </p:extLst>
  </p:cSld>
  <p:clrMapOvr>
    <a:masterClrMapping/>
  </p:clrMapOvr>
  <p:transition spd="slow">
    <p:wipe/>
  </p:transition>
</p:sld>
</file>

<file path=ppt/theme/theme1.xml><?xml version="1.0" encoding="utf-8"?>
<a:theme xmlns:a="http://schemas.openxmlformats.org/drawingml/2006/main" name="ILO 2020">
  <a:themeElements>
    <a:clrScheme name="ILO Jan 2020">
      <a:dk1>
        <a:srgbClr val="230050"/>
      </a:dk1>
      <a:lt1>
        <a:sysClr val="window" lastClr="FFFFFF"/>
      </a:lt1>
      <a:dk2>
        <a:srgbClr val="000000"/>
      </a:dk2>
      <a:lt2>
        <a:srgbClr val="F8FCFE"/>
      </a:lt2>
      <a:accent1>
        <a:srgbClr val="1E2DBE"/>
      </a:accent1>
      <a:accent2>
        <a:srgbClr val="FA3C4B"/>
      </a:accent2>
      <a:accent3>
        <a:srgbClr val="FFCD2D"/>
      </a:accent3>
      <a:accent4>
        <a:srgbClr val="960A55"/>
      </a:accent4>
      <a:accent5>
        <a:srgbClr val="05D2D2"/>
      </a:accent5>
      <a:accent6>
        <a:srgbClr val="8CE164"/>
      </a:accent6>
      <a:hlink>
        <a:srgbClr val="230050"/>
      </a:hlink>
      <a:folHlink>
        <a:srgbClr val="2300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Jobs Workplan 2020-2021.potx" id="{AAC29E8B-A2C4-4BB7-98C2-516262E8EA5E}" vid="{B9159B07-1651-4EC7-BFD4-3B44CF82FE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2893</Words>
  <Application>Microsoft Office PowerPoint</Application>
  <PresentationFormat>Widescreen</PresentationFormat>
  <Paragraphs>266</Paragraphs>
  <Slides>29</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Wingdings 3</vt:lpstr>
      <vt:lpstr>ILO 2020</vt:lpstr>
      <vt:lpstr>ADD inter-regional study</vt:lpstr>
      <vt:lpstr>The just transition imperative in the ADD corridor</vt:lpstr>
      <vt:lpstr>Part 1 Climate change impacts on the World of Work</vt:lpstr>
      <vt:lpstr>How does climate and the World of Work relate?</vt:lpstr>
      <vt:lpstr>How does climate change affect the world of work – different impacts on different groups</vt:lpstr>
      <vt:lpstr>Human and health related climate change risks</vt:lpstr>
      <vt:lpstr>PowerPoint Presentation</vt:lpstr>
      <vt:lpstr>Climate change and labour migration</vt:lpstr>
      <vt:lpstr>Part 2 Climate change policies and the effect on the World of Work</vt:lpstr>
      <vt:lpstr>How does climate policies and the World of Work relate?</vt:lpstr>
      <vt:lpstr>Greening the economy will impact jobs in 4 main ways</vt:lpstr>
      <vt:lpstr>Climate change scenarios  and employment projections (the MENA example)</vt:lpstr>
      <vt:lpstr>MENA scenarios</vt:lpstr>
      <vt:lpstr>GDP impacts</vt:lpstr>
      <vt:lpstr>Up to 10 million new jobs; 2 million require restructuring  </vt:lpstr>
      <vt:lpstr>Sectoral impacts – Potential job losses</vt:lpstr>
      <vt:lpstr>However, this transition is not automatically easy or smooth…</vt:lpstr>
      <vt:lpstr>Challenges in the transition</vt:lpstr>
      <vt:lpstr>Part 3 The just transition response to climate change</vt:lpstr>
      <vt:lpstr>The need for a just transition</vt:lpstr>
      <vt:lpstr>The definition of just transition and other  related transition concepts</vt:lpstr>
      <vt:lpstr>The journey of the just transition concept</vt:lpstr>
      <vt:lpstr>Two key ILO agreements</vt:lpstr>
      <vt:lpstr>The ILO just transition guidelines include a set of guiding principles</vt:lpstr>
      <vt:lpstr>The ILO just transition guidelines include 9 policy areas for a holistic response to climate change</vt:lpstr>
      <vt:lpstr>Current trends in key policy and implementation areas for a just transition</vt:lpstr>
      <vt:lpstr>Example: Closure of coal mines in Spain  </vt:lpstr>
      <vt:lpstr>Example: Phasing out fossil fuel subsidies in Morocco</vt:lpstr>
      <vt:lpstr>ADD inter-regional study Labour Mobility, Skills, and Social Protection for a Just Transition to Green Economy in the GCC-Asia Corridor   </vt:lpstr>
    </vt:vector>
  </TitlesOfParts>
  <Company>ILO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quick introduction to  the ILO and Green Jobs</dc:title>
  <dc:creator>Lund, Mette Grangaard</dc:creator>
  <cp:lastModifiedBy>Lund, Mette Grangaard</cp:lastModifiedBy>
  <cp:revision>24</cp:revision>
  <cp:lastPrinted>2025-06-25T06:49:20Z</cp:lastPrinted>
  <dcterms:created xsi:type="dcterms:W3CDTF">2021-07-06T13:55:37Z</dcterms:created>
  <dcterms:modified xsi:type="dcterms:W3CDTF">2025-09-22T15:31:39Z</dcterms:modified>
</cp:coreProperties>
</file>