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7"/>
  </p:notesMasterIdLst>
  <p:sldIdLst>
    <p:sldId id="257" r:id="rId2"/>
    <p:sldId id="287" r:id="rId3"/>
    <p:sldId id="258" r:id="rId4"/>
    <p:sldId id="277" r:id="rId5"/>
    <p:sldId id="288" r:id="rId6"/>
    <p:sldId id="278" r:id="rId7"/>
    <p:sldId id="285" r:id="rId8"/>
    <p:sldId id="286" r:id="rId9"/>
    <p:sldId id="282" r:id="rId10"/>
    <p:sldId id="283" r:id="rId11"/>
    <p:sldId id="284" r:id="rId12"/>
    <p:sldId id="266" r:id="rId13"/>
    <p:sldId id="265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ED38DF-AE40-4F76-A786-72E4C36193C8}" v="458" dt="2025-09-22T23:09:47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751" autoAdjust="0"/>
  </p:normalViewPr>
  <p:slideViewPr>
    <p:cSldViewPr snapToGrid="0">
      <p:cViewPr>
        <p:scale>
          <a:sx n="48" d="100"/>
          <a:sy n="48" d="100"/>
        </p:scale>
        <p:origin x="12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98044-A45D-439E-A507-1369E7220A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03EA4D-D61B-415F-82D0-35B1D6F9E8E1}">
      <dgm:prSet phldrT="[Text]" custT="1"/>
      <dgm:spPr/>
      <dgm:t>
        <a:bodyPr/>
        <a:lstStyle/>
        <a:p>
          <a:pPr algn="ctr"/>
          <a:r>
            <a:rPr lang="en-US" sz="1600" dirty="0"/>
            <a:t>It achieves the same benefits as physical labor mobility</a:t>
          </a:r>
        </a:p>
      </dgm:t>
    </dgm:pt>
    <dgm:pt modelId="{DBFA20B7-1B8E-404A-950B-CC3712FB03BF}" type="parTrans" cxnId="{F4980B8C-89A2-4430-9D41-3F4840871DCA}">
      <dgm:prSet/>
      <dgm:spPr/>
      <dgm:t>
        <a:bodyPr/>
        <a:lstStyle/>
        <a:p>
          <a:endParaRPr lang="en-US" sz="2000"/>
        </a:p>
      </dgm:t>
    </dgm:pt>
    <dgm:pt modelId="{306E39C4-F21E-4FD2-BF4E-7688CFE77BEC}" type="sibTrans" cxnId="{F4980B8C-89A2-4430-9D41-3F4840871DCA}">
      <dgm:prSet/>
      <dgm:spPr/>
      <dgm:t>
        <a:bodyPr/>
        <a:lstStyle/>
        <a:p>
          <a:endParaRPr lang="en-US" sz="2000"/>
        </a:p>
      </dgm:t>
    </dgm:pt>
    <dgm:pt modelId="{2B23F171-367E-4ADB-88EA-6BCDE04A2B61}">
      <dgm:prSet custT="1"/>
      <dgm:spPr/>
      <dgm:t>
        <a:bodyPr/>
        <a:lstStyle/>
        <a:p>
          <a:pPr algn="l"/>
          <a:r>
            <a:rPr lang="en-US" sz="1400" dirty="0"/>
            <a:t>Addresses </a:t>
          </a:r>
          <a:r>
            <a:rPr lang="en-US" sz="1400" b="1" dirty="0"/>
            <a:t>labor shortages </a:t>
          </a:r>
          <a:r>
            <a:rPr lang="en-US" sz="1400" dirty="0"/>
            <a:t>in receiving countries.</a:t>
          </a:r>
        </a:p>
      </dgm:t>
    </dgm:pt>
    <dgm:pt modelId="{919B461F-227E-44B7-A9EE-1B730299495A}" type="parTrans" cxnId="{7F125911-16C2-4BA5-B9ED-649EBF0F9650}">
      <dgm:prSet/>
      <dgm:spPr/>
      <dgm:t>
        <a:bodyPr/>
        <a:lstStyle/>
        <a:p>
          <a:endParaRPr lang="en-US" sz="2000"/>
        </a:p>
      </dgm:t>
    </dgm:pt>
    <dgm:pt modelId="{A8BA700C-6EE4-4918-BAA8-328D4DD04F7D}" type="sibTrans" cxnId="{7F125911-16C2-4BA5-B9ED-649EBF0F9650}">
      <dgm:prSet/>
      <dgm:spPr/>
      <dgm:t>
        <a:bodyPr/>
        <a:lstStyle/>
        <a:p>
          <a:endParaRPr lang="en-US" sz="2000"/>
        </a:p>
      </dgm:t>
    </dgm:pt>
    <dgm:pt modelId="{F9D80DAA-D4E8-489F-A400-D398ED045A0D}">
      <dgm:prSet custT="1"/>
      <dgm:spPr/>
      <dgm:t>
        <a:bodyPr/>
        <a:lstStyle/>
        <a:p>
          <a:pPr algn="ctr"/>
          <a:r>
            <a:rPr lang="en-US" sz="1600" dirty="0"/>
            <a:t>And offers even more</a:t>
          </a:r>
        </a:p>
      </dgm:t>
    </dgm:pt>
    <dgm:pt modelId="{850A3FC3-D230-4BE1-91EF-5EE2D386242B}" type="parTrans" cxnId="{1F8D131D-373F-417F-A374-CF5D156FD246}">
      <dgm:prSet/>
      <dgm:spPr/>
      <dgm:t>
        <a:bodyPr/>
        <a:lstStyle/>
        <a:p>
          <a:endParaRPr lang="en-US" sz="2000"/>
        </a:p>
      </dgm:t>
    </dgm:pt>
    <dgm:pt modelId="{8CDD23A9-880C-4F37-8F75-E777BCDC6ACF}" type="sibTrans" cxnId="{1F8D131D-373F-417F-A374-CF5D156FD246}">
      <dgm:prSet/>
      <dgm:spPr/>
      <dgm:t>
        <a:bodyPr/>
        <a:lstStyle/>
        <a:p>
          <a:endParaRPr lang="en-US" sz="2000"/>
        </a:p>
      </dgm:t>
    </dgm:pt>
    <dgm:pt modelId="{8085C649-A32A-448F-9EFB-D9A42510F3D7}">
      <dgm:prSet custT="1"/>
      <dgm:spPr/>
      <dgm:t>
        <a:bodyPr/>
        <a:lstStyle/>
        <a:p>
          <a:pPr algn="l"/>
          <a:r>
            <a:rPr lang="en-US" sz="1400" b="1" dirty="0"/>
            <a:t>Cost efficiency</a:t>
          </a:r>
          <a:r>
            <a:rPr lang="en-US" sz="1400" dirty="0"/>
            <a:t>: no physical relocation expenses and adjusting compensation based on the cost-of-living in the country of origin.</a:t>
          </a:r>
        </a:p>
      </dgm:t>
    </dgm:pt>
    <dgm:pt modelId="{63FD0BD9-EF9D-4ED7-B0A3-9884B0E86536}" type="parTrans" cxnId="{3094AC07-7DB8-45A5-A107-265960C6A208}">
      <dgm:prSet/>
      <dgm:spPr/>
      <dgm:t>
        <a:bodyPr/>
        <a:lstStyle/>
        <a:p>
          <a:endParaRPr lang="en-US" sz="2000"/>
        </a:p>
      </dgm:t>
    </dgm:pt>
    <dgm:pt modelId="{D672E5E9-75F3-4F6F-A94B-3ED21B4670BA}" type="sibTrans" cxnId="{3094AC07-7DB8-45A5-A107-265960C6A208}">
      <dgm:prSet/>
      <dgm:spPr/>
      <dgm:t>
        <a:bodyPr/>
        <a:lstStyle/>
        <a:p>
          <a:endParaRPr lang="en-US" sz="2000"/>
        </a:p>
      </dgm:t>
    </dgm:pt>
    <dgm:pt modelId="{4688779E-BC02-411E-8DD3-CA0897543070}">
      <dgm:prSet custT="1"/>
      <dgm:spPr/>
      <dgm:t>
        <a:bodyPr/>
        <a:lstStyle/>
        <a:p>
          <a:pPr algn="l"/>
          <a:r>
            <a:rPr lang="en-US" sz="1400" dirty="0"/>
            <a:t>Access to a </a:t>
          </a:r>
          <a:r>
            <a:rPr lang="en-US" sz="1400" b="1" dirty="0"/>
            <a:t>larger pool of talents</a:t>
          </a:r>
          <a:r>
            <a:rPr lang="en-US" sz="1400" dirty="0"/>
            <a:t>: anyone with the right skills can be your employee, including those that are not eligibile (or don’t want) to relocate.</a:t>
          </a:r>
        </a:p>
      </dgm:t>
    </dgm:pt>
    <dgm:pt modelId="{5E62D92E-6322-44F6-95CC-CBAE9AAC98AA}" type="parTrans" cxnId="{38036BE5-A8D5-44EB-90CB-ED9684B0A0DB}">
      <dgm:prSet/>
      <dgm:spPr/>
      <dgm:t>
        <a:bodyPr/>
        <a:lstStyle/>
        <a:p>
          <a:endParaRPr lang="en-US" sz="2000"/>
        </a:p>
      </dgm:t>
    </dgm:pt>
    <dgm:pt modelId="{9FF8AFD1-E971-473F-826A-3E75E6BBEFD0}" type="sibTrans" cxnId="{38036BE5-A8D5-44EB-90CB-ED9684B0A0DB}">
      <dgm:prSet/>
      <dgm:spPr/>
      <dgm:t>
        <a:bodyPr/>
        <a:lstStyle/>
        <a:p>
          <a:endParaRPr lang="en-US" sz="2000"/>
        </a:p>
      </dgm:t>
    </dgm:pt>
    <dgm:pt modelId="{14CB49F5-2DAA-42DA-BEF3-413E14FFFCCC}">
      <dgm:prSet custT="1"/>
      <dgm:spPr/>
      <dgm:t>
        <a:bodyPr/>
        <a:lstStyle/>
        <a:p>
          <a:pPr algn="l"/>
          <a:r>
            <a:rPr lang="en-US" sz="1400" b="1" dirty="0"/>
            <a:t>Contributes to the economy </a:t>
          </a:r>
          <a:r>
            <a:rPr lang="en-US" sz="1400" dirty="0"/>
            <a:t>of sending countries:  increased employment with domestic firms, multiplier effect, mitigates full brain drain of young people.</a:t>
          </a:r>
        </a:p>
      </dgm:t>
    </dgm:pt>
    <dgm:pt modelId="{09BB454A-0D5A-4EB7-BF55-85BC1CE725A8}" type="parTrans" cxnId="{BD814EB1-0F30-4D59-B612-635E66D5B597}">
      <dgm:prSet/>
      <dgm:spPr/>
      <dgm:t>
        <a:bodyPr/>
        <a:lstStyle/>
        <a:p>
          <a:endParaRPr lang="en-US" sz="2000"/>
        </a:p>
      </dgm:t>
    </dgm:pt>
    <dgm:pt modelId="{67FDFB32-E0F3-404B-8403-B1497134E9A4}" type="sibTrans" cxnId="{BD814EB1-0F30-4D59-B612-635E66D5B597}">
      <dgm:prSet/>
      <dgm:spPr/>
      <dgm:t>
        <a:bodyPr/>
        <a:lstStyle/>
        <a:p>
          <a:endParaRPr lang="en-US" sz="2000"/>
        </a:p>
      </dgm:t>
    </dgm:pt>
    <dgm:pt modelId="{44EB4D5A-7622-481D-8416-93BD55F92C29}">
      <dgm:prSet custT="1"/>
      <dgm:spPr/>
      <dgm:t>
        <a:bodyPr/>
        <a:lstStyle/>
        <a:p>
          <a:pPr algn="l"/>
          <a:r>
            <a:rPr lang="en-US" sz="1400" b="1" dirty="0"/>
            <a:t>Less sensitive </a:t>
          </a:r>
          <a:r>
            <a:rPr lang="en-US" sz="1400" dirty="0"/>
            <a:t>politically and socially.</a:t>
          </a:r>
        </a:p>
      </dgm:t>
    </dgm:pt>
    <dgm:pt modelId="{11415FD1-1475-4F08-858A-3DB66451326C}" type="parTrans" cxnId="{3D5C6236-B888-490F-80DA-6694BB9B1FE4}">
      <dgm:prSet/>
      <dgm:spPr/>
      <dgm:t>
        <a:bodyPr/>
        <a:lstStyle/>
        <a:p>
          <a:endParaRPr lang="en-US" sz="2000"/>
        </a:p>
      </dgm:t>
    </dgm:pt>
    <dgm:pt modelId="{4806DC29-504B-4985-AE81-18C21B175114}" type="sibTrans" cxnId="{3D5C6236-B888-490F-80DA-6694BB9B1FE4}">
      <dgm:prSet/>
      <dgm:spPr/>
      <dgm:t>
        <a:bodyPr/>
        <a:lstStyle/>
        <a:p>
          <a:endParaRPr lang="en-US" sz="2000"/>
        </a:p>
      </dgm:t>
    </dgm:pt>
    <dgm:pt modelId="{5380FF58-4EF5-43E4-8D23-0AD9A3435B60}">
      <dgm:prSet custT="1"/>
      <dgm:spPr/>
      <dgm:t>
        <a:bodyPr/>
        <a:lstStyle/>
        <a:p>
          <a:pPr algn="l"/>
          <a:r>
            <a:rPr lang="en-US" sz="1400" dirty="0"/>
            <a:t>Can be a steppingstone to physical migration, allowing the destination firms to ‘</a:t>
          </a:r>
          <a:r>
            <a:rPr lang="en-US" sz="1400" b="1" dirty="0"/>
            <a:t>choose’ the best of the best</a:t>
          </a:r>
          <a:r>
            <a:rPr lang="en-US" sz="1400" dirty="0"/>
            <a:t>.</a:t>
          </a:r>
        </a:p>
      </dgm:t>
    </dgm:pt>
    <dgm:pt modelId="{F16CC7CB-E86E-411F-B227-3E38CAF40FC4}" type="parTrans" cxnId="{F9CAB92D-8672-41D2-BEF4-DE2417AC0298}">
      <dgm:prSet/>
      <dgm:spPr/>
      <dgm:t>
        <a:bodyPr/>
        <a:lstStyle/>
        <a:p>
          <a:endParaRPr lang="en-US" sz="2000"/>
        </a:p>
      </dgm:t>
    </dgm:pt>
    <dgm:pt modelId="{3D826BAB-EB8B-40E3-A16C-AC6F476D92F2}" type="sibTrans" cxnId="{F9CAB92D-8672-41D2-BEF4-DE2417AC0298}">
      <dgm:prSet/>
      <dgm:spPr/>
      <dgm:t>
        <a:bodyPr/>
        <a:lstStyle/>
        <a:p>
          <a:endParaRPr lang="en-US" sz="2000"/>
        </a:p>
      </dgm:t>
    </dgm:pt>
    <dgm:pt modelId="{B8DF44C7-7942-4CFD-83EF-4C8BE9080B8B}">
      <dgm:prSet custT="1"/>
      <dgm:spPr/>
      <dgm:t>
        <a:bodyPr/>
        <a:lstStyle/>
        <a:p>
          <a:pPr algn="l"/>
          <a:r>
            <a:rPr lang="en-US" sz="1400" dirty="0"/>
            <a:t>Workers from origin countries earn </a:t>
          </a:r>
          <a:r>
            <a:rPr lang="en-US" sz="1400" b="1" dirty="0"/>
            <a:t>higher wages.</a:t>
          </a:r>
        </a:p>
      </dgm:t>
    </dgm:pt>
    <dgm:pt modelId="{A440EB13-5E2E-442E-88D3-3A53AC1E631B}" type="parTrans" cxnId="{086D8982-B7DB-4854-8A9F-35993483E1BB}">
      <dgm:prSet/>
      <dgm:spPr/>
      <dgm:t>
        <a:bodyPr/>
        <a:lstStyle/>
        <a:p>
          <a:endParaRPr lang="en-US" sz="2000"/>
        </a:p>
      </dgm:t>
    </dgm:pt>
    <dgm:pt modelId="{AB24C05A-0FE7-469E-8729-132E125B8DDB}" type="sibTrans" cxnId="{086D8982-B7DB-4854-8A9F-35993483E1BB}">
      <dgm:prSet/>
      <dgm:spPr/>
      <dgm:t>
        <a:bodyPr/>
        <a:lstStyle/>
        <a:p>
          <a:endParaRPr lang="en-US" sz="2000"/>
        </a:p>
      </dgm:t>
    </dgm:pt>
    <dgm:pt modelId="{893801AB-34A1-4195-B154-7B54DB57BCE5}">
      <dgm:prSet custT="1"/>
      <dgm:spPr/>
      <dgm:t>
        <a:bodyPr/>
        <a:lstStyle/>
        <a:p>
          <a:pPr algn="l"/>
          <a:r>
            <a:rPr lang="en-US" sz="1400" b="1" dirty="0"/>
            <a:t>Reduces poverty </a:t>
          </a:r>
          <a:r>
            <a:rPr lang="en-US" sz="1400" dirty="0"/>
            <a:t>through remittances.</a:t>
          </a:r>
        </a:p>
      </dgm:t>
    </dgm:pt>
    <dgm:pt modelId="{9A63688B-957B-45B5-8743-CCDCD68FB797}" type="parTrans" cxnId="{5F19790E-AFFC-4199-A826-A7DE6BFAB6A4}">
      <dgm:prSet/>
      <dgm:spPr/>
      <dgm:t>
        <a:bodyPr/>
        <a:lstStyle/>
        <a:p>
          <a:endParaRPr lang="en-US" sz="2000"/>
        </a:p>
      </dgm:t>
    </dgm:pt>
    <dgm:pt modelId="{6583499F-98B3-4C5A-9AD2-AAFEE4C362D8}" type="sibTrans" cxnId="{5F19790E-AFFC-4199-A826-A7DE6BFAB6A4}">
      <dgm:prSet/>
      <dgm:spPr/>
      <dgm:t>
        <a:bodyPr/>
        <a:lstStyle/>
        <a:p>
          <a:endParaRPr lang="en-US" sz="2000"/>
        </a:p>
      </dgm:t>
    </dgm:pt>
    <dgm:pt modelId="{DF4A297F-4EF4-4F50-8CB5-0F644F3B9A20}">
      <dgm:prSet custT="1"/>
      <dgm:spPr/>
      <dgm:t>
        <a:bodyPr/>
        <a:lstStyle/>
        <a:p>
          <a:pPr algn="l"/>
          <a:r>
            <a:rPr lang="en-US" sz="1400" dirty="0"/>
            <a:t>Fosters </a:t>
          </a:r>
          <a:r>
            <a:rPr lang="en-US" sz="1400" b="1" dirty="0"/>
            <a:t>knowledge transfers </a:t>
          </a:r>
          <a:r>
            <a:rPr lang="en-US" sz="1400" dirty="0"/>
            <a:t>in the origin countries.</a:t>
          </a:r>
        </a:p>
      </dgm:t>
    </dgm:pt>
    <dgm:pt modelId="{58148785-F955-4BDE-917B-839C50F92C64}" type="parTrans" cxnId="{485B6156-5B7E-4AEE-83B5-7D230A528944}">
      <dgm:prSet/>
      <dgm:spPr/>
      <dgm:t>
        <a:bodyPr/>
        <a:lstStyle/>
        <a:p>
          <a:endParaRPr lang="en-US" sz="2000"/>
        </a:p>
      </dgm:t>
    </dgm:pt>
    <dgm:pt modelId="{40F125D9-3C2B-465C-A273-9ACE2D9A72BA}" type="sibTrans" cxnId="{485B6156-5B7E-4AEE-83B5-7D230A528944}">
      <dgm:prSet/>
      <dgm:spPr/>
      <dgm:t>
        <a:bodyPr/>
        <a:lstStyle/>
        <a:p>
          <a:endParaRPr lang="en-US" sz="2000"/>
        </a:p>
      </dgm:t>
    </dgm:pt>
    <dgm:pt modelId="{02C75B51-B013-41AE-BF91-56F162B91AB8}" type="pres">
      <dgm:prSet presAssocID="{E5598044-A45D-439E-A507-1369E7220A8E}" presName="linearFlow" presStyleCnt="0">
        <dgm:presLayoutVars>
          <dgm:dir/>
          <dgm:animLvl val="lvl"/>
          <dgm:resizeHandles val="exact"/>
        </dgm:presLayoutVars>
      </dgm:prSet>
      <dgm:spPr/>
    </dgm:pt>
    <dgm:pt modelId="{72DA3F34-12B9-41D4-8067-07F82610E3C5}" type="pres">
      <dgm:prSet presAssocID="{B403EA4D-D61B-415F-82D0-35B1D6F9E8E1}" presName="composite" presStyleCnt="0"/>
      <dgm:spPr/>
    </dgm:pt>
    <dgm:pt modelId="{AA3EED4B-E21B-47B1-BB2C-0E792E14EEEA}" type="pres">
      <dgm:prSet presAssocID="{B403EA4D-D61B-415F-82D0-35B1D6F9E8E1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E27A5740-2B46-43ED-A36E-EF3C030954AE}" type="pres">
      <dgm:prSet presAssocID="{B403EA4D-D61B-415F-82D0-35B1D6F9E8E1}" presName="descendantText" presStyleLbl="alignAcc1" presStyleIdx="0" presStyleCnt="2">
        <dgm:presLayoutVars>
          <dgm:bulletEnabled val="1"/>
        </dgm:presLayoutVars>
      </dgm:prSet>
      <dgm:spPr/>
    </dgm:pt>
    <dgm:pt modelId="{03BEC537-FDB8-435D-BEFB-1CB167EA74B6}" type="pres">
      <dgm:prSet presAssocID="{306E39C4-F21E-4FD2-BF4E-7688CFE77BEC}" presName="sp" presStyleCnt="0"/>
      <dgm:spPr/>
    </dgm:pt>
    <dgm:pt modelId="{8CE9816D-862F-4E89-8C11-C78831284E86}" type="pres">
      <dgm:prSet presAssocID="{F9D80DAA-D4E8-489F-A400-D398ED045A0D}" presName="composite" presStyleCnt="0"/>
      <dgm:spPr/>
    </dgm:pt>
    <dgm:pt modelId="{2F9ACA28-EA2B-46AC-ADC4-9240E343F70B}" type="pres">
      <dgm:prSet presAssocID="{F9D80DAA-D4E8-489F-A400-D398ED045A0D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116D1056-7F44-4CAC-96F3-9ECE1E0E6892}" type="pres">
      <dgm:prSet presAssocID="{F9D80DAA-D4E8-489F-A400-D398ED045A0D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3094AC07-7DB8-45A5-A107-265960C6A208}" srcId="{F9D80DAA-D4E8-489F-A400-D398ED045A0D}" destId="{8085C649-A32A-448F-9EFB-D9A42510F3D7}" srcOrd="0" destOrd="0" parTransId="{63FD0BD9-EF9D-4ED7-B0A3-9884B0E86536}" sibTransId="{D672E5E9-75F3-4F6F-A94B-3ED21B4670BA}"/>
    <dgm:cxn modelId="{5F19790E-AFFC-4199-A826-A7DE6BFAB6A4}" srcId="{B403EA4D-D61B-415F-82D0-35B1D6F9E8E1}" destId="{893801AB-34A1-4195-B154-7B54DB57BCE5}" srcOrd="2" destOrd="0" parTransId="{9A63688B-957B-45B5-8743-CCDCD68FB797}" sibTransId="{6583499F-98B3-4C5A-9AD2-AAFEE4C362D8}"/>
    <dgm:cxn modelId="{7F125911-16C2-4BA5-B9ED-649EBF0F9650}" srcId="{B403EA4D-D61B-415F-82D0-35B1D6F9E8E1}" destId="{2B23F171-367E-4ADB-88EA-6BCDE04A2B61}" srcOrd="0" destOrd="0" parTransId="{919B461F-227E-44B7-A9EE-1B730299495A}" sibTransId="{A8BA700C-6EE4-4918-BAA8-328D4DD04F7D}"/>
    <dgm:cxn modelId="{1F8D131D-373F-417F-A374-CF5D156FD246}" srcId="{E5598044-A45D-439E-A507-1369E7220A8E}" destId="{F9D80DAA-D4E8-489F-A400-D398ED045A0D}" srcOrd="1" destOrd="0" parTransId="{850A3FC3-D230-4BE1-91EF-5EE2D386242B}" sibTransId="{8CDD23A9-880C-4F37-8F75-E777BCDC6ACF}"/>
    <dgm:cxn modelId="{0087EC20-28BD-4EE6-821C-4A11ED0BC4B7}" type="presOf" srcId="{8085C649-A32A-448F-9EFB-D9A42510F3D7}" destId="{116D1056-7F44-4CAC-96F3-9ECE1E0E6892}" srcOrd="0" destOrd="0" presId="urn:microsoft.com/office/officeart/2005/8/layout/chevron2"/>
    <dgm:cxn modelId="{3CB1402A-5426-4502-BD74-69FBB1791CA2}" type="presOf" srcId="{5380FF58-4EF5-43E4-8D23-0AD9A3435B60}" destId="{116D1056-7F44-4CAC-96F3-9ECE1E0E6892}" srcOrd="0" destOrd="4" presId="urn:microsoft.com/office/officeart/2005/8/layout/chevron2"/>
    <dgm:cxn modelId="{F9CAB92D-8672-41D2-BEF4-DE2417AC0298}" srcId="{F9D80DAA-D4E8-489F-A400-D398ED045A0D}" destId="{5380FF58-4EF5-43E4-8D23-0AD9A3435B60}" srcOrd="4" destOrd="0" parTransId="{F16CC7CB-E86E-411F-B227-3E38CAF40FC4}" sibTransId="{3D826BAB-EB8B-40E3-A16C-AC6F476D92F2}"/>
    <dgm:cxn modelId="{BDC4E831-0BA1-4F74-B1C7-16F38BAF4E92}" type="presOf" srcId="{893801AB-34A1-4195-B154-7B54DB57BCE5}" destId="{E27A5740-2B46-43ED-A36E-EF3C030954AE}" srcOrd="0" destOrd="2" presId="urn:microsoft.com/office/officeart/2005/8/layout/chevron2"/>
    <dgm:cxn modelId="{3D5C6236-B888-490F-80DA-6694BB9B1FE4}" srcId="{F9D80DAA-D4E8-489F-A400-D398ED045A0D}" destId="{44EB4D5A-7622-481D-8416-93BD55F92C29}" srcOrd="3" destOrd="0" parTransId="{11415FD1-1475-4F08-858A-3DB66451326C}" sibTransId="{4806DC29-504B-4985-AE81-18C21B175114}"/>
    <dgm:cxn modelId="{6D3FDF5F-DA96-466D-99F0-CE2D56349E5E}" type="presOf" srcId="{B8DF44C7-7942-4CFD-83EF-4C8BE9080B8B}" destId="{E27A5740-2B46-43ED-A36E-EF3C030954AE}" srcOrd="0" destOrd="1" presId="urn:microsoft.com/office/officeart/2005/8/layout/chevron2"/>
    <dgm:cxn modelId="{BC024544-4AB8-437B-BD16-CF66C141FE71}" type="presOf" srcId="{B403EA4D-D61B-415F-82D0-35B1D6F9E8E1}" destId="{AA3EED4B-E21B-47B1-BB2C-0E792E14EEEA}" srcOrd="0" destOrd="0" presId="urn:microsoft.com/office/officeart/2005/8/layout/chevron2"/>
    <dgm:cxn modelId="{9654D46E-F7E0-44E5-B23D-C6F209696315}" type="presOf" srcId="{DF4A297F-4EF4-4F50-8CB5-0F644F3B9A20}" destId="{E27A5740-2B46-43ED-A36E-EF3C030954AE}" srcOrd="0" destOrd="3" presId="urn:microsoft.com/office/officeart/2005/8/layout/chevron2"/>
    <dgm:cxn modelId="{485B6156-5B7E-4AEE-83B5-7D230A528944}" srcId="{B403EA4D-D61B-415F-82D0-35B1D6F9E8E1}" destId="{DF4A297F-4EF4-4F50-8CB5-0F644F3B9A20}" srcOrd="3" destOrd="0" parTransId="{58148785-F955-4BDE-917B-839C50F92C64}" sibTransId="{40F125D9-3C2B-465C-A273-9ACE2D9A72BA}"/>
    <dgm:cxn modelId="{086D8982-B7DB-4854-8A9F-35993483E1BB}" srcId="{B403EA4D-D61B-415F-82D0-35B1D6F9E8E1}" destId="{B8DF44C7-7942-4CFD-83EF-4C8BE9080B8B}" srcOrd="1" destOrd="0" parTransId="{A440EB13-5E2E-442E-88D3-3A53AC1E631B}" sibTransId="{AB24C05A-0FE7-469E-8729-132E125B8DDB}"/>
    <dgm:cxn modelId="{F4980B8C-89A2-4430-9D41-3F4840871DCA}" srcId="{E5598044-A45D-439E-A507-1369E7220A8E}" destId="{B403EA4D-D61B-415F-82D0-35B1D6F9E8E1}" srcOrd="0" destOrd="0" parTransId="{DBFA20B7-1B8E-404A-950B-CC3712FB03BF}" sibTransId="{306E39C4-F21E-4FD2-BF4E-7688CFE77BEC}"/>
    <dgm:cxn modelId="{BD814EB1-0F30-4D59-B612-635E66D5B597}" srcId="{F9D80DAA-D4E8-489F-A400-D398ED045A0D}" destId="{14CB49F5-2DAA-42DA-BEF3-413E14FFFCCC}" srcOrd="2" destOrd="0" parTransId="{09BB454A-0D5A-4EB7-BF55-85BC1CE725A8}" sibTransId="{67FDFB32-E0F3-404B-8403-B1497134E9A4}"/>
    <dgm:cxn modelId="{A9DAB4B9-0747-422A-9F9A-2CD1941CB335}" type="presOf" srcId="{4688779E-BC02-411E-8DD3-CA0897543070}" destId="{116D1056-7F44-4CAC-96F3-9ECE1E0E6892}" srcOrd="0" destOrd="1" presId="urn:microsoft.com/office/officeart/2005/8/layout/chevron2"/>
    <dgm:cxn modelId="{5CBEDBCF-51FE-46D5-B8F6-09D43FAB3E31}" type="presOf" srcId="{44EB4D5A-7622-481D-8416-93BD55F92C29}" destId="{116D1056-7F44-4CAC-96F3-9ECE1E0E6892}" srcOrd="0" destOrd="3" presId="urn:microsoft.com/office/officeart/2005/8/layout/chevron2"/>
    <dgm:cxn modelId="{6C48F6CF-E29B-4D76-9523-A7D8B7BF9726}" type="presOf" srcId="{2B23F171-367E-4ADB-88EA-6BCDE04A2B61}" destId="{E27A5740-2B46-43ED-A36E-EF3C030954AE}" srcOrd="0" destOrd="0" presId="urn:microsoft.com/office/officeart/2005/8/layout/chevron2"/>
    <dgm:cxn modelId="{38036BE5-A8D5-44EB-90CB-ED9684B0A0DB}" srcId="{F9D80DAA-D4E8-489F-A400-D398ED045A0D}" destId="{4688779E-BC02-411E-8DD3-CA0897543070}" srcOrd="1" destOrd="0" parTransId="{5E62D92E-6322-44F6-95CC-CBAE9AAC98AA}" sibTransId="{9FF8AFD1-E971-473F-826A-3E75E6BBEFD0}"/>
    <dgm:cxn modelId="{B4DBACE5-08D2-47F8-AABC-50BB657232AD}" type="presOf" srcId="{14CB49F5-2DAA-42DA-BEF3-413E14FFFCCC}" destId="{116D1056-7F44-4CAC-96F3-9ECE1E0E6892}" srcOrd="0" destOrd="2" presId="urn:microsoft.com/office/officeart/2005/8/layout/chevron2"/>
    <dgm:cxn modelId="{83707DEE-8028-4E01-BA7C-6CD0097C0980}" type="presOf" srcId="{F9D80DAA-D4E8-489F-A400-D398ED045A0D}" destId="{2F9ACA28-EA2B-46AC-ADC4-9240E343F70B}" srcOrd="0" destOrd="0" presId="urn:microsoft.com/office/officeart/2005/8/layout/chevron2"/>
    <dgm:cxn modelId="{25E189FD-7AAD-43BF-8901-D7111D685611}" type="presOf" srcId="{E5598044-A45D-439E-A507-1369E7220A8E}" destId="{02C75B51-B013-41AE-BF91-56F162B91AB8}" srcOrd="0" destOrd="0" presId="urn:microsoft.com/office/officeart/2005/8/layout/chevron2"/>
    <dgm:cxn modelId="{6C3B2139-BCC5-4B19-957B-D1D243DC5097}" type="presParOf" srcId="{02C75B51-B013-41AE-BF91-56F162B91AB8}" destId="{72DA3F34-12B9-41D4-8067-07F82610E3C5}" srcOrd="0" destOrd="0" presId="urn:microsoft.com/office/officeart/2005/8/layout/chevron2"/>
    <dgm:cxn modelId="{6A0DA6DE-7B33-445F-93D2-476951BF25B0}" type="presParOf" srcId="{72DA3F34-12B9-41D4-8067-07F82610E3C5}" destId="{AA3EED4B-E21B-47B1-BB2C-0E792E14EEEA}" srcOrd="0" destOrd="0" presId="urn:microsoft.com/office/officeart/2005/8/layout/chevron2"/>
    <dgm:cxn modelId="{647348CA-4230-493D-A046-52197FE380A6}" type="presParOf" srcId="{72DA3F34-12B9-41D4-8067-07F82610E3C5}" destId="{E27A5740-2B46-43ED-A36E-EF3C030954AE}" srcOrd="1" destOrd="0" presId="urn:microsoft.com/office/officeart/2005/8/layout/chevron2"/>
    <dgm:cxn modelId="{54C8F9E7-394B-48E6-949C-AB03EAF963A6}" type="presParOf" srcId="{02C75B51-B013-41AE-BF91-56F162B91AB8}" destId="{03BEC537-FDB8-435D-BEFB-1CB167EA74B6}" srcOrd="1" destOrd="0" presId="urn:microsoft.com/office/officeart/2005/8/layout/chevron2"/>
    <dgm:cxn modelId="{1D9E6351-1B3E-422A-8C95-575D7BE58E2B}" type="presParOf" srcId="{02C75B51-B013-41AE-BF91-56F162B91AB8}" destId="{8CE9816D-862F-4E89-8C11-C78831284E86}" srcOrd="2" destOrd="0" presId="urn:microsoft.com/office/officeart/2005/8/layout/chevron2"/>
    <dgm:cxn modelId="{ADDAF604-DB3F-4684-A694-A8B23122D314}" type="presParOf" srcId="{8CE9816D-862F-4E89-8C11-C78831284E86}" destId="{2F9ACA28-EA2B-46AC-ADC4-9240E343F70B}" srcOrd="0" destOrd="0" presId="urn:microsoft.com/office/officeart/2005/8/layout/chevron2"/>
    <dgm:cxn modelId="{5B429B95-9A82-4F02-82EA-E49C1E28F3FC}" type="presParOf" srcId="{8CE9816D-862F-4E89-8C11-C78831284E86}" destId="{116D1056-7F44-4CAC-96F3-9ECE1E0E68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E7126-9B59-466E-AF54-0FCB1636527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CFD18FF-B32F-4E72-8E73-73A59E82EF6B}">
      <dgm:prSet custT="1"/>
      <dgm:spPr/>
      <dgm:t>
        <a:bodyPr/>
        <a:lstStyle/>
        <a:p>
          <a:r>
            <a:rPr lang="en-US" sz="1800"/>
            <a:t> Physical Presence Requirement: whether the job necessitates the worker's physical presence</a:t>
          </a:r>
        </a:p>
      </dgm:t>
    </dgm:pt>
    <dgm:pt modelId="{798851C9-6F03-4AA3-9F52-1459A19E4B0A}" type="parTrans" cxnId="{75E6A923-7784-4ED3-89CB-B9280054A3FD}">
      <dgm:prSet/>
      <dgm:spPr/>
      <dgm:t>
        <a:bodyPr/>
        <a:lstStyle/>
        <a:p>
          <a:endParaRPr lang="en-US" sz="1800"/>
        </a:p>
      </dgm:t>
    </dgm:pt>
    <dgm:pt modelId="{F0E72430-4FE7-431A-9093-8F504F4E64EC}" type="sibTrans" cxnId="{75E6A923-7784-4ED3-89CB-B9280054A3FD}">
      <dgm:prSet/>
      <dgm:spPr/>
      <dgm:t>
        <a:bodyPr/>
        <a:lstStyle/>
        <a:p>
          <a:endParaRPr lang="en-US" sz="1800"/>
        </a:p>
      </dgm:t>
    </dgm:pt>
    <dgm:pt modelId="{0ECC3EC1-6CDF-4F92-A0D1-2265083C4046}">
      <dgm:prSet custT="1"/>
      <dgm:spPr/>
      <dgm:t>
        <a:bodyPr/>
        <a:lstStyle/>
        <a:p>
          <a:r>
            <a:rPr lang="en-US" sz="1800" dirty="0"/>
            <a:t>Geographic and Temporal Proximity: Assessing if compatible time zones and common language are required.</a:t>
          </a:r>
        </a:p>
      </dgm:t>
    </dgm:pt>
    <dgm:pt modelId="{89232670-C02D-45D0-9847-F7117F7563EB}" type="parTrans" cxnId="{8E892DB2-99BD-4816-8DF9-3F86CE1ADF2F}">
      <dgm:prSet/>
      <dgm:spPr/>
      <dgm:t>
        <a:bodyPr/>
        <a:lstStyle/>
        <a:p>
          <a:endParaRPr lang="en-US" sz="1800"/>
        </a:p>
      </dgm:t>
    </dgm:pt>
    <dgm:pt modelId="{974460EC-1390-49B4-86C4-CFA6A23906EA}" type="sibTrans" cxnId="{8E892DB2-99BD-4816-8DF9-3F86CE1ADF2F}">
      <dgm:prSet/>
      <dgm:spPr/>
      <dgm:t>
        <a:bodyPr/>
        <a:lstStyle/>
        <a:p>
          <a:endParaRPr lang="en-US" sz="1800"/>
        </a:p>
      </dgm:t>
    </dgm:pt>
    <dgm:pt modelId="{7826E5EF-11A9-4916-91E0-14724755707E}">
      <dgm:prSet custT="1"/>
      <dgm:spPr/>
      <dgm:t>
        <a:bodyPr/>
        <a:lstStyle/>
        <a:p>
          <a:r>
            <a:rPr lang="en-US" sz="1800"/>
            <a:t>Local Tech-Hub Necessity: Evaluating if a centralized tech-hub is needed.</a:t>
          </a:r>
        </a:p>
      </dgm:t>
    </dgm:pt>
    <dgm:pt modelId="{67922F68-24D9-4F0F-8C8E-2742321C8785}" type="parTrans" cxnId="{33D58368-EC71-4FEE-BF4A-0379C1E6D1C9}">
      <dgm:prSet/>
      <dgm:spPr/>
      <dgm:t>
        <a:bodyPr/>
        <a:lstStyle/>
        <a:p>
          <a:endParaRPr lang="en-US" sz="1800"/>
        </a:p>
      </dgm:t>
    </dgm:pt>
    <dgm:pt modelId="{B9DE0959-BBF2-4FB4-A6F2-5ABA4EF49627}" type="sibTrans" cxnId="{33D58368-EC71-4FEE-BF4A-0379C1E6D1C9}">
      <dgm:prSet/>
      <dgm:spPr/>
      <dgm:t>
        <a:bodyPr/>
        <a:lstStyle/>
        <a:p>
          <a:endParaRPr lang="en-US" sz="1800"/>
        </a:p>
      </dgm:t>
    </dgm:pt>
    <dgm:pt modelId="{EEA239AB-D68D-4B12-A33B-80F6C56EC4C8}">
      <dgm:prSet custT="1"/>
      <dgm:spPr/>
      <dgm:t>
        <a:bodyPr/>
        <a:lstStyle/>
        <a:p>
          <a:r>
            <a:rPr lang="en-US" sz="1800"/>
            <a:t>Infrastructure Adequacy: Verifying necessary infrastructure, particularly reliable and high-speed internet access.</a:t>
          </a:r>
        </a:p>
      </dgm:t>
    </dgm:pt>
    <dgm:pt modelId="{DC5AEB9C-FEB7-4ECA-9228-ADC89450F42D}" type="parTrans" cxnId="{0EE9B2C8-9288-4F35-82F6-5B1D5D028DC2}">
      <dgm:prSet/>
      <dgm:spPr/>
      <dgm:t>
        <a:bodyPr/>
        <a:lstStyle/>
        <a:p>
          <a:endParaRPr lang="en-US" sz="1800"/>
        </a:p>
      </dgm:t>
    </dgm:pt>
    <dgm:pt modelId="{EA2D944D-EFA1-4C04-848C-5A4DBD9DCED8}" type="sibTrans" cxnId="{0EE9B2C8-9288-4F35-82F6-5B1D5D028DC2}">
      <dgm:prSet/>
      <dgm:spPr/>
      <dgm:t>
        <a:bodyPr/>
        <a:lstStyle/>
        <a:p>
          <a:endParaRPr lang="en-US" sz="1800"/>
        </a:p>
      </dgm:t>
    </dgm:pt>
    <dgm:pt modelId="{665F9F1E-C57B-4BB0-9EE1-2DAE2AAE8EF7}">
      <dgm:prSet custT="1"/>
      <dgm:spPr/>
      <dgm:t>
        <a:bodyPr/>
        <a:lstStyle/>
        <a:p>
          <a:r>
            <a:rPr lang="en-US" sz="1800"/>
            <a:t>Technical Equipment Requirements: Identifying the specific technical equipment needed.</a:t>
          </a:r>
        </a:p>
      </dgm:t>
    </dgm:pt>
    <dgm:pt modelId="{995FFFA7-A130-4CAF-B1E9-C2CCFCECE316}" type="parTrans" cxnId="{17F9CB2F-8669-4FD7-A021-FB6D6CB87AAE}">
      <dgm:prSet/>
      <dgm:spPr/>
      <dgm:t>
        <a:bodyPr/>
        <a:lstStyle/>
        <a:p>
          <a:endParaRPr lang="en-US" sz="1800"/>
        </a:p>
      </dgm:t>
    </dgm:pt>
    <dgm:pt modelId="{B2DB6950-A9FC-4BB2-8190-C7BCC63C08FA}" type="sibTrans" cxnId="{17F9CB2F-8669-4FD7-A021-FB6D6CB87AAE}">
      <dgm:prSet/>
      <dgm:spPr/>
      <dgm:t>
        <a:bodyPr/>
        <a:lstStyle/>
        <a:p>
          <a:endParaRPr lang="en-US" sz="1800"/>
        </a:p>
      </dgm:t>
    </dgm:pt>
    <dgm:pt modelId="{5E87CBD8-5B7C-4CF5-AC44-0AF205D9DA39}">
      <dgm:prSet custT="1"/>
      <dgm:spPr/>
      <dgm:t>
        <a:bodyPr/>
        <a:lstStyle/>
        <a:p>
          <a:r>
            <a:rPr lang="en-US" sz="1800"/>
            <a:t> Cyber Security Concerns: Assessing potential cyber security risks and developing mitigation strategies.</a:t>
          </a:r>
        </a:p>
      </dgm:t>
    </dgm:pt>
    <dgm:pt modelId="{39488B8C-6F3E-4A54-83A4-0146B3F4077D}" type="parTrans" cxnId="{06BB25E8-6CAF-4CB2-AD84-0B57F933B3E3}">
      <dgm:prSet/>
      <dgm:spPr/>
      <dgm:t>
        <a:bodyPr/>
        <a:lstStyle/>
        <a:p>
          <a:endParaRPr lang="en-US" sz="1800"/>
        </a:p>
      </dgm:t>
    </dgm:pt>
    <dgm:pt modelId="{6EFF0BDE-72BB-4446-9265-1B026F1AF7F2}" type="sibTrans" cxnId="{06BB25E8-6CAF-4CB2-AD84-0B57F933B3E3}">
      <dgm:prSet/>
      <dgm:spPr/>
      <dgm:t>
        <a:bodyPr/>
        <a:lstStyle/>
        <a:p>
          <a:endParaRPr lang="en-US" sz="1800"/>
        </a:p>
      </dgm:t>
    </dgm:pt>
    <dgm:pt modelId="{7584F93A-F846-406F-BE78-96C737639C01}">
      <dgm:prSet custT="1"/>
      <dgm:spPr/>
      <dgm:t>
        <a:bodyPr/>
        <a:lstStyle/>
        <a:p>
          <a:r>
            <a:rPr lang="en-US" sz="1800"/>
            <a:t> Technologies facilitating virtual migration: Remote collaboration platforms, cloud computing, project management software, VR and AR.</a:t>
          </a:r>
        </a:p>
      </dgm:t>
    </dgm:pt>
    <dgm:pt modelId="{29FD4A38-C886-46B7-A9FC-0D98A27131EE}" type="parTrans" cxnId="{37A766C6-9928-4217-8E23-C2EA6785A664}">
      <dgm:prSet/>
      <dgm:spPr/>
      <dgm:t>
        <a:bodyPr/>
        <a:lstStyle/>
        <a:p>
          <a:endParaRPr lang="en-US" sz="1800"/>
        </a:p>
      </dgm:t>
    </dgm:pt>
    <dgm:pt modelId="{7ECBF0CB-5E12-41B6-8BA7-F484F80F1980}" type="sibTrans" cxnId="{37A766C6-9928-4217-8E23-C2EA6785A664}">
      <dgm:prSet/>
      <dgm:spPr/>
      <dgm:t>
        <a:bodyPr/>
        <a:lstStyle/>
        <a:p>
          <a:endParaRPr lang="en-US" sz="1800"/>
        </a:p>
      </dgm:t>
    </dgm:pt>
    <dgm:pt modelId="{101CE099-53DC-4D2C-9FD6-CF00433ADA91}" type="pres">
      <dgm:prSet presAssocID="{70FE7126-9B59-466E-AF54-0FCB16365276}" presName="root" presStyleCnt="0">
        <dgm:presLayoutVars>
          <dgm:dir/>
          <dgm:resizeHandles val="exact"/>
        </dgm:presLayoutVars>
      </dgm:prSet>
      <dgm:spPr/>
    </dgm:pt>
    <dgm:pt modelId="{40A0CDBB-5D7F-4E3C-BBB0-DDC7B14EFE68}" type="pres">
      <dgm:prSet presAssocID="{9CFD18FF-B32F-4E72-8E73-73A59E82EF6B}" presName="compNode" presStyleCnt="0"/>
      <dgm:spPr/>
    </dgm:pt>
    <dgm:pt modelId="{17F17177-993D-4DB7-B7A4-1BDF7059EF08}" type="pres">
      <dgm:prSet presAssocID="{9CFD18FF-B32F-4E72-8E73-73A59E82EF6B}" presName="bgRect" presStyleLbl="bgShp" presStyleIdx="0" presStyleCnt="7"/>
      <dgm:spPr/>
    </dgm:pt>
    <dgm:pt modelId="{DE671BB9-B672-47A7-BF26-D0C69AF34BA6}" type="pres">
      <dgm:prSet presAssocID="{9CFD18FF-B32F-4E72-8E73-73A59E82EF6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7DBF2EB-84A6-4D1A-8414-8569E0DBBE7E}" type="pres">
      <dgm:prSet presAssocID="{9CFD18FF-B32F-4E72-8E73-73A59E82EF6B}" presName="spaceRect" presStyleCnt="0"/>
      <dgm:spPr/>
    </dgm:pt>
    <dgm:pt modelId="{0A4C6CF2-CE50-4E16-836B-2BD34C4E70A7}" type="pres">
      <dgm:prSet presAssocID="{9CFD18FF-B32F-4E72-8E73-73A59E82EF6B}" presName="parTx" presStyleLbl="revTx" presStyleIdx="0" presStyleCnt="7">
        <dgm:presLayoutVars>
          <dgm:chMax val="0"/>
          <dgm:chPref val="0"/>
        </dgm:presLayoutVars>
      </dgm:prSet>
      <dgm:spPr/>
    </dgm:pt>
    <dgm:pt modelId="{68204164-8A00-4AA4-A494-5882205AB983}" type="pres">
      <dgm:prSet presAssocID="{F0E72430-4FE7-431A-9093-8F504F4E64EC}" presName="sibTrans" presStyleCnt="0"/>
      <dgm:spPr/>
    </dgm:pt>
    <dgm:pt modelId="{D89CC9B9-B41D-4420-8AD3-58513BC11355}" type="pres">
      <dgm:prSet presAssocID="{0ECC3EC1-6CDF-4F92-A0D1-2265083C4046}" presName="compNode" presStyleCnt="0"/>
      <dgm:spPr/>
    </dgm:pt>
    <dgm:pt modelId="{4018D420-C241-4B32-8662-67AD29ACEB1F}" type="pres">
      <dgm:prSet presAssocID="{0ECC3EC1-6CDF-4F92-A0D1-2265083C4046}" presName="bgRect" presStyleLbl="bgShp" presStyleIdx="1" presStyleCnt="7"/>
      <dgm:spPr/>
    </dgm:pt>
    <dgm:pt modelId="{548B2D8D-E4A9-4AFB-88AB-A504738696ED}" type="pres">
      <dgm:prSet presAssocID="{0ECC3EC1-6CDF-4F92-A0D1-2265083C404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36F23412-99F2-4CAD-A4E9-FBE86195CAD0}" type="pres">
      <dgm:prSet presAssocID="{0ECC3EC1-6CDF-4F92-A0D1-2265083C4046}" presName="spaceRect" presStyleCnt="0"/>
      <dgm:spPr/>
    </dgm:pt>
    <dgm:pt modelId="{07E850C8-36A5-405E-BCF8-13F89CC0CED4}" type="pres">
      <dgm:prSet presAssocID="{0ECC3EC1-6CDF-4F92-A0D1-2265083C4046}" presName="parTx" presStyleLbl="revTx" presStyleIdx="1" presStyleCnt="7">
        <dgm:presLayoutVars>
          <dgm:chMax val="0"/>
          <dgm:chPref val="0"/>
        </dgm:presLayoutVars>
      </dgm:prSet>
      <dgm:spPr/>
    </dgm:pt>
    <dgm:pt modelId="{BEF3F718-3F38-4351-9EE3-0223B6602A43}" type="pres">
      <dgm:prSet presAssocID="{974460EC-1390-49B4-86C4-CFA6A23906EA}" presName="sibTrans" presStyleCnt="0"/>
      <dgm:spPr/>
    </dgm:pt>
    <dgm:pt modelId="{BF625CD5-CE15-4374-92C7-1F11B43D426C}" type="pres">
      <dgm:prSet presAssocID="{7826E5EF-11A9-4916-91E0-14724755707E}" presName="compNode" presStyleCnt="0"/>
      <dgm:spPr/>
    </dgm:pt>
    <dgm:pt modelId="{90530360-D698-4702-A103-C60A4A54B621}" type="pres">
      <dgm:prSet presAssocID="{7826E5EF-11A9-4916-91E0-14724755707E}" presName="bgRect" presStyleLbl="bgShp" presStyleIdx="2" presStyleCnt="7"/>
      <dgm:spPr/>
    </dgm:pt>
    <dgm:pt modelId="{23166159-D1C7-4959-A03C-C15E7D215544}" type="pres">
      <dgm:prSet presAssocID="{7826E5EF-11A9-4916-91E0-14724755707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B70EB79-2583-4F0B-94CC-426A32579ADA}" type="pres">
      <dgm:prSet presAssocID="{7826E5EF-11A9-4916-91E0-14724755707E}" presName="spaceRect" presStyleCnt="0"/>
      <dgm:spPr/>
    </dgm:pt>
    <dgm:pt modelId="{BD7A341C-097D-4A4A-8A58-98A3AA08991F}" type="pres">
      <dgm:prSet presAssocID="{7826E5EF-11A9-4916-91E0-14724755707E}" presName="parTx" presStyleLbl="revTx" presStyleIdx="2" presStyleCnt="7">
        <dgm:presLayoutVars>
          <dgm:chMax val="0"/>
          <dgm:chPref val="0"/>
        </dgm:presLayoutVars>
      </dgm:prSet>
      <dgm:spPr/>
    </dgm:pt>
    <dgm:pt modelId="{317D9AD7-9D1A-4072-957C-18853DA72BD0}" type="pres">
      <dgm:prSet presAssocID="{B9DE0959-BBF2-4FB4-A6F2-5ABA4EF49627}" presName="sibTrans" presStyleCnt="0"/>
      <dgm:spPr/>
    </dgm:pt>
    <dgm:pt modelId="{7532A8D1-83AA-4C49-894B-527EFE1A8217}" type="pres">
      <dgm:prSet presAssocID="{EEA239AB-D68D-4B12-A33B-80F6C56EC4C8}" presName="compNode" presStyleCnt="0"/>
      <dgm:spPr/>
    </dgm:pt>
    <dgm:pt modelId="{4AAF6458-3EA7-4673-8803-CE1AEA7E1749}" type="pres">
      <dgm:prSet presAssocID="{EEA239AB-D68D-4B12-A33B-80F6C56EC4C8}" presName="bgRect" presStyleLbl="bgShp" presStyleIdx="3" presStyleCnt="7"/>
      <dgm:spPr/>
    </dgm:pt>
    <dgm:pt modelId="{A6EB0513-5373-4F5D-8B6A-6C6267CA1203}" type="pres">
      <dgm:prSet presAssocID="{EEA239AB-D68D-4B12-A33B-80F6C56EC4C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F5758AD-02BC-4221-B2CF-4CE8106D6248}" type="pres">
      <dgm:prSet presAssocID="{EEA239AB-D68D-4B12-A33B-80F6C56EC4C8}" presName="spaceRect" presStyleCnt="0"/>
      <dgm:spPr/>
    </dgm:pt>
    <dgm:pt modelId="{0E001E06-23C4-499C-83C1-DCF0967E7CE5}" type="pres">
      <dgm:prSet presAssocID="{EEA239AB-D68D-4B12-A33B-80F6C56EC4C8}" presName="parTx" presStyleLbl="revTx" presStyleIdx="3" presStyleCnt="7">
        <dgm:presLayoutVars>
          <dgm:chMax val="0"/>
          <dgm:chPref val="0"/>
        </dgm:presLayoutVars>
      </dgm:prSet>
      <dgm:spPr/>
    </dgm:pt>
    <dgm:pt modelId="{65B6B552-919A-4B9A-A831-536C76C0838A}" type="pres">
      <dgm:prSet presAssocID="{EA2D944D-EFA1-4C04-848C-5A4DBD9DCED8}" presName="sibTrans" presStyleCnt="0"/>
      <dgm:spPr/>
    </dgm:pt>
    <dgm:pt modelId="{436409C8-AAC4-41DF-83D3-B8B036F88E30}" type="pres">
      <dgm:prSet presAssocID="{665F9F1E-C57B-4BB0-9EE1-2DAE2AAE8EF7}" presName="compNode" presStyleCnt="0"/>
      <dgm:spPr/>
    </dgm:pt>
    <dgm:pt modelId="{0172F306-42A5-4081-AA6A-CDED7BF2663A}" type="pres">
      <dgm:prSet presAssocID="{665F9F1E-C57B-4BB0-9EE1-2DAE2AAE8EF7}" presName="bgRect" presStyleLbl="bgShp" presStyleIdx="4" presStyleCnt="7"/>
      <dgm:spPr/>
    </dgm:pt>
    <dgm:pt modelId="{ABBB50D0-D4E9-4064-8CE7-DDF92AE0BA8F}" type="pres">
      <dgm:prSet presAssocID="{665F9F1E-C57B-4BB0-9EE1-2DAE2AAE8EF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A247D27C-7E3F-403D-A685-541BDDA28F77}" type="pres">
      <dgm:prSet presAssocID="{665F9F1E-C57B-4BB0-9EE1-2DAE2AAE8EF7}" presName="spaceRect" presStyleCnt="0"/>
      <dgm:spPr/>
    </dgm:pt>
    <dgm:pt modelId="{395AEA5E-83F6-4108-9F39-51BF19F5FEA2}" type="pres">
      <dgm:prSet presAssocID="{665F9F1E-C57B-4BB0-9EE1-2DAE2AAE8EF7}" presName="parTx" presStyleLbl="revTx" presStyleIdx="4" presStyleCnt="7">
        <dgm:presLayoutVars>
          <dgm:chMax val="0"/>
          <dgm:chPref val="0"/>
        </dgm:presLayoutVars>
      </dgm:prSet>
      <dgm:spPr/>
    </dgm:pt>
    <dgm:pt modelId="{3C4F88C1-5B8E-4F8E-94A8-41B4D92826DE}" type="pres">
      <dgm:prSet presAssocID="{B2DB6950-A9FC-4BB2-8190-C7BCC63C08FA}" presName="sibTrans" presStyleCnt="0"/>
      <dgm:spPr/>
    </dgm:pt>
    <dgm:pt modelId="{9A5ED4C7-89FC-438F-A339-681255280DE0}" type="pres">
      <dgm:prSet presAssocID="{5E87CBD8-5B7C-4CF5-AC44-0AF205D9DA39}" presName="compNode" presStyleCnt="0"/>
      <dgm:spPr/>
    </dgm:pt>
    <dgm:pt modelId="{E87849FA-F68A-485C-9D4E-E9A9D6AB3A2B}" type="pres">
      <dgm:prSet presAssocID="{5E87CBD8-5B7C-4CF5-AC44-0AF205D9DA39}" presName="bgRect" presStyleLbl="bgShp" presStyleIdx="5" presStyleCnt="7"/>
      <dgm:spPr/>
    </dgm:pt>
    <dgm:pt modelId="{0EDDC952-DBE5-4225-8FA1-1675BAB31AA8}" type="pres">
      <dgm:prSet presAssocID="{5E87CBD8-5B7C-4CF5-AC44-0AF205D9DA3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841BC87E-8EFC-4779-A254-97CA9E1BBED5}" type="pres">
      <dgm:prSet presAssocID="{5E87CBD8-5B7C-4CF5-AC44-0AF205D9DA39}" presName="spaceRect" presStyleCnt="0"/>
      <dgm:spPr/>
    </dgm:pt>
    <dgm:pt modelId="{97793C35-F1A5-44D4-B1F4-ABBB1BAFF5EC}" type="pres">
      <dgm:prSet presAssocID="{5E87CBD8-5B7C-4CF5-AC44-0AF205D9DA39}" presName="parTx" presStyleLbl="revTx" presStyleIdx="5" presStyleCnt="7">
        <dgm:presLayoutVars>
          <dgm:chMax val="0"/>
          <dgm:chPref val="0"/>
        </dgm:presLayoutVars>
      </dgm:prSet>
      <dgm:spPr/>
    </dgm:pt>
    <dgm:pt modelId="{4EC7CAE7-382B-48A5-A16B-DFE38A77E977}" type="pres">
      <dgm:prSet presAssocID="{6EFF0BDE-72BB-4446-9265-1B026F1AF7F2}" presName="sibTrans" presStyleCnt="0"/>
      <dgm:spPr/>
    </dgm:pt>
    <dgm:pt modelId="{0399A79A-F19E-4FDF-8725-AA66BF4B07DB}" type="pres">
      <dgm:prSet presAssocID="{7584F93A-F846-406F-BE78-96C737639C01}" presName="compNode" presStyleCnt="0"/>
      <dgm:spPr/>
    </dgm:pt>
    <dgm:pt modelId="{90509405-9831-446C-BEEF-44FD06F88844}" type="pres">
      <dgm:prSet presAssocID="{7584F93A-F846-406F-BE78-96C737639C01}" presName="bgRect" presStyleLbl="bgShp" presStyleIdx="6" presStyleCnt="7"/>
      <dgm:spPr/>
    </dgm:pt>
    <dgm:pt modelId="{1F0298D3-5418-4D9F-B4DB-7B51217C06D2}" type="pres">
      <dgm:prSet presAssocID="{7584F93A-F846-406F-BE78-96C737639C0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6353B151-23AF-4F74-8505-82FE89548C3A}" type="pres">
      <dgm:prSet presAssocID="{7584F93A-F846-406F-BE78-96C737639C01}" presName="spaceRect" presStyleCnt="0"/>
      <dgm:spPr/>
    </dgm:pt>
    <dgm:pt modelId="{F7037F14-775A-41E5-A299-8272848C4099}" type="pres">
      <dgm:prSet presAssocID="{7584F93A-F846-406F-BE78-96C737639C0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B1B1003-79FD-4B55-B32E-1AE43050984B}" type="presOf" srcId="{9CFD18FF-B32F-4E72-8E73-73A59E82EF6B}" destId="{0A4C6CF2-CE50-4E16-836B-2BD34C4E70A7}" srcOrd="0" destOrd="0" presId="urn:microsoft.com/office/officeart/2018/2/layout/IconVerticalSolidList"/>
    <dgm:cxn modelId="{B89BCA10-58B0-4355-9196-DFC005D55FC9}" type="presOf" srcId="{70FE7126-9B59-466E-AF54-0FCB16365276}" destId="{101CE099-53DC-4D2C-9FD6-CF00433ADA91}" srcOrd="0" destOrd="0" presId="urn:microsoft.com/office/officeart/2018/2/layout/IconVerticalSolidList"/>
    <dgm:cxn modelId="{75E6A923-7784-4ED3-89CB-B9280054A3FD}" srcId="{70FE7126-9B59-466E-AF54-0FCB16365276}" destId="{9CFD18FF-B32F-4E72-8E73-73A59E82EF6B}" srcOrd="0" destOrd="0" parTransId="{798851C9-6F03-4AA3-9F52-1459A19E4B0A}" sibTransId="{F0E72430-4FE7-431A-9093-8F504F4E64EC}"/>
    <dgm:cxn modelId="{DBB6DD24-294E-499A-9A86-51F48F406C52}" type="presOf" srcId="{5E87CBD8-5B7C-4CF5-AC44-0AF205D9DA39}" destId="{97793C35-F1A5-44D4-B1F4-ABBB1BAFF5EC}" srcOrd="0" destOrd="0" presId="urn:microsoft.com/office/officeart/2018/2/layout/IconVerticalSolidList"/>
    <dgm:cxn modelId="{78ADB528-60F9-4E06-B750-1D5C5F92F1F5}" type="presOf" srcId="{665F9F1E-C57B-4BB0-9EE1-2DAE2AAE8EF7}" destId="{395AEA5E-83F6-4108-9F39-51BF19F5FEA2}" srcOrd="0" destOrd="0" presId="urn:microsoft.com/office/officeart/2018/2/layout/IconVerticalSolidList"/>
    <dgm:cxn modelId="{17F9CB2F-8669-4FD7-A021-FB6D6CB87AAE}" srcId="{70FE7126-9B59-466E-AF54-0FCB16365276}" destId="{665F9F1E-C57B-4BB0-9EE1-2DAE2AAE8EF7}" srcOrd="4" destOrd="0" parTransId="{995FFFA7-A130-4CAF-B1E9-C2CCFCECE316}" sibTransId="{B2DB6950-A9FC-4BB2-8190-C7BCC63C08FA}"/>
    <dgm:cxn modelId="{8CD22A63-8685-4A06-AD49-3E3BB66B8427}" type="presOf" srcId="{7584F93A-F846-406F-BE78-96C737639C01}" destId="{F7037F14-775A-41E5-A299-8272848C4099}" srcOrd="0" destOrd="0" presId="urn:microsoft.com/office/officeart/2018/2/layout/IconVerticalSolidList"/>
    <dgm:cxn modelId="{33D58368-EC71-4FEE-BF4A-0379C1E6D1C9}" srcId="{70FE7126-9B59-466E-AF54-0FCB16365276}" destId="{7826E5EF-11A9-4916-91E0-14724755707E}" srcOrd="2" destOrd="0" parTransId="{67922F68-24D9-4F0F-8C8E-2742321C8785}" sibTransId="{B9DE0959-BBF2-4FB4-A6F2-5ABA4EF49627}"/>
    <dgm:cxn modelId="{4E2D7D4F-C77A-45D5-B0AA-12B9C53F93BA}" type="presOf" srcId="{EEA239AB-D68D-4B12-A33B-80F6C56EC4C8}" destId="{0E001E06-23C4-499C-83C1-DCF0967E7CE5}" srcOrd="0" destOrd="0" presId="urn:microsoft.com/office/officeart/2018/2/layout/IconVerticalSolidList"/>
    <dgm:cxn modelId="{8E892DB2-99BD-4816-8DF9-3F86CE1ADF2F}" srcId="{70FE7126-9B59-466E-AF54-0FCB16365276}" destId="{0ECC3EC1-6CDF-4F92-A0D1-2265083C4046}" srcOrd="1" destOrd="0" parTransId="{89232670-C02D-45D0-9847-F7117F7563EB}" sibTransId="{974460EC-1390-49B4-86C4-CFA6A23906EA}"/>
    <dgm:cxn modelId="{37A766C6-9928-4217-8E23-C2EA6785A664}" srcId="{70FE7126-9B59-466E-AF54-0FCB16365276}" destId="{7584F93A-F846-406F-BE78-96C737639C01}" srcOrd="6" destOrd="0" parTransId="{29FD4A38-C886-46B7-A9FC-0D98A27131EE}" sibTransId="{7ECBF0CB-5E12-41B6-8BA7-F484F80F1980}"/>
    <dgm:cxn modelId="{599EBCC7-3D94-4052-B02E-765A3EE7B638}" type="presOf" srcId="{7826E5EF-11A9-4916-91E0-14724755707E}" destId="{BD7A341C-097D-4A4A-8A58-98A3AA08991F}" srcOrd="0" destOrd="0" presId="urn:microsoft.com/office/officeart/2018/2/layout/IconVerticalSolidList"/>
    <dgm:cxn modelId="{0EE9B2C8-9288-4F35-82F6-5B1D5D028DC2}" srcId="{70FE7126-9B59-466E-AF54-0FCB16365276}" destId="{EEA239AB-D68D-4B12-A33B-80F6C56EC4C8}" srcOrd="3" destOrd="0" parTransId="{DC5AEB9C-FEB7-4ECA-9228-ADC89450F42D}" sibTransId="{EA2D944D-EFA1-4C04-848C-5A4DBD9DCED8}"/>
    <dgm:cxn modelId="{C79977E2-BE5C-4732-B670-4419D001E1DD}" type="presOf" srcId="{0ECC3EC1-6CDF-4F92-A0D1-2265083C4046}" destId="{07E850C8-36A5-405E-BCF8-13F89CC0CED4}" srcOrd="0" destOrd="0" presId="urn:microsoft.com/office/officeart/2018/2/layout/IconVerticalSolidList"/>
    <dgm:cxn modelId="{06BB25E8-6CAF-4CB2-AD84-0B57F933B3E3}" srcId="{70FE7126-9B59-466E-AF54-0FCB16365276}" destId="{5E87CBD8-5B7C-4CF5-AC44-0AF205D9DA39}" srcOrd="5" destOrd="0" parTransId="{39488B8C-6F3E-4A54-83A4-0146B3F4077D}" sibTransId="{6EFF0BDE-72BB-4446-9265-1B026F1AF7F2}"/>
    <dgm:cxn modelId="{E53DFA1B-E5E7-40BF-AEBD-FD2D9B44B46F}" type="presParOf" srcId="{101CE099-53DC-4D2C-9FD6-CF00433ADA91}" destId="{40A0CDBB-5D7F-4E3C-BBB0-DDC7B14EFE68}" srcOrd="0" destOrd="0" presId="urn:microsoft.com/office/officeart/2018/2/layout/IconVerticalSolidList"/>
    <dgm:cxn modelId="{41574C43-F091-4948-870E-C917EBFA5CB3}" type="presParOf" srcId="{40A0CDBB-5D7F-4E3C-BBB0-DDC7B14EFE68}" destId="{17F17177-993D-4DB7-B7A4-1BDF7059EF08}" srcOrd="0" destOrd="0" presId="urn:microsoft.com/office/officeart/2018/2/layout/IconVerticalSolidList"/>
    <dgm:cxn modelId="{4F706F79-7D22-435F-81DE-A75F4B238BF4}" type="presParOf" srcId="{40A0CDBB-5D7F-4E3C-BBB0-DDC7B14EFE68}" destId="{DE671BB9-B672-47A7-BF26-D0C69AF34BA6}" srcOrd="1" destOrd="0" presId="urn:microsoft.com/office/officeart/2018/2/layout/IconVerticalSolidList"/>
    <dgm:cxn modelId="{A4E6AB58-B392-43A0-9C23-7B2C1CDEE032}" type="presParOf" srcId="{40A0CDBB-5D7F-4E3C-BBB0-DDC7B14EFE68}" destId="{37DBF2EB-84A6-4D1A-8414-8569E0DBBE7E}" srcOrd="2" destOrd="0" presId="urn:microsoft.com/office/officeart/2018/2/layout/IconVerticalSolidList"/>
    <dgm:cxn modelId="{8627CBB0-5517-4D99-8AE3-AB32C18B08FE}" type="presParOf" srcId="{40A0CDBB-5D7F-4E3C-BBB0-DDC7B14EFE68}" destId="{0A4C6CF2-CE50-4E16-836B-2BD34C4E70A7}" srcOrd="3" destOrd="0" presId="urn:microsoft.com/office/officeart/2018/2/layout/IconVerticalSolidList"/>
    <dgm:cxn modelId="{CE6AE4EE-9FAF-4117-B305-59D30B38E2B2}" type="presParOf" srcId="{101CE099-53DC-4D2C-9FD6-CF00433ADA91}" destId="{68204164-8A00-4AA4-A494-5882205AB983}" srcOrd="1" destOrd="0" presId="urn:microsoft.com/office/officeart/2018/2/layout/IconVerticalSolidList"/>
    <dgm:cxn modelId="{B6D37D2C-E4E7-43E4-A0B6-6A15059B117A}" type="presParOf" srcId="{101CE099-53DC-4D2C-9FD6-CF00433ADA91}" destId="{D89CC9B9-B41D-4420-8AD3-58513BC11355}" srcOrd="2" destOrd="0" presId="urn:microsoft.com/office/officeart/2018/2/layout/IconVerticalSolidList"/>
    <dgm:cxn modelId="{23B56416-F23F-48B1-8705-19795288E9DD}" type="presParOf" srcId="{D89CC9B9-B41D-4420-8AD3-58513BC11355}" destId="{4018D420-C241-4B32-8662-67AD29ACEB1F}" srcOrd="0" destOrd="0" presId="urn:microsoft.com/office/officeart/2018/2/layout/IconVerticalSolidList"/>
    <dgm:cxn modelId="{A5BBFD6C-5D13-4DBF-A7AA-6CEA847BFE15}" type="presParOf" srcId="{D89CC9B9-B41D-4420-8AD3-58513BC11355}" destId="{548B2D8D-E4A9-4AFB-88AB-A504738696ED}" srcOrd="1" destOrd="0" presId="urn:microsoft.com/office/officeart/2018/2/layout/IconVerticalSolidList"/>
    <dgm:cxn modelId="{553FCFD0-42BE-4356-936A-F6536775FB69}" type="presParOf" srcId="{D89CC9B9-B41D-4420-8AD3-58513BC11355}" destId="{36F23412-99F2-4CAD-A4E9-FBE86195CAD0}" srcOrd="2" destOrd="0" presId="urn:microsoft.com/office/officeart/2018/2/layout/IconVerticalSolidList"/>
    <dgm:cxn modelId="{E096D69C-91F3-43C1-90DD-430D532DDDEE}" type="presParOf" srcId="{D89CC9B9-B41D-4420-8AD3-58513BC11355}" destId="{07E850C8-36A5-405E-BCF8-13F89CC0CED4}" srcOrd="3" destOrd="0" presId="urn:microsoft.com/office/officeart/2018/2/layout/IconVerticalSolidList"/>
    <dgm:cxn modelId="{8C0ED78A-3B1A-4BB5-BB23-631C314BAFDD}" type="presParOf" srcId="{101CE099-53DC-4D2C-9FD6-CF00433ADA91}" destId="{BEF3F718-3F38-4351-9EE3-0223B6602A43}" srcOrd="3" destOrd="0" presId="urn:microsoft.com/office/officeart/2018/2/layout/IconVerticalSolidList"/>
    <dgm:cxn modelId="{8B9FA2C1-6AAA-43B8-82DC-A75575CCF58B}" type="presParOf" srcId="{101CE099-53DC-4D2C-9FD6-CF00433ADA91}" destId="{BF625CD5-CE15-4374-92C7-1F11B43D426C}" srcOrd="4" destOrd="0" presId="urn:microsoft.com/office/officeart/2018/2/layout/IconVerticalSolidList"/>
    <dgm:cxn modelId="{47678DBC-5F4E-4A7E-9776-1A279E3F8174}" type="presParOf" srcId="{BF625CD5-CE15-4374-92C7-1F11B43D426C}" destId="{90530360-D698-4702-A103-C60A4A54B621}" srcOrd="0" destOrd="0" presId="urn:microsoft.com/office/officeart/2018/2/layout/IconVerticalSolidList"/>
    <dgm:cxn modelId="{A925DF4E-D7B5-4C1D-9DCE-F0E1AB2F5CDF}" type="presParOf" srcId="{BF625CD5-CE15-4374-92C7-1F11B43D426C}" destId="{23166159-D1C7-4959-A03C-C15E7D215544}" srcOrd="1" destOrd="0" presId="urn:microsoft.com/office/officeart/2018/2/layout/IconVerticalSolidList"/>
    <dgm:cxn modelId="{B35E3FA0-1602-4031-8F95-4B696401078C}" type="presParOf" srcId="{BF625CD5-CE15-4374-92C7-1F11B43D426C}" destId="{8B70EB79-2583-4F0B-94CC-426A32579ADA}" srcOrd="2" destOrd="0" presId="urn:microsoft.com/office/officeart/2018/2/layout/IconVerticalSolidList"/>
    <dgm:cxn modelId="{8706D0AD-2AF3-4A47-917E-06916088B6F5}" type="presParOf" srcId="{BF625CD5-CE15-4374-92C7-1F11B43D426C}" destId="{BD7A341C-097D-4A4A-8A58-98A3AA08991F}" srcOrd="3" destOrd="0" presId="urn:microsoft.com/office/officeart/2018/2/layout/IconVerticalSolidList"/>
    <dgm:cxn modelId="{C01C6520-5E7F-4A8C-BE32-9A596214F0C8}" type="presParOf" srcId="{101CE099-53DC-4D2C-9FD6-CF00433ADA91}" destId="{317D9AD7-9D1A-4072-957C-18853DA72BD0}" srcOrd="5" destOrd="0" presId="urn:microsoft.com/office/officeart/2018/2/layout/IconVerticalSolidList"/>
    <dgm:cxn modelId="{A07B7441-EE14-4036-BA2F-FFB389CFC0A4}" type="presParOf" srcId="{101CE099-53DC-4D2C-9FD6-CF00433ADA91}" destId="{7532A8D1-83AA-4C49-894B-527EFE1A8217}" srcOrd="6" destOrd="0" presId="urn:microsoft.com/office/officeart/2018/2/layout/IconVerticalSolidList"/>
    <dgm:cxn modelId="{D11D6222-1E72-4D5E-B2E4-BC086B4DA158}" type="presParOf" srcId="{7532A8D1-83AA-4C49-894B-527EFE1A8217}" destId="{4AAF6458-3EA7-4673-8803-CE1AEA7E1749}" srcOrd="0" destOrd="0" presId="urn:microsoft.com/office/officeart/2018/2/layout/IconVerticalSolidList"/>
    <dgm:cxn modelId="{7AE96F0C-0349-47D9-B826-92F0D4A1F288}" type="presParOf" srcId="{7532A8D1-83AA-4C49-894B-527EFE1A8217}" destId="{A6EB0513-5373-4F5D-8B6A-6C6267CA1203}" srcOrd="1" destOrd="0" presId="urn:microsoft.com/office/officeart/2018/2/layout/IconVerticalSolidList"/>
    <dgm:cxn modelId="{F642F755-21CA-414F-8E89-895BC0B0ACDB}" type="presParOf" srcId="{7532A8D1-83AA-4C49-894B-527EFE1A8217}" destId="{2F5758AD-02BC-4221-B2CF-4CE8106D6248}" srcOrd="2" destOrd="0" presId="urn:microsoft.com/office/officeart/2018/2/layout/IconVerticalSolidList"/>
    <dgm:cxn modelId="{96A4F17D-3D31-48F5-9CD3-F6A8346C3E22}" type="presParOf" srcId="{7532A8D1-83AA-4C49-894B-527EFE1A8217}" destId="{0E001E06-23C4-499C-83C1-DCF0967E7CE5}" srcOrd="3" destOrd="0" presId="urn:microsoft.com/office/officeart/2018/2/layout/IconVerticalSolidList"/>
    <dgm:cxn modelId="{85776C8F-D019-4EC9-8F14-4F9BF9BABACB}" type="presParOf" srcId="{101CE099-53DC-4D2C-9FD6-CF00433ADA91}" destId="{65B6B552-919A-4B9A-A831-536C76C0838A}" srcOrd="7" destOrd="0" presId="urn:microsoft.com/office/officeart/2018/2/layout/IconVerticalSolidList"/>
    <dgm:cxn modelId="{5D42975B-C30D-467D-B176-444FE95BBA14}" type="presParOf" srcId="{101CE099-53DC-4D2C-9FD6-CF00433ADA91}" destId="{436409C8-AAC4-41DF-83D3-B8B036F88E30}" srcOrd="8" destOrd="0" presId="urn:microsoft.com/office/officeart/2018/2/layout/IconVerticalSolidList"/>
    <dgm:cxn modelId="{2D6DC905-D7A0-46A8-BFB6-328A4E573C18}" type="presParOf" srcId="{436409C8-AAC4-41DF-83D3-B8B036F88E30}" destId="{0172F306-42A5-4081-AA6A-CDED7BF2663A}" srcOrd="0" destOrd="0" presId="urn:microsoft.com/office/officeart/2018/2/layout/IconVerticalSolidList"/>
    <dgm:cxn modelId="{91C8D027-59BE-4100-98A6-AFC8D212D00D}" type="presParOf" srcId="{436409C8-AAC4-41DF-83D3-B8B036F88E30}" destId="{ABBB50D0-D4E9-4064-8CE7-DDF92AE0BA8F}" srcOrd="1" destOrd="0" presId="urn:microsoft.com/office/officeart/2018/2/layout/IconVerticalSolidList"/>
    <dgm:cxn modelId="{1E175B3F-1718-43A3-9F6F-351EA6262813}" type="presParOf" srcId="{436409C8-AAC4-41DF-83D3-B8B036F88E30}" destId="{A247D27C-7E3F-403D-A685-541BDDA28F77}" srcOrd="2" destOrd="0" presId="urn:microsoft.com/office/officeart/2018/2/layout/IconVerticalSolidList"/>
    <dgm:cxn modelId="{E5164633-C953-4391-AB08-25369123F1A9}" type="presParOf" srcId="{436409C8-AAC4-41DF-83D3-B8B036F88E30}" destId="{395AEA5E-83F6-4108-9F39-51BF19F5FEA2}" srcOrd="3" destOrd="0" presId="urn:microsoft.com/office/officeart/2018/2/layout/IconVerticalSolidList"/>
    <dgm:cxn modelId="{10FEE64F-00F3-4AF4-B2F6-9C0225DF1B93}" type="presParOf" srcId="{101CE099-53DC-4D2C-9FD6-CF00433ADA91}" destId="{3C4F88C1-5B8E-4F8E-94A8-41B4D92826DE}" srcOrd="9" destOrd="0" presId="urn:microsoft.com/office/officeart/2018/2/layout/IconVerticalSolidList"/>
    <dgm:cxn modelId="{9676979C-AFE5-4C07-A0E9-8F2982831A9E}" type="presParOf" srcId="{101CE099-53DC-4D2C-9FD6-CF00433ADA91}" destId="{9A5ED4C7-89FC-438F-A339-681255280DE0}" srcOrd="10" destOrd="0" presId="urn:microsoft.com/office/officeart/2018/2/layout/IconVerticalSolidList"/>
    <dgm:cxn modelId="{093CF11A-72A8-4E5C-BC60-928582FBA3F4}" type="presParOf" srcId="{9A5ED4C7-89FC-438F-A339-681255280DE0}" destId="{E87849FA-F68A-485C-9D4E-E9A9D6AB3A2B}" srcOrd="0" destOrd="0" presId="urn:microsoft.com/office/officeart/2018/2/layout/IconVerticalSolidList"/>
    <dgm:cxn modelId="{11EA5AA1-DB82-4605-B63F-F02D7049640B}" type="presParOf" srcId="{9A5ED4C7-89FC-438F-A339-681255280DE0}" destId="{0EDDC952-DBE5-4225-8FA1-1675BAB31AA8}" srcOrd="1" destOrd="0" presId="urn:microsoft.com/office/officeart/2018/2/layout/IconVerticalSolidList"/>
    <dgm:cxn modelId="{13232CA6-FB10-48AE-9F56-E4FA0FF077EC}" type="presParOf" srcId="{9A5ED4C7-89FC-438F-A339-681255280DE0}" destId="{841BC87E-8EFC-4779-A254-97CA9E1BBED5}" srcOrd="2" destOrd="0" presId="urn:microsoft.com/office/officeart/2018/2/layout/IconVerticalSolidList"/>
    <dgm:cxn modelId="{C0E4C439-1DBC-4F00-ADE7-18907576CEB4}" type="presParOf" srcId="{9A5ED4C7-89FC-438F-A339-681255280DE0}" destId="{97793C35-F1A5-44D4-B1F4-ABBB1BAFF5EC}" srcOrd="3" destOrd="0" presId="urn:microsoft.com/office/officeart/2018/2/layout/IconVerticalSolidList"/>
    <dgm:cxn modelId="{3C1E3285-E179-4212-A781-7F27BDE0E3B5}" type="presParOf" srcId="{101CE099-53DC-4D2C-9FD6-CF00433ADA91}" destId="{4EC7CAE7-382B-48A5-A16B-DFE38A77E977}" srcOrd="11" destOrd="0" presId="urn:microsoft.com/office/officeart/2018/2/layout/IconVerticalSolidList"/>
    <dgm:cxn modelId="{5DD1C5FE-F549-4A38-BA5C-6201CAE15E95}" type="presParOf" srcId="{101CE099-53DC-4D2C-9FD6-CF00433ADA91}" destId="{0399A79A-F19E-4FDF-8725-AA66BF4B07DB}" srcOrd="12" destOrd="0" presId="urn:microsoft.com/office/officeart/2018/2/layout/IconVerticalSolidList"/>
    <dgm:cxn modelId="{F96AF369-042E-47AD-82C9-0DA18F1B2B95}" type="presParOf" srcId="{0399A79A-F19E-4FDF-8725-AA66BF4B07DB}" destId="{90509405-9831-446C-BEEF-44FD06F88844}" srcOrd="0" destOrd="0" presId="urn:microsoft.com/office/officeart/2018/2/layout/IconVerticalSolidList"/>
    <dgm:cxn modelId="{1A3C49F3-7856-4348-9E16-CEC1E546C09E}" type="presParOf" srcId="{0399A79A-F19E-4FDF-8725-AA66BF4B07DB}" destId="{1F0298D3-5418-4D9F-B4DB-7B51217C06D2}" srcOrd="1" destOrd="0" presId="urn:microsoft.com/office/officeart/2018/2/layout/IconVerticalSolidList"/>
    <dgm:cxn modelId="{C1ECBA51-EAFB-4CBF-92D7-2CD941F49F54}" type="presParOf" srcId="{0399A79A-F19E-4FDF-8725-AA66BF4B07DB}" destId="{6353B151-23AF-4F74-8505-82FE89548C3A}" srcOrd="2" destOrd="0" presId="urn:microsoft.com/office/officeart/2018/2/layout/IconVerticalSolidList"/>
    <dgm:cxn modelId="{A550FEED-B2A0-4DAA-AF17-1E38ABB37215}" type="presParOf" srcId="{0399A79A-F19E-4FDF-8725-AA66BF4B07DB}" destId="{F7037F14-775A-41E5-A299-8272848C40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70280B-2CF4-47AB-99C8-BC1EBCF013CE}" type="doc">
      <dgm:prSet loTypeId="urn:microsoft.com/office/officeart/2018/2/layout/IconLabelDescriptionList" loCatId="icon" qsTypeId="urn:microsoft.com/office/officeart/2005/8/quickstyle/3d3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BACDDC8E-0BAE-4E71-9F1D-F93A398EC49D}">
      <dgm:prSet phldrT="[Text]"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Literature Review</a:t>
          </a:r>
          <a:endParaRPr lang="en-US" sz="1800" dirty="0"/>
        </a:p>
      </dgm:t>
    </dgm:pt>
    <dgm:pt modelId="{73C823A1-707B-4049-AEEC-A15A28993551}" type="parTrans" cxnId="{C231737D-AE89-44A6-9FCB-E11626E7D731}">
      <dgm:prSet/>
      <dgm:spPr/>
      <dgm:t>
        <a:bodyPr/>
        <a:lstStyle/>
        <a:p>
          <a:pPr algn="ctr"/>
          <a:endParaRPr lang="en-US" sz="2400"/>
        </a:p>
      </dgm:t>
    </dgm:pt>
    <dgm:pt modelId="{2F697A5D-38AA-4205-A3C0-CAD957046D06}" type="sibTrans" cxnId="{C231737D-AE89-44A6-9FCB-E11626E7D731}">
      <dgm:prSet/>
      <dgm:spPr/>
      <dgm:t>
        <a:bodyPr/>
        <a:lstStyle/>
        <a:p>
          <a:pPr algn="ctr"/>
          <a:endParaRPr lang="en-US" sz="2400"/>
        </a:p>
      </dgm:t>
    </dgm:pt>
    <dgm:pt modelId="{39C319E7-D173-4271-9D71-EE95581C5470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Quantitative Survey</a:t>
          </a:r>
          <a:endParaRPr lang="en-US" sz="1800" dirty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ED93946-FBCE-4DCA-B8E9-B264102A98E6}" type="parTrans" cxnId="{6135ED5E-956D-4B36-B709-3383B2485E64}">
      <dgm:prSet/>
      <dgm:spPr/>
      <dgm:t>
        <a:bodyPr/>
        <a:lstStyle/>
        <a:p>
          <a:pPr algn="ctr"/>
          <a:endParaRPr lang="en-US" sz="2400"/>
        </a:p>
      </dgm:t>
    </dgm:pt>
    <dgm:pt modelId="{22582856-16C4-4165-B5B2-6C7AD12C922D}" type="sibTrans" cxnId="{6135ED5E-956D-4B36-B709-3383B2485E64}">
      <dgm:prSet/>
      <dgm:spPr/>
      <dgm:t>
        <a:bodyPr/>
        <a:lstStyle/>
        <a:p>
          <a:pPr algn="ctr"/>
          <a:endParaRPr lang="en-US" sz="2400"/>
        </a:p>
      </dgm:t>
    </dgm:pt>
    <dgm:pt modelId="{336FF244-26A8-4F48-8AEE-31561BBBF50B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Existing reports, academic literature, and relevant datasets. </a:t>
          </a:r>
          <a:endParaRPr lang="en-US" sz="1600" dirty="0">
            <a:solidFill>
              <a:schemeClr val="accent1"/>
            </a:solidFill>
          </a:endParaRPr>
        </a:p>
      </dgm:t>
    </dgm:pt>
    <dgm:pt modelId="{188F1A51-199F-4123-ACBD-302542EEC8A7}" type="parTrans" cxnId="{313269D7-06D6-429D-82FF-AF324732D038}">
      <dgm:prSet/>
      <dgm:spPr/>
      <dgm:t>
        <a:bodyPr/>
        <a:lstStyle/>
        <a:p>
          <a:pPr algn="ctr"/>
          <a:endParaRPr lang="en-US" sz="2400"/>
        </a:p>
      </dgm:t>
    </dgm:pt>
    <dgm:pt modelId="{955DFEC8-8D7C-4397-BB2A-A9AFDD4EB45A}" type="sibTrans" cxnId="{313269D7-06D6-429D-82FF-AF324732D038}">
      <dgm:prSet/>
      <dgm:spPr/>
      <dgm:t>
        <a:bodyPr/>
        <a:lstStyle/>
        <a:p>
          <a:pPr algn="ctr"/>
          <a:endParaRPr lang="en-US" sz="2400"/>
        </a:p>
      </dgm:t>
    </dgm:pt>
    <dgm:pt modelId="{EA6830C7-5FF3-41DB-BCE2-BD8A68F373E6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The Project aims to explore the persistence of remote work post-pandemic, its impact on various sectors and regions, and the necessary infrastructure and regulatory reforms to maximize its benefits. </a:t>
          </a:r>
        </a:p>
      </dgm:t>
    </dgm:pt>
    <dgm:pt modelId="{B6328127-E75B-4A34-A5F0-13BA59AA6BEC}" type="parTrans" cxnId="{FC48CCC9-4081-4304-8541-81AF99ECA81E}">
      <dgm:prSet/>
      <dgm:spPr/>
      <dgm:t>
        <a:bodyPr/>
        <a:lstStyle/>
        <a:p>
          <a:pPr algn="ctr"/>
          <a:endParaRPr lang="en-US" sz="2400"/>
        </a:p>
      </dgm:t>
    </dgm:pt>
    <dgm:pt modelId="{3DD4A553-B053-4233-8A5A-69F0694E118A}" type="sibTrans" cxnId="{FC48CCC9-4081-4304-8541-81AF99ECA81E}">
      <dgm:prSet/>
      <dgm:spPr/>
      <dgm:t>
        <a:bodyPr/>
        <a:lstStyle/>
        <a:p>
          <a:pPr algn="ctr"/>
          <a:endParaRPr lang="en-US" sz="2400"/>
        </a:p>
      </dgm:t>
    </dgm:pt>
    <dgm:pt modelId="{0B657A86-65D1-4D11-82E7-4263F6B2FD4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scope and focus of </a:t>
          </a:r>
          <a:r>
            <a:rPr lang="en-US" sz="16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interviews and case studies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will be determined based on the findings from the quantitative phase, specifically targeting areas where gaps or unexplored trends are identified. </a:t>
          </a:r>
          <a:endParaRPr lang="en-US" sz="16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81AFF5E7-F3BD-40B8-9EC0-266A3227A17B}" type="parTrans" cxnId="{F86FD3C2-0659-40BB-BC03-47937D7AA9D8}">
      <dgm:prSet/>
      <dgm:spPr/>
      <dgm:t>
        <a:bodyPr/>
        <a:lstStyle/>
        <a:p>
          <a:pPr algn="ctr"/>
          <a:endParaRPr lang="en-US" sz="2400"/>
        </a:p>
      </dgm:t>
    </dgm:pt>
    <dgm:pt modelId="{71ED5F6F-3ABC-4C7E-837E-3B9AF1E67D3E}" type="sibTrans" cxnId="{F86FD3C2-0659-40BB-BC03-47937D7AA9D8}">
      <dgm:prSet/>
      <dgm:spPr/>
      <dgm:t>
        <a:bodyPr/>
        <a:lstStyle/>
        <a:p>
          <a:pPr algn="ctr"/>
          <a:endParaRPr lang="en-US" sz="2400"/>
        </a:p>
      </dgm:t>
    </dgm:pt>
    <dgm:pt modelId="{0A4002A7-FD39-4D0A-B438-265B34AB6FE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</a:t>
          </a:r>
          <a:r>
            <a:rPr lang="en-US" sz="16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survey </a:t>
          </a:r>
          <a:r>
            <a:rPr lang="en-US" sz="1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(fielded 3 times), includes a sample of 1,000-2,500 workers per country, over 34 countries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including China, India, Philippines, Thailand, and Vietnam.</a:t>
          </a:r>
        </a:p>
      </dgm:t>
    </dgm:pt>
    <dgm:pt modelId="{C1D753B0-CE82-422E-8040-7DFF5BA3C84E}" type="parTrans" cxnId="{C37DAD11-CDDC-4852-A9F7-516ADB9C6C8B}">
      <dgm:prSet/>
      <dgm:spPr/>
      <dgm:t>
        <a:bodyPr/>
        <a:lstStyle/>
        <a:p>
          <a:pPr algn="ctr"/>
          <a:endParaRPr lang="en-US" sz="2400"/>
        </a:p>
      </dgm:t>
    </dgm:pt>
    <dgm:pt modelId="{8CD2657D-788B-42A5-BD36-C09863A8C5EE}" type="sibTrans" cxnId="{C37DAD11-CDDC-4852-A9F7-516ADB9C6C8B}">
      <dgm:prSet/>
      <dgm:spPr/>
      <dgm:t>
        <a:bodyPr/>
        <a:lstStyle/>
        <a:p>
          <a:pPr algn="ctr"/>
          <a:endParaRPr lang="en-US" sz="2400"/>
        </a:p>
      </dgm:t>
    </dgm:pt>
    <dgm:pt modelId="{F91293E5-2F0F-4724-906B-64C21E26075C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Qualitative</a:t>
          </a:r>
          <a:endParaRPr lang="en-US" sz="1800" dirty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6DEB34F-6731-458E-9FD1-A2F396E01AF9}" type="parTrans" cxnId="{DF62DF3D-0B13-46C8-8280-372BE4E79B09}">
      <dgm:prSet/>
      <dgm:spPr/>
      <dgm:t>
        <a:bodyPr/>
        <a:lstStyle/>
        <a:p>
          <a:pPr algn="ctr"/>
          <a:endParaRPr lang="en-US" sz="2400"/>
        </a:p>
      </dgm:t>
    </dgm:pt>
    <dgm:pt modelId="{8F8FB651-916C-4278-A6B8-8C19AAE760F2}" type="sibTrans" cxnId="{DF62DF3D-0B13-46C8-8280-372BE4E79B09}">
      <dgm:prSet/>
      <dgm:spPr/>
      <dgm:t>
        <a:bodyPr/>
        <a:lstStyle/>
        <a:p>
          <a:pPr algn="ctr"/>
          <a:endParaRPr lang="en-US" sz="2400"/>
        </a:p>
      </dgm:t>
    </dgm:pt>
    <dgm:pt modelId="{CF1440D1-6D55-426A-A2B5-A0AC23BD5C6E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This review will provide the background necessary to understand current trends, challenges, and opportunities in the areas of remote work and economic migration. </a:t>
          </a:r>
          <a:endParaRPr lang="en-US" sz="1600" dirty="0"/>
        </a:p>
      </dgm:t>
    </dgm:pt>
    <dgm:pt modelId="{D2B2EE12-1A97-4318-81D5-CFDED23EC0E7}" type="parTrans" cxnId="{E2B2A4AF-CC10-4BDF-B400-2641B30BE358}">
      <dgm:prSet/>
      <dgm:spPr/>
      <dgm:t>
        <a:bodyPr/>
        <a:lstStyle/>
        <a:p>
          <a:pPr algn="ctr"/>
          <a:endParaRPr lang="en-US" sz="2400"/>
        </a:p>
      </dgm:t>
    </dgm:pt>
    <dgm:pt modelId="{E9D76FEB-F763-4C01-BB61-9101DA022D7F}" type="sibTrans" cxnId="{E2B2A4AF-CC10-4BDF-B400-2641B30BE358}">
      <dgm:prSet/>
      <dgm:spPr/>
      <dgm:t>
        <a:bodyPr/>
        <a:lstStyle/>
        <a:p>
          <a:pPr algn="ctr"/>
          <a:endParaRPr lang="en-US" sz="2400"/>
        </a:p>
      </dgm:t>
    </dgm:pt>
    <dgm:pt modelId="{33508D8B-DF1A-4403-819C-392E43FD0D83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It will also help identify gaps in existing knowledge that the primary research phases aim to address.</a:t>
          </a:r>
          <a:endParaRPr lang="en-US" sz="1600" dirty="0"/>
        </a:p>
      </dgm:t>
    </dgm:pt>
    <dgm:pt modelId="{E1D98848-0174-40F1-BDF3-976801B4BD26}" type="parTrans" cxnId="{2A3DBEF3-82D0-44D9-871C-B8704704B90E}">
      <dgm:prSet/>
      <dgm:spPr/>
      <dgm:t>
        <a:bodyPr/>
        <a:lstStyle/>
        <a:p>
          <a:pPr algn="ctr"/>
          <a:endParaRPr lang="en-US" sz="2400"/>
        </a:p>
      </dgm:t>
    </dgm:pt>
    <dgm:pt modelId="{9442C4C1-0E28-4EC3-BA00-C7546DE52B9D}" type="sibTrans" cxnId="{2A3DBEF3-82D0-44D9-871C-B8704704B90E}">
      <dgm:prSet/>
      <dgm:spPr/>
      <dgm:t>
        <a:bodyPr/>
        <a:lstStyle/>
        <a:p>
          <a:pPr algn="ctr"/>
          <a:endParaRPr lang="en-US" sz="2400"/>
        </a:p>
      </dgm:t>
    </dgm:pt>
    <dgm:pt modelId="{16854348-E021-4523-AAA3-597858074F94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These interviews will allow for a deeper understanding of the drivers and barriers to remote work and provide context for interpreting the quantitative data</a:t>
          </a:r>
          <a:endParaRPr lang="en-US" sz="16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27585589-E853-47FA-AE7C-625D3C7C18D4}" type="parTrans" cxnId="{33C12B0D-1B7C-4F07-8C51-70EB22D666E7}">
      <dgm:prSet/>
      <dgm:spPr/>
      <dgm:t>
        <a:bodyPr/>
        <a:lstStyle/>
        <a:p>
          <a:pPr algn="ctr"/>
          <a:endParaRPr lang="en-US" sz="2400"/>
        </a:p>
      </dgm:t>
    </dgm:pt>
    <dgm:pt modelId="{E93196A2-39EA-442C-8B16-1E9105704595}" type="sibTrans" cxnId="{33C12B0D-1B7C-4F07-8C51-70EB22D666E7}">
      <dgm:prSet/>
      <dgm:spPr/>
      <dgm:t>
        <a:bodyPr/>
        <a:lstStyle/>
        <a:p>
          <a:pPr algn="ctr"/>
          <a:endParaRPr lang="en-US" sz="2400"/>
        </a:p>
      </dgm:t>
    </dgm:pt>
    <dgm:pt modelId="{0C2BD2D0-CF3B-4563-BE4D-D29C1913FE58}" type="pres">
      <dgm:prSet presAssocID="{3B70280B-2CF4-47AB-99C8-BC1EBCF013CE}" presName="root" presStyleCnt="0">
        <dgm:presLayoutVars>
          <dgm:dir/>
          <dgm:resizeHandles val="exact"/>
        </dgm:presLayoutVars>
      </dgm:prSet>
      <dgm:spPr/>
    </dgm:pt>
    <dgm:pt modelId="{CF722BFE-65A1-4CB9-9938-F225104FC9AB}" type="pres">
      <dgm:prSet presAssocID="{BACDDC8E-0BAE-4E71-9F1D-F93A398EC49D}" presName="compNode" presStyleCnt="0"/>
      <dgm:spPr/>
    </dgm:pt>
    <dgm:pt modelId="{F581A165-6ADE-472B-9C22-214AA74D1DDF}" type="pres">
      <dgm:prSet presAssocID="{BACDDC8E-0BAE-4E71-9F1D-F93A398EC49D}" presName="iconRect" presStyleLbl="node1" presStyleIdx="0" presStyleCnt="3" custLinFactNeighborX="809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A770F9B2-E7B2-441E-8DB7-1A68BF42E555}" type="pres">
      <dgm:prSet presAssocID="{BACDDC8E-0BAE-4E71-9F1D-F93A398EC49D}" presName="iconSpace" presStyleCnt="0"/>
      <dgm:spPr/>
    </dgm:pt>
    <dgm:pt modelId="{6816E698-B7FC-4F91-8F6D-0EB3A168AA94}" type="pres">
      <dgm:prSet presAssocID="{BACDDC8E-0BAE-4E71-9F1D-F93A398EC49D}" presName="parTx" presStyleLbl="revTx" presStyleIdx="0" presStyleCnt="6">
        <dgm:presLayoutVars>
          <dgm:chMax val="0"/>
          <dgm:chPref val="0"/>
        </dgm:presLayoutVars>
      </dgm:prSet>
      <dgm:spPr/>
    </dgm:pt>
    <dgm:pt modelId="{F201DCF0-6512-49CB-A145-F3F7AA551C8C}" type="pres">
      <dgm:prSet presAssocID="{BACDDC8E-0BAE-4E71-9F1D-F93A398EC49D}" presName="txSpace" presStyleCnt="0"/>
      <dgm:spPr/>
    </dgm:pt>
    <dgm:pt modelId="{EFEB2654-78F4-404F-BD25-64EEEDC2EC16}" type="pres">
      <dgm:prSet presAssocID="{BACDDC8E-0BAE-4E71-9F1D-F93A398EC49D}" presName="desTx" presStyleLbl="revTx" presStyleIdx="1" presStyleCnt="6">
        <dgm:presLayoutVars/>
      </dgm:prSet>
      <dgm:spPr/>
    </dgm:pt>
    <dgm:pt modelId="{F904006F-CE47-4A0B-815F-7C90D633EA52}" type="pres">
      <dgm:prSet presAssocID="{2F697A5D-38AA-4205-A3C0-CAD957046D06}" presName="sibTrans" presStyleCnt="0"/>
      <dgm:spPr/>
    </dgm:pt>
    <dgm:pt modelId="{3872CCB3-6426-45E3-B8BC-477BFE9CAAF2}" type="pres">
      <dgm:prSet presAssocID="{39C319E7-D173-4271-9D71-EE95581C5470}" presName="compNode" presStyleCnt="0"/>
      <dgm:spPr/>
    </dgm:pt>
    <dgm:pt modelId="{6F6E435F-D658-4093-9261-51DC18544520}" type="pres">
      <dgm:prSet presAssocID="{39C319E7-D173-4271-9D71-EE95581C5470}" presName="iconRect" presStyleLbl="node1" presStyleIdx="1" presStyleCnt="3" custLinFactY="-1734" custLinFactNeighborX="67652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72713948-900B-4A46-9C77-6D963F906518}" type="pres">
      <dgm:prSet presAssocID="{39C319E7-D173-4271-9D71-EE95581C5470}" presName="iconSpace" presStyleCnt="0"/>
      <dgm:spPr/>
    </dgm:pt>
    <dgm:pt modelId="{1967685E-0AB9-49E3-A88D-CBB4E41623F1}" type="pres">
      <dgm:prSet presAssocID="{39C319E7-D173-4271-9D71-EE95581C5470}" presName="parTx" presStyleLbl="revTx" presStyleIdx="2" presStyleCnt="6" custLinFactY="-77478" custLinFactNeighborX="-8822" custLinFactNeighborY="-100000">
        <dgm:presLayoutVars>
          <dgm:chMax val="0"/>
          <dgm:chPref val="0"/>
        </dgm:presLayoutVars>
      </dgm:prSet>
      <dgm:spPr/>
    </dgm:pt>
    <dgm:pt modelId="{133FD5D4-6D36-486E-94BF-B527514EC4D8}" type="pres">
      <dgm:prSet presAssocID="{39C319E7-D173-4271-9D71-EE95581C5470}" presName="txSpace" presStyleCnt="0"/>
      <dgm:spPr/>
    </dgm:pt>
    <dgm:pt modelId="{5F9CE03B-DA73-4A0E-86D4-5E6C63E350CB}" type="pres">
      <dgm:prSet presAssocID="{39C319E7-D173-4271-9D71-EE95581C5470}" presName="desTx" presStyleLbl="revTx" presStyleIdx="3" presStyleCnt="6" custScaleX="135610" custScaleY="36006" custLinFactY="-21674" custLinFactNeighborX="-1548" custLinFactNeighborY="-100000">
        <dgm:presLayoutVars/>
      </dgm:prSet>
      <dgm:spPr/>
    </dgm:pt>
    <dgm:pt modelId="{A732B40F-2F2D-43FF-B27F-AFE8EFD4772D}" type="pres">
      <dgm:prSet presAssocID="{22582856-16C4-4165-B5B2-6C7AD12C922D}" presName="sibTrans" presStyleCnt="0"/>
      <dgm:spPr/>
    </dgm:pt>
    <dgm:pt modelId="{A7E176E1-87CD-4F3D-A615-8360A7A0A68A}" type="pres">
      <dgm:prSet presAssocID="{F91293E5-2F0F-4724-906B-64C21E26075C}" presName="compNode" presStyleCnt="0"/>
      <dgm:spPr/>
    </dgm:pt>
    <dgm:pt modelId="{27C8AD50-5ED3-46EA-8B7B-B99CBCE9DA0C}" type="pres">
      <dgm:prSet presAssocID="{F91293E5-2F0F-4724-906B-64C21E26075C}" presName="iconRect" presStyleLbl="node1" presStyleIdx="2" presStyleCnt="3" custLinFactNeighborX="86419" custLinFactNeighborY="437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30EC3CA-97D5-41DE-85BE-BD0C245BB556}" type="pres">
      <dgm:prSet presAssocID="{F91293E5-2F0F-4724-906B-64C21E26075C}" presName="iconSpace" presStyleCnt="0"/>
      <dgm:spPr/>
    </dgm:pt>
    <dgm:pt modelId="{260D8E19-A6B6-4CA0-AD54-EFEE770C816F}" type="pres">
      <dgm:prSet presAssocID="{F91293E5-2F0F-4724-906B-64C21E26075C}" presName="parTx" presStyleLbl="revTx" presStyleIdx="4" presStyleCnt="6">
        <dgm:presLayoutVars>
          <dgm:chMax val="0"/>
          <dgm:chPref val="0"/>
        </dgm:presLayoutVars>
      </dgm:prSet>
      <dgm:spPr/>
    </dgm:pt>
    <dgm:pt modelId="{91508E82-3F0C-48E3-93EC-2B80AFB3CC79}" type="pres">
      <dgm:prSet presAssocID="{F91293E5-2F0F-4724-906B-64C21E26075C}" presName="txSpace" presStyleCnt="0"/>
      <dgm:spPr/>
    </dgm:pt>
    <dgm:pt modelId="{7B1E68EE-2A5E-4EC4-80B8-62C874902125}" type="pres">
      <dgm:prSet presAssocID="{F91293E5-2F0F-4724-906B-64C21E26075C}" presName="desTx" presStyleLbl="revTx" presStyleIdx="5" presStyleCnt="6">
        <dgm:presLayoutVars/>
      </dgm:prSet>
      <dgm:spPr/>
    </dgm:pt>
  </dgm:ptLst>
  <dgm:cxnLst>
    <dgm:cxn modelId="{570DA001-C251-4F15-BA2A-98C78EC4B72D}" type="presOf" srcId="{16854348-E021-4523-AAA3-597858074F94}" destId="{7B1E68EE-2A5E-4EC4-80B8-62C874902125}" srcOrd="0" destOrd="1" presId="urn:microsoft.com/office/officeart/2018/2/layout/IconLabelDescriptionList"/>
    <dgm:cxn modelId="{33C12B0D-1B7C-4F07-8C51-70EB22D666E7}" srcId="{F91293E5-2F0F-4724-906B-64C21E26075C}" destId="{16854348-E021-4523-AAA3-597858074F94}" srcOrd="1" destOrd="0" parTransId="{27585589-E853-47FA-AE7C-625D3C7C18D4}" sibTransId="{E93196A2-39EA-442C-8B16-1E9105704595}"/>
    <dgm:cxn modelId="{C37DAD11-CDDC-4852-A9F7-516ADB9C6C8B}" srcId="{39C319E7-D173-4271-9D71-EE95581C5470}" destId="{0A4002A7-FD39-4D0A-B438-265B34AB6FE5}" srcOrd="1" destOrd="0" parTransId="{C1D753B0-CE82-422E-8040-7DFF5BA3C84E}" sibTransId="{8CD2657D-788B-42A5-BD36-C09863A8C5EE}"/>
    <dgm:cxn modelId="{BFBCCF17-BBFC-498E-BFAA-E08302CDD368}" type="presOf" srcId="{BACDDC8E-0BAE-4E71-9F1D-F93A398EC49D}" destId="{6816E698-B7FC-4F91-8F6D-0EB3A168AA94}" srcOrd="0" destOrd="0" presId="urn:microsoft.com/office/officeart/2018/2/layout/IconLabelDescriptionList"/>
    <dgm:cxn modelId="{8DE75230-C6BB-4FB9-B6B0-D31127DC716A}" type="presOf" srcId="{EA6830C7-5FF3-41DB-BCE2-BD8A68F373E6}" destId="{5F9CE03B-DA73-4A0E-86D4-5E6C63E350CB}" srcOrd="0" destOrd="0" presId="urn:microsoft.com/office/officeart/2018/2/layout/IconLabelDescriptionList"/>
    <dgm:cxn modelId="{DF62DF3D-0B13-46C8-8280-372BE4E79B09}" srcId="{3B70280B-2CF4-47AB-99C8-BC1EBCF013CE}" destId="{F91293E5-2F0F-4724-906B-64C21E26075C}" srcOrd="2" destOrd="0" parTransId="{B6DEB34F-6731-458E-9FD1-A2F396E01AF9}" sibTransId="{8F8FB651-916C-4278-A6B8-8C19AAE760F2}"/>
    <dgm:cxn modelId="{6135ED5E-956D-4B36-B709-3383B2485E64}" srcId="{3B70280B-2CF4-47AB-99C8-BC1EBCF013CE}" destId="{39C319E7-D173-4271-9D71-EE95581C5470}" srcOrd="1" destOrd="0" parTransId="{2ED93946-FBCE-4DCA-B8E9-B264102A98E6}" sibTransId="{22582856-16C4-4165-B5B2-6C7AD12C922D}"/>
    <dgm:cxn modelId="{E8B9674F-3C23-4D5E-9B22-1806E0647B40}" type="presOf" srcId="{33508D8B-DF1A-4403-819C-392E43FD0D83}" destId="{EFEB2654-78F4-404F-BD25-64EEEDC2EC16}" srcOrd="0" destOrd="2" presId="urn:microsoft.com/office/officeart/2018/2/layout/IconLabelDescriptionList"/>
    <dgm:cxn modelId="{0C27CE54-5846-4986-88A3-C4D1B1E10EA8}" type="presOf" srcId="{0A4002A7-FD39-4D0A-B438-265B34AB6FE5}" destId="{5F9CE03B-DA73-4A0E-86D4-5E6C63E350CB}" srcOrd="0" destOrd="1" presId="urn:microsoft.com/office/officeart/2018/2/layout/IconLabelDescriptionList"/>
    <dgm:cxn modelId="{C231737D-AE89-44A6-9FCB-E11626E7D731}" srcId="{3B70280B-2CF4-47AB-99C8-BC1EBCF013CE}" destId="{BACDDC8E-0BAE-4E71-9F1D-F93A398EC49D}" srcOrd="0" destOrd="0" parTransId="{73C823A1-707B-4049-AEEC-A15A28993551}" sibTransId="{2F697A5D-38AA-4205-A3C0-CAD957046D06}"/>
    <dgm:cxn modelId="{F5575A93-8A20-41C2-93F3-7C29EEF0F2CE}" type="presOf" srcId="{39C319E7-D173-4271-9D71-EE95581C5470}" destId="{1967685E-0AB9-49E3-A88D-CBB4E41623F1}" srcOrd="0" destOrd="0" presId="urn:microsoft.com/office/officeart/2018/2/layout/IconLabelDescriptionList"/>
    <dgm:cxn modelId="{3B29FCA4-EDB1-491F-A52B-68507C1F8834}" type="presOf" srcId="{0B657A86-65D1-4D11-82E7-4263F6B2FD4A}" destId="{7B1E68EE-2A5E-4EC4-80B8-62C874902125}" srcOrd="0" destOrd="0" presId="urn:microsoft.com/office/officeart/2018/2/layout/IconLabelDescriptionList"/>
    <dgm:cxn modelId="{AB68B3AE-0540-468A-A327-35484A8F4BDC}" type="presOf" srcId="{3B70280B-2CF4-47AB-99C8-BC1EBCF013CE}" destId="{0C2BD2D0-CF3B-4563-BE4D-D29C1913FE58}" srcOrd="0" destOrd="0" presId="urn:microsoft.com/office/officeart/2018/2/layout/IconLabelDescriptionList"/>
    <dgm:cxn modelId="{E2B2A4AF-CC10-4BDF-B400-2641B30BE358}" srcId="{BACDDC8E-0BAE-4E71-9F1D-F93A398EC49D}" destId="{CF1440D1-6D55-426A-A2B5-A0AC23BD5C6E}" srcOrd="1" destOrd="0" parTransId="{D2B2EE12-1A97-4318-81D5-CFDED23EC0E7}" sibTransId="{E9D76FEB-F763-4C01-BB61-9101DA022D7F}"/>
    <dgm:cxn modelId="{E5903FC2-17F2-412A-BEB3-9E4C27F0E07D}" type="presOf" srcId="{336FF244-26A8-4F48-8AEE-31561BBBF50B}" destId="{EFEB2654-78F4-404F-BD25-64EEEDC2EC16}" srcOrd="0" destOrd="0" presId="urn:microsoft.com/office/officeart/2018/2/layout/IconLabelDescriptionList"/>
    <dgm:cxn modelId="{F86FD3C2-0659-40BB-BC03-47937D7AA9D8}" srcId="{F91293E5-2F0F-4724-906B-64C21E26075C}" destId="{0B657A86-65D1-4D11-82E7-4263F6B2FD4A}" srcOrd="0" destOrd="0" parTransId="{81AFF5E7-F3BD-40B8-9EC0-266A3227A17B}" sibTransId="{71ED5F6F-3ABC-4C7E-837E-3B9AF1E67D3E}"/>
    <dgm:cxn modelId="{FC48CCC9-4081-4304-8541-81AF99ECA81E}" srcId="{39C319E7-D173-4271-9D71-EE95581C5470}" destId="{EA6830C7-5FF3-41DB-BCE2-BD8A68F373E6}" srcOrd="0" destOrd="0" parTransId="{B6328127-E75B-4A34-A5F0-13BA59AA6BEC}" sibTransId="{3DD4A553-B053-4233-8A5A-69F0694E118A}"/>
    <dgm:cxn modelId="{313269D7-06D6-429D-82FF-AF324732D038}" srcId="{BACDDC8E-0BAE-4E71-9F1D-F93A398EC49D}" destId="{336FF244-26A8-4F48-8AEE-31561BBBF50B}" srcOrd="0" destOrd="0" parTransId="{188F1A51-199F-4123-ACBD-302542EEC8A7}" sibTransId="{955DFEC8-8D7C-4397-BB2A-A9AFDD4EB45A}"/>
    <dgm:cxn modelId="{DEED5BDA-5D88-4EAE-ACE5-1FCF242BC2A3}" type="presOf" srcId="{F91293E5-2F0F-4724-906B-64C21E26075C}" destId="{260D8E19-A6B6-4CA0-AD54-EFEE770C816F}" srcOrd="0" destOrd="0" presId="urn:microsoft.com/office/officeart/2018/2/layout/IconLabelDescriptionList"/>
    <dgm:cxn modelId="{F57248F2-0361-4E92-B0E4-3A228CECE6B7}" type="presOf" srcId="{CF1440D1-6D55-426A-A2B5-A0AC23BD5C6E}" destId="{EFEB2654-78F4-404F-BD25-64EEEDC2EC16}" srcOrd="0" destOrd="1" presId="urn:microsoft.com/office/officeart/2018/2/layout/IconLabelDescriptionList"/>
    <dgm:cxn modelId="{2A3DBEF3-82D0-44D9-871C-B8704704B90E}" srcId="{BACDDC8E-0BAE-4E71-9F1D-F93A398EC49D}" destId="{33508D8B-DF1A-4403-819C-392E43FD0D83}" srcOrd="2" destOrd="0" parTransId="{E1D98848-0174-40F1-BDF3-976801B4BD26}" sibTransId="{9442C4C1-0E28-4EC3-BA00-C7546DE52B9D}"/>
    <dgm:cxn modelId="{CD517003-337D-42E5-8E3E-921288E032AA}" type="presParOf" srcId="{0C2BD2D0-CF3B-4563-BE4D-D29C1913FE58}" destId="{CF722BFE-65A1-4CB9-9938-F225104FC9AB}" srcOrd="0" destOrd="0" presId="urn:microsoft.com/office/officeart/2018/2/layout/IconLabelDescriptionList"/>
    <dgm:cxn modelId="{4F769799-DC24-408B-A07A-572B7A5CFB01}" type="presParOf" srcId="{CF722BFE-65A1-4CB9-9938-F225104FC9AB}" destId="{F581A165-6ADE-472B-9C22-214AA74D1DDF}" srcOrd="0" destOrd="0" presId="urn:microsoft.com/office/officeart/2018/2/layout/IconLabelDescriptionList"/>
    <dgm:cxn modelId="{E53EDCEF-40DA-43D3-A730-F2EC1400E90F}" type="presParOf" srcId="{CF722BFE-65A1-4CB9-9938-F225104FC9AB}" destId="{A770F9B2-E7B2-441E-8DB7-1A68BF42E555}" srcOrd="1" destOrd="0" presId="urn:microsoft.com/office/officeart/2018/2/layout/IconLabelDescriptionList"/>
    <dgm:cxn modelId="{34B5DB6F-122A-4BAA-A789-E21300678CBD}" type="presParOf" srcId="{CF722BFE-65A1-4CB9-9938-F225104FC9AB}" destId="{6816E698-B7FC-4F91-8F6D-0EB3A168AA94}" srcOrd="2" destOrd="0" presId="urn:microsoft.com/office/officeart/2018/2/layout/IconLabelDescriptionList"/>
    <dgm:cxn modelId="{263C96B8-477A-468B-B948-91A3342A4B1B}" type="presParOf" srcId="{CF722BFE-65A1-4CB9-9938-F225104FC9AB}" destId="{F201DCF0-6512-49CB-A145-F3F7AA551C8C}" srcOrd="3" destOrd="0" presId="urn:microsoft.com/office/officeart/2018/2/layout/IconLabelDescriptionList"/>
    <dgm:cxn modelId="{AFB1F34E-361F-46AD-97F2-390C92AB6365}" type="presParOf" srcId="{CF722BFE-65A1-4CB9-9938-F225104FC9AB}" destId="{EFEB2654-78F4-404F-BD25-64EEEDC2EC16}" srcOrd="4" destOrd="0" presId="urn:microsoft.com/office/officeart/2018/2/layout/IconLabelDescriptionList"/>
    <dgm:cxn modelId="{ED02A60A-00F6-4962-94B0-2AF6E0F712EE}" type="presParOf" srcId="{0C2BD2D0-CF3B-4563-BE4D-D29C1913FE58}" destId="{F904006F-CE47-4A0B-815F-7C90D633EA52}" srcOrd="1" destOrd="0" presId="urn:microsoft.com/office/officeart/2018/2/layout/IconLabelDescriptionList"/>
    <dgm:cxn modelId="{9DD47994-C313-41C4-9746-1C0F28522CB8}" type="presParOf" srcId="{0C2BD2D0-CF3B-4563-BE4D-D29C1913FE58}" destId="{3872CCB3-6426-45E3-B8BC-477BFE9CAAF2}" srcOrd="2" destOrd="0" presId="urn:microsoft.com/office/officeart/2018/2/layout/IconLabelDescriptionList"/>
    <dgm:cxn modelId="{59D43D03-FC0F-4ADC-97CF-377DB4A7029B}" type="presParOf" srcId="{3872CCB3-6426-45E3-B8BC-477BFE9CAAF2}" destId="{6F6E435F-D658-4093-9261-51DC18544520}" srcOrd="0" destOrd="0" presId="urn:microsoft.com/office/officeart/2018/2/layout/IconLabelDescriptionList"/>
    <dgm:cxn modelId="{E5512C61-82D3-467F-8581-4F10890C1F0A}" type="presParOf" srcId="{3872CCB3-6426-45E3-B8BC-477BFE9CAAF2}" destId="{72713948-900B-4A46-9C77-6D963F906518}" srcOrd="1" destOrd="0" presId="urn:microsoft.com/office/officeart/2018/2/layout/IconLabelDescriptionList"/>
    <dgm:cxn modelId="{B16ACBC7-A8E8-4110-9C29-63558EFF945A}" type="presParOf" srcId="{3872CCB3-6426-45E3-B8BC-477BFE9CAAF2}" destId="{1967685E-0AB9-49E3-A88D-CBB4E41623F1}" srcOrd="2" destOrd="0" presId="urn:microsoft.com/office/officeart/2018/2/layout/IconLabelDescriptionList"/>
    <dgm:cxn modelId="{486D7434-0805-4FF0-9EC9-9DA0BC58FF7C}" type="presParOf" srcId="{3872CCB3-6426-45E3-B8BC-477BFE9CAAF2}" destId="{133FD5D4-6D36-486E-94BF-B527514EC4D8}" srcOrd="3" destOrd="0" presId="urn:microsoft.com/office/officeart/2018/2/layout/IconLabelDescriptionList"/>
    <dgm:cxn modelId="{5198B160-20A6-403C-AC86-066C514C3919}" type="presParOf" srcId="{3872CCB3-6426-45E3-B8BC-477BFE9CAAF2}" destId="{5F9CE03B-DA73-4A0E-86D4-5E6C63E350CB}" srcOrd="4" destOrd="0" presId="urn:microsoft.com/office/officeart/2018/2/layout/IconLabelDescriptionList"/>
    <dgm:cxn modelId="{DA4BD5A2-3EC4-4BAB-A441-53BBF8A90E7A}" type="presParOf" srcId="{0C2BD2D0-CF3B-4563-BE4D-D29C1913FE58}" destId="{A732B40F-2F2D-43FF-B27F-AFE8EFD4772D}" srcOrd="3" destOrd="0" presId="urn:microsoft.com/office/officeart/2018/2/layout/IconLabelDescriptionList"/>
    <dgm:cxn modelId="{D53931D0-AB56-4F77-97E8-3CF89D2753F5}" type="presParOf" srcId="{0C2BD2D0-CF3B-4563-BE4D-D29C1913FE58}" destId="{A7E176E1-87CD-4F3D-A615-8360A7A0A68A}" srcOrd="4" destOrd="0" presId="urn:microsoft.com/office/officeart/2018/2/layout/IconLabelDescriptionList"/>
    <dgm:cxn modelId="{83A6CF86-2449-44B0-8F1A-26A5879E4FD6}" type="presParOf" srcId="{A7E176E1-87CD-4F3D-A615-8360A7A0A68A}" destId="{27C8AD50-5ED3-46EA-8B7B-B99CBCE9DA0C}" srcOrd="0" destOrd="0" presId="urn:microsoft.com/office/officeart/2018/2/layout/IconLabelDescriptionList"/>
    <dgm:cxn modelId="{70255515-BBAC-4BD9-B933-DCDD9AEBA233}" type="presParOf" srcId="{A7E176E1-87CD-4F3D-A615-8360A7A0A68A}" destId="{730EC3CA-97D5-41DE-85BE-BD0C245BB556}" srcOrd="1" destOrd="0" presId="urn:microsoft.com/office/officeart/2018/2/layout/IconLabelDescriptionList"/>
    <dgm:cxn modelId="{2364D443-EC7D-44BA-B41F-860D7C064DB5}" type="presParOf" srcId="{A7E176E1-87CD-4F3D-A615-8360A7A0A68A}" destId="{260D8E19-A6B6-4CA0-AD54-EFEE770C816F}" srcOrd="2" destOrd="0" presId="urn:microsoft.com/office/officeart/2018/2/layout/IconLabelDescriptionList"/>
    <dgm:cxn modelId="{CF43F428-B152-4975-9AA4-2318CCE66137}" type="presParOf" srcId="{A7E176E1-87CD-4F3D-A615-8360A7A0A68A}" destId="{91508E82-3F0C-48E3-93EC-2B80AFB3CC79}" srcOrd="3" destOrd="0" presId="urn:microsoft.com/office/officeart/2018/2/layout/IconLabelDescriptionList"/>
    <dgm:cxn modelId="{6E566F7A-84C2-4096-8EE1-CED5E9EF7EBB}" type="presParOf" srcId="{A7E176E1-87CD-4F3D-A615-8360A7A0A68A}" destId="{7B1E68EE-2A5E-4EC4-80B8-62C87490212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9604A8-27A2-452B-AB13-D2CF5C041A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77E4B-43DE-4A4D-B7FA-F4569940AB89}">
      <dgm:prSet phldrT="[Text]"/>
      <dgm:spPr/>
      <dgm:t>
        <a:bodyPr/>
        <a:lstStyle/>
        <a:p>
          <a:r>
            <a:rPr lang="en-US" dirty="0"/>
            <a:t>Overview	</a:t>
          </a:r>
        </a:p>
      </dgm:t>
    </dgm:pt>
    <dgm:pt modelId="{D9B53529-06FC-4FDD-8898-B05A07DE072C}" type="parTrans" cxnId="{500B08E4-87C3-4541-8A0A-F0A09BBA3E95}">
      <dgm:prSet/>
      <dgm:spPr/>
      <dgm:t>
        <a:bodyPr/>
        <a:lstStyle/>
        <a:p>
          <a:endParaRPr lang="en-US"/>
        </a:p>
      </dgm:t>
    </dgm:pt>
    <dgm:pt modelId="{A313D451-A504-4889-9478-6EE48EB3376B}" type="sibTrans" cxnId="{500B08E4-87C3-4541-8A0A-F0A09BBA3E95}">
      <dgm:prSet/>
      <dgm:spPr/>
      <dgm:t>
        <a:bodyPr/>
        <a:lstStyle/>
        <a:p>
          <a:endParaRPr lang="en-US"/>
        </a:p>
      </dgm:t>
    </dgm:pt>
    <dgm:pt modelId="{B221258C-F508-4EF8-BF7A-4D504E361C51}">
      <dgm:prSet/>
      <dgm:spPr/>
      <dgm:t>
        <a:bodyPr/>
        <a:lstStyle/>
        <a:p>
          <a:r>
            <a:rPr lang="en-US" dirty="0"/>
            <a:t>1.	Virtual Labor Mobility as an Engine of Development in Home Countries	</a:t>
          </a:r>
        </a:p>
      </dgm:t>
    </dgm:pt>
    <dgm:pt modelId="{13508BAC-5156-480E-AE8C-1F35D1E206EE}" type="parTrans" cxnId="{72D20A91-E336-4E7D-AA4D-EF5E702362D2}">
      <dgm:prSet/>
      <dgm:spPr/>
      <dgm:t>
        <a:bodyPr/>
        <a:lstStyle/>
        <a:p>
          <a:endParaRPr lang="en-US"/>
        </a:p>
      </dgm:t>
    </dgm:pt>
    <dgm:pt modelId="{BBC14917-E59F-41CD-904B-4A2D8C5EAEA7}" type="sibTrans" cxnId="{72D20A91-E336-4E7D-AA4D-EF5E702362D2}">
      <dgm:prSet/>
      <dgm:spPr/>
      <dgm:t>
        <a:bodyPr/>
        <a:lstStyle/>
        <a:p>
          <a:endParaRPr lang="en-US"/>
        </a:p>
      </dgm:t>
    </dgm:pt>
    <dgm:pt modelId="{507ECA1E-50EF-4197-9EE9-0900761EB146}">
      <dgm:prSet/>
      <dgm:spPr/>
      <dgm:t>
        <a:bodyPr/>
        <a:lstStyle/>
        <a:p>
          <a:pPr>
            <a:buNone/>
          </a:pPr>
          <a:r>
            <a:rPr lang="en-US" dirty="0"/>
            <a:t>1.1.	Defining Virtual Labor Mobility	</a:t>
          </a:r>
        </a:p>
      </dgm:t>
    </dgm:pt>
    <dgm:pt modelId="{5B9A9694-4C9F-4E4A-BEE6-0FA75FC4B911}" type="parTrans" cxnId="{1814E454-0B55-4ACD-8515-22FC683CBD11}">
      <dgm:prSet/>
      <dgm:spPr/>
      <dgm:t>
        <a:bodyPr/>
        <a:lstStyle/>
        <a:p>
          <a:endParaRPr lang="en-US"/>
        </a:p>
      </dgm:t>
    </dgm:pt>
    <dgm:pt modelId="{49EFB806-86FB-4DE1-A047-85EC4678E57E}" type="sibTrans" cxnId="{1814E454-0B55-4ACD-8515-22FC683CBD11}">
      <dgm:prSet/>
      <dgm:spPr/>
      <dgm:t>
        <a:bodyPr/>
        <a:lstStyle/>
        <a:p>
          <a:endParaRPr lang="en-US"/>
        </a:p>
      </dgm:t>
    </dgm:pt>
    <dgm:pt modelId="{8AD2643A-8FF8-4231-A2A0-E24614007F45}">
      <dgm:prSet/>
      <dgm:spPr/>
      <dgm:t>
        <a:bodyPr/>
        <a:lstStyle/>
        <a:p>
          <a:pPr>
            <a:buNone/>
          </a:pPr>
          <a:r>
            <a:rPr lang="en-US" dirty="0"/>
            <a:t>1.2.	The Value of Virtual Labor Mobility	</a:t>
          </a:r>
        </a:p>
      </dgm:t>
    </dgm:pt>
    <dgm:pt modelId="{824F185E-8947-4891-AFCB-520232C357C6}" type="parTrans" cxnId="{F4ACD1AC-1645-4DC7-81DF-A37E0A0C27E5}">
      <dgm:prSet/>
      <dgm:spPr/>
      <dgm:t>
        <a:bodyPr/>
        <a:lstStyle/>
        <a:p>
          <a:endParaRPr lang="en-US"/>
        </a:p>
      </dgm:t>
    </dgm:pt>
    <dgm:pt modelId="{DB378B6F-1CBA-42B8-B34B-D7D0A4934004}" type="sibTrans" cxnId="{F4ACD1AC-1645-4DC7-81DF-A37E0A0C27E5}">
      <dgm:prSet/>
      <dgm:spPr/>
      <dgm:t>
        <a:bodyPr/>
        <a:lstStyle/>
        <a:p>
          <a:endParaRPr lang="en-US"/>
        </a:p>
      </dgm:t>
    </dgm:pt>
    <dgm:pt modelId="{5DF5ADA4-D248-48D0-BE33-3A8CD924ABFE}">
      <dgm:prSet/>
      <dgm:spPr/>
      <dgm:t>
        <a:bodyPr/>
        <a:lstStyle/>
        <a:p>
          <a:r>
            <a:rPr lang="en-US" dirty="0"/>
            <a:t>2.	Global Trends in Cross-border Remote Work	</a:t>
          </a:r>
        </a:p>
      </dgm:t>
    </dgm:pt>
    <dgm:pt modelId="{94129913-DC7E-4851-B0F4-54BCF9CCD283}" type="parTrans" cxnId="{3AE3746E-C91B-4A47-8786-46EBF496D515}">
      <dgm:prSet/>
      <dgm:spPr/>
      <dgm:t>
        <a:bodyPr/>
        <a:lstStyle/>
        <a:p>
          <a:endParaRPr lang="en-US"/>
        </a:p>
      </dgm:t>
    </dgm:pt>
    <dgm:pt modelId="{80B9A890-44F2-4A39-A8CD-75721A51AF0E}" type="sibTrans" cxnId="{3AE3746E-C91B-4A47-8786-46EBF496D515}">
      <dgm:prSet/>
      <dgm:spPr/>
      <dgm:t>
        <a:bodyPr/>
        <a:lstStyle/>
        <a:p>
          <a:endParaRPr lang="en-US"/>
        </a:p>
      </dgm:t>
    </dgm:pt>
    <dgm:pt modelId="{4C8A513D-3BDE-4C4B-826B-5EA89B9086FF}">
      <dgm:prSet/>
      <dgm:spPr/>
      <dgm:t>
        <a:bodyPr/>
        <a:lstStyle/>
        <a:p>
          <a:pPr>
            <a:buNone/>
          </a:pPr>
          <a:r>
            <a:rPr lang="en-US" dirty="0"/>
            <a:t>2.1.	The rising demand for digital work	</a:t>
          </a:r>
        </a:p>
      </dgm:t>
    </dgm:pt>
    <dgm:pt modelId="{EFF07B57-A5B1-4726-8BA9-91DD085E39E0}" type="parTrans" cxnId="{F9F70455-20F9-4802-BFE4-3B5D949428C1}">
      <dgm:prSet/>
      <dgm:spPr/>
      <dgm:t>
        <a:bodyPr/>
        <a:lstStyle/>
        <a:p>
          <a:endParaRPr lang="en-US"/>
        </a:p>
      </dgm:t>
    </dgm:pt>
    <dgm:pt modelId="{F7D145DD-EDBF-41F5-933F-39DC1BC17F7A}" type="sibTrans" cxnId="{F9F70455-20F9-4802-BFE4-3B5D949428C1}">
      <dgm:prSet/>
      <dgm:spPr/>
      <dgm:t>
        <a:bodyPr/>
        <a:lstStyle/>
        <a:p>
          <a:endParaRPr lang="en-US"/>
        </a:p>
      </dgm:t>
    </dgm:pt>
    <dgm:pt modelId="{6C885E2B-0563-4BB4-AA3B-B7318553EE18}">
      <dgm:prSet/>
      <dgm:spPr/>
      <dgm:t>
        <a:bodyPr/>
        <a:lstStyle/>
        <a:p>
          <a:pPr>
            <a:buNone/>
          </a:pPr>
          <a:r>
            <a:rPr lang="en-US" dirty="0"/>
            <a:t>2.2.	Cross-border Remote Work in Developing Countries	</a:t>
          </a:r>
        </a:p>
      </dgm:t>
    </dgm:pt>
    <dgm:pt modelId="{E409C109-E22E-47E7-9F4B-02F275EF81F6}" type="parTrans" cxnId="{73105B1B-0768-4D2A-8C88-31717DAE4911}">
      <dgm:prSet/>
      <dgm:spPr/>
      <dgm:t>
        <a:bodyPr/>
        <a:lstStyle/>
        <a:p>
          <a:endParaRPr lang="en-US"/>
        </a:p>
      </dgm:t>
    </dgm:pt>
    <dgm:pt modelId="{C5F149B2-320E-4483-B3DE-4C23FC7745D3}" type="sibTrans" cxnId="{73105B1B-0768-4D2A-8C88-31717DAE4911}">
      <dgm:prSet/>
      <dgm:spPr/>
      <dgm:t>
        <a:bodyPr/>
        <a:lstStyle/>
        <a:p>
          <a:endParaRPr lang="en-US"/>
        </a:p>
      </dgm:t>
    </dgm:pt>
    <dgm:pt modelId="{B7BE671F-F01F-41A1-857A-37E13977076A}">
      <dgm:prSet/>
      <dgm:spPr/>
      <dgm:t>
        <a:bodyPr/>
        <a:lstStyle/>
        <a:p>
          <a:r>
            <a:rPr lang="en-US" dirty="0"/>
            <a:t>3.	Pillars and Constraints of Virtual Labor Mobility	</a:t>
          </a:r>
        </a:p>
      </dgm:t>
    </dgm:pt>
    <dgm:pt modelId="{648FD7D2-3F85-45D5-9118-F5F07C6C7BFE}" type="parTrans" cxnId="{B83EA958-3D09-4F49-AAF6-DAF8759D8438}">
      <dgm:prSet/>
      <dgm:spPr/>
      <dgm:t>
        <a:bodyPr/>
        <a:lstStyle/>
        <a:p>
          <a:endParaRPr lang="en-US"/>
        </a:p>
      </dgm:t>
    </dgm:pt>
    <dgm:pt modelId="{184DDF3B-851A-47C2-AE53-83F00EAA666E}" type="sibTrans" cxnId="{B83EA958-3D09-4F49-AAF6-DAF8759D8438}">
      <dgm:prSet/>
      <dgm:spPr/>
      <dgm:t>
        <a:bodyPr/>
        <a:lstStyle/>
        <a:p>
          <a:endParaRPr lang="en-US"/>
        </a:p>
      </dgm:t>
    </dgm:pt>
    <dgm:pt modelId="{5AA17675-8166-479B-995D-DB2970DDE37B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/>
            <a:t>3.1.	Infrastructure	</a:t>
          </a:r>
        </a:p>
      </dgm:t>
    </dgm:pt>
    <dgm:pt modelId="{005A7366-9421-4ECE-BAFE-D331EB698206}" type="parTrans" cxnId="{A8511E89-F174-490B-BD14-8061F3FA2089}">
      <dgm:prSet/>
      <dgm:spPr/>
      <dgm:t>
        <a:bodyPr/>
        <a:lstStyle/>
        <a:p>
          <a:endParaRPr lang="en-US"/>
        </a:p>
      </dgm:t>
    </dgm:pt>
    <dgm:pt modelId="{AC32E5B9-7AD0-44EB-9D33-95A9D8B6F891}" type="sibTrans" cxnId="{A8511E89-F174-490B-BD14-8061F3FA2089}">
      <dgm:prSet/>
      <dgm:spPr/>
      <dgm:t>
        <a:bodyPr/>
        <a:lstStyle/>
        <a:p>
          <a:endParaRPr lang="en-US"/>
        </a:p>
      </dgm:t>
    </dgm:pt>
    <dgm:pt modelId="{AA494FA3-C6B5-4EC5-8ED2-B6B0AC171393}">
      <dgm:prSet/>
      <dgm:spPr/>
      <dgm:t>
        <a:bodyPr/>
        <a:lstStyle/>
        <a:p>
          <a:pPr>
            <a:buNone/>
          </a:pPr>
          <a:r>
            <a:rPr lang="en-US" dirty="0"/>
            <a:t>3.2.	Digital Skills	</a:t>
          </a:r>
        </a:p>
      </dgm:t>
    </dgm:pt>
    <dgm:pt modelId="{3C71641A-FC06-498D-BF9A-960804125171}" type="parTrans" cxnId="{AC609C9F-C203-43DE-BDB2-D3F264BCA4DA}">
      <dgm:prSet/>
      <dgm:spPr/>
      <dgm:t>
        <a:bodyPr/>
        <a:lstStyle/>
        <a:p>
          <a:endParaRPr lang="en-US"/>
        </a:p>
      </dgm:t>
    </dgm:pt>
    <dgm:pt modelId="{9D5590A9-D111-47EA-A9D1-C682C9B76064}" type="sibTrans" cxnId="{AC609C9F-C203-43DE-BDB2-D3F264BCA4DA}">
      <dgm:prSet/>
      <dgm:spPr/>
      <dgm:t>
        <a:bodyPr/>
        <a:lstStyle/>
        <a:p>
          <a:endParaRPr lang="en-US"/>
        </a:p>
      </dgm:t>
    </dgm:pt>
    <dgm:pt modelId="{20837C38-6463-4986-B174-0F44F34E9EAE}">
      <dgm:prSet/>
      <dgm:spPr/>
      <dgm:t>
        <a:bodyPr/>
        <a:lstStyle/>
        <a:p>
          <a:pPr>
            <a:buNone/>
          </a:pPr>
          <a:r>
            <a:rPr lang="en-US" dirty="0"/>
            <a:t>3.3.	Regulatory Frameworks	</a:t>
          </a:r>
        </a:p>
      </dgm:t>
    </dgm:pt>
    <dgm:pt modelId="{8D2F391C-5F91-44CE-81E3-9B64FE67766D}" type="parTrans" cxnId="{F243F450-E22D-4E6E-B197-1B32C97DC7A7}">
      <dgm:prSet/>
      <dgm:spPr/>
      <dgm:t>
        <a:bodyPr/>
        <a:lstStyle/>
        <a:p>
          <a:endParaRPr lang="en-US"/>
        </a:p>
      </dgm:t>
    </dgm:pt>
    <dgm:pt modelId="{07C69499-D5DE-4D9C-BACF-7C7EF07BB80B}" type="sibTrans" cxnId="{F243F450-E22D-4E6E-B197-1B32C97DC7A7}">
      <dgm:prSet/>
      <dgm:spPr/>
      <dgm:t>
        <a:bodyPr/>
        <a:lstStyle/>
        <a:p>
          <a:endParaRPr lang="en-US"/>
        </a:p>
      </dgm:t>
    </dgm:pt>
    <dgm:pt modelId="{32F57AB1-8E9F-45A6-81FA-0128175A400C}">
      <dgm:prSet/>
      <dgm:spPr/>
      <dgm:t>
        <a:bodyPr/>
        <a:lstStyle/>
        <a:p>
          <a:r>
            <a:rPr lang="en-US" dirty="0"/>
            <a:t>4.	Potential for Virtual Labor Mobility	</a:t>
          </a:r>
        </a:p>
      </dgm:t>
    </dgm:pt>
    <dgm:pt modelId="{26289515-61A6-4D91-BED7-C8D34758EC92}" type="parTrans" cxnId="{CA1D3399-9EAD-49E4-8A73-542DD06B5FB7}">
      <dgm:prSet/>
      <dgm:spPr/>
      <dgm:t>
        <a:bodyPr/>
        <a:lstStyle/>
        <a:p>
          <a:endParaRPr lang="en-US"/>
        </a:p>
      </dgm:t>
    </dgm:pt>
    <dgm:pt modelId="{322068B2-AD45-4E01-A49C-7997613FFB52}" type="sibTrans" cxnId="{CA1D3399-9EAD-49E4-8A73-542DD06B5FB7}">
      <dgm:prSet/>
      <dgm:spPr/>
      <dgm:t>
        <a:bodyPr/>
        <a:lstStyle/>
        <a:p>
          <a:endParaRPr lang="en-US"/>
        </a:p>
      </dgm:t>
    </dgm:pt>
    <dgm:pt modelId="{75F5D311-4B3E-4373-BE33-FEC8BFEFE6F6}">
      <dgm:prSet/>
      <dgm:spPr/>
      <dgm:t>
        <a:bodyPr/>
        <a:lstStyle/>
        <a:p>
          <a:pPr>
            <a:buNone/>
          </a:pPr>
          <a:r>
            <a:rPr lang="en-US" dirty="0"/>
            <a:t>4.1.	Selected Countries</a:t>
          </a:r>
        </a:p>
      </dgm:t>
    </dgm:pt>
    <dgm:pt modelId="{81C4FF16-DFF4-447A-BD37-AD6DE79CB5AA}" type="parTrans" cxnId="{49895AA9-57A2-45D5-9562-9D21897D2F18}">
      <dgm:prSet/>
      <dgm:spPr/>
      <dgm:t>
        <a:bodyPr/>
        <a:lstStyle/>
        <a:p>
          <a:endParaRPr lang="en-US"/>
        </a:p>
      </dgm:t>
    </dgm:pt>
    <dgm:pt modelId="{7505FAC2-67F2-4112-9011-059BB6528F9D}" type="sibTrans" cxnId="{49895AA9-57A2-45D5-9562-9D21897D2F18}">
      <dgm:prSet/>
      <dgm:spPr/>
      <dgm:t>
        <a:bodyPr/>
        <a:lstStyle/>
        <a:p>
          <a:endParaRPr lang="en-US"/>
        </a:p>
      </dgm:t>
    </dgm:pt>
    <dgm:pt modelId="{FBA8FEFD-72CD-4EF9-A17F-F73B5EFBD36B}">
      <dgm:prSet/>
      <dgm:spPr/>
      <dgm:t>
        <a:bodyPr/>
        <a:lstStyle/>
        <a:p>
          <a:r>
            <a:rPr lang="en-US" dirty="0"/>
            <a:t>5.	Role and Contribution of the World Bank	</a:t>
          </a:r>
        </a:p>
      </dgm:t>
    </dgm:pt>
    <dgm:pt modelId="{63A5CFDD-83EE-4328-893F-388B13A1FD47}" type="parTrans" cxnId="{E409E73C-43A1-417E-A0B1-4B9CEC7FB3F1}">
      <dgm:prSet/>
      <dgm:spPr/>
      <dgm:t>
        <a:bodyPr/>
        <a:lstStyle/>
        <a:p>
          <a:endParaRPr lang="en-US"/>
        </a:p>
      </dgm:t>
    </dgm:pt>
    <dgm:pt modelId="{41D7736F-0C18-4A09-B435-EA980A063357}" type="sibTrans" cxnId="{E409E73C-43A1-417E-A0B1-4B9CEC7FB3F1}">
      <dgm:prSet/>
      <dgm:spPr/>
      <dgm:t>
        <a:bodyPr/>
        <a:lstStyle/>
        <a:p>
          <a:endParaRPr lang="en-US"/>
        </a:p>
      </dgm:t>
    </dgm:pt>
    <dgm:pt modelId="{BDBFAA64-284C-48A4-BAFF-7DA4C85F2F8D}">
      <dgm:prSet/>
      <dgm:spPr/>
      <dgm:t>
        <a:bodyPr/>
        <a:lstStyle/>
        <a:p>
          <a:r>
            <a:rPr lang="en-US" dirty="0"/>
            <a:t>Conclusions</a:t>
          </a:r>
        </a:p>
      </dgm:t>
    </dgm:pt>
    <dgm:pt modelId="{CDDB59CD-E82D-4B97-A83E-B17B82D68B18}" type="parTrans" cxnId="{15C9B33E-A0C6-4301-89A6-67746FBED87F}">
      <dgm:prSet/>
      <dgm:spPr/>
      <dgm:t>
        <a:bodyPr/>
        <a:lstStyle/>
        <a:p>
          <a:endParaRPr lang="en-US"/>
        </a:p>
      </dgm:t>
    </dgm:pt>
    <dgm:pt modelId="{B7C80795-9195-4D39-BB45-55508DAE2A81}" type="sibTrans" cxnId="{15C9B33E-A0C6-4301-89A6-67746FBED87F}">
      <dgm:prSet/>
      <dgm:spPr/>
      <dgm:t>
        <a:bodyPr/>
        <a:lstStyle/>
        <a:p>
          <a:endParaRPr lang="en-US"/>
        </a:p>
      </dgm:t>
    </dgm:pt>
    <dgm:pt modelId="{46C20BFC-2138-42EE-8A7A-7B44A540FAED}" type="pres">
      <dgm:prSet presAssocID="{5A9604A8-27A2-452B-AB13-D2CF5C041A95}" presName="linear" presStyleCnt="0">
        <dgm:presLayoutVars>
          <dgm:animLvl val="lvl"/>
          <dgm:resizeHandles val="exact"/>
        </dgm:presLayoutVars>
      </dgm:prSet>
      <dgm:spPr/>
    </dgm:pt>
    <dgm:pt modelId="{DDA530E4-78A1-4FAE-892E-FF2F9033059D}" type="pres">
      <dgm:prSet presAssocID="{09377E4B-43DE-4A4D-B7FA-F4569940AB8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FC8DF60-30EA-4595-A83F-6D4725447622}" type="pres">
      <dgm:prSet presAssocID="{A313D451-A504-4889-9478-6EE48EB3376B}" presName="spacer" presStyleCnt="0"/>
      <dgm:spPr/>
    </dgm:pt>
    <dgm:pt modelId="{963F617F-1F3A-41D4-95DE-167734F203B8}" type="pres">
      <dgm:prSet presAssocID="{B221258C-F508-4EF8-BF7A-4D504E361C5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F006975-04F9-4746-804F-93DA6D5508B9}" type="pres">
      <dgm:prSet presAssocID="{B221258C-F508-4EF8-BF7A-4D504E361C51}" presName="childText" presStyleLbl="revTx" presStyleIdx="0" presStyleCnt="4">
        <dgm:presLayoutVars>
          <dgm:bulletEnabled val="1"/>
        </dgm:presLayoutVars>
      </dgm:prSet>
      <dgm:spPr/>
    </dgm:pt>
    <dgm:pt modelId="{BFF17AF1-EFC1-4287-9186-91891BA453CD}" type="pres">
      <dgm:prSet presAssocID="{5DF5ADA4-D248-48D0-BE33-3A8CD924ABF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02C917F-A4C2-4AC0-BB61-1B40FC24E5ED}" type="pres">
      <dgm:prSet presAssocID="{5DF5ADA4-D248-48D0-BE33-3A8CD924ABFE}" presName="childText" presStyleLbl="revTx" presStyleIdx="1" presStyleCnt="4">
        <dgm:presLayoutVars>
          <dgm:bulletEnabled val="1"/>
        </dgm:presLayoutVars>
      </dgm:prSet>
      <dgm:spPr/>
    </dgm:pt>
    <dgm:pt modelId="{F701243F-24F5-48F2-B35B-049B424982F0}" type="pres">
      <dgm:prSet presAssocID="{B7BE671F-F01F-41A1-857A-37E13977076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1D9E2EA-8CA3-43AA-BFE6-BFA21D3921BA}" type="pres">
      <dgm:prSet presAssocID="{B7BE671F-F01F-41A1-857A-37E13977076A}" presName="childText" presStyleLbl="revTx" presStyleIdx="2" presStyleCnt="4">
        <dgm:presLayoutVars>
          <dgm:bulletEnabled val="1"/>
        </dgm:presLayoutVars>
      </dgm:prSet>
      <dgm:spPr/>
    </dgm:pt>
    <dgm:pt modelId="{99DEA7D8-4F25-4DE5-83DE-2B4E83F3FE7C}" type="pres">
      <dgm:prSet presAssocID="{32F57AB1-8E9F-45A6-81FA-0128175A400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07F7240-A11C-4857-98AB-387E10CD1D97}" type="pres">
      <dgm:prSet presAssocID="{32F57AB1-8E9F-45A6-81FA-0128175A400C}" presName="childText" presStyleLbl="revTx" presStyleIdx="3" presStyleCnt="4">
        <dgm:presLayoutVars>
          <dgm:bulletEnabled val="1"/>
        </dgm:presLayoutVars>
      </dgm:prSet>
      <dgm:spPr/>
    </dgm:pt>
    <dgm:pt modelId="{B2A44008-9CBC-4C6F-B531-D69E30714491}" type="pres">
      <dgm:prSet presAssocID="{FBA8FEFD-72CD-4EF9-A17F-F73B5EFBD36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54A7218-291A-4E3A-9B2A-182886B5B06D}" type="pres">
      <dgm:prSet presAssocID="{41D7736F-0C18-4A09-B435-EA980A063357}" presName="spacer" presStyleCnt="0"/>
      <dgm:spPr/>
    </dgm:pt>
    <dgm:pt modelId="{BF2884F4-6AA8-4B4D-9B59-DD1E0C62FB70}" type="pres">
      <dgm:prSet presAssocID="{BDBFAA64-284C-48A4-BAFF-7DA4C85F2F8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2188A01-EA01-4B6A-80DC-D19F56298097}" type="presOf" srcId="{09377E4B-43DE-4A4D-B7FA-F4569940AB89}" destId="{DDA530E4-78A1-4FAE-892E-FF2F9033059D}" srcOrd="0" destOrd="0" presId="urn:microsoft.com/office/officeart/2005/8/layout/vList2"/>
    <dgm:cxn modelId="{5C686309-2B42-4D04-9164-8D3C92011659}" type="presOf" srcId="{5A9604A8-27A2-452B-AB13-D2CF5C041A95}" destId="{46C20BFC-2138-42EE-8A7A-7B44A540FAED}" srcOrd="0" destOrd="0" presId="urn:microsoft.com/office/officeart/2005/8/layout/vList2"/>
    <dgm:cxn modelId="{73105B1B-0768-4D2A-8C88-31717DAE4911}" srcId="{5DF5ADA4-D248-48D0-BE33-3A8CD924ABFE}" destId="{6C885E2B-0563-4BB4-AA3B-B7318553EE18}" srcOrd="1" destOrd="0" parTransId="{E409C109-E22E-47E7-9F4B-02F275EF81F6}" sibTransId="{C5F149B2-320E-4483-B3DE-4C23FC7745D3}"/>
    <dgm:cxn modelId="{16899D23-0BB3-4F71-B41B-296D4906D04A}" type="presOf" srcId="{8AD2643A-8FF8-4231-A2A0-E24614007F45}" destId="{2F006975-04F9-4746-804F-93DA6D5508B9}" srcOrd="0" destOrd="1" presId="urn:microsoft.com/office/officeart/2005/8/layout/vList2"/>
    <dgm:cxn modelId="{E409E73C-43A1-417E-A0B1-4B9CEC7FB3F1}" srcId="{5A9604A8-27A2-452B-AB13-D2CF5C041A95}" destId="{FBA8FEFD-72CD-4EF9-A17F-F73B5EFBD36B}" srcOrd="5" destOrd="0" parTransId="{63A5CFDD-83EE-4328-893F-388B13A1FD47}" sibTransId="{41D7736F-0C18-4A09-B435-EA980A063357}"/>
    <dgm:cxn modelId="{15C9B33E-A0C6-4301-89A6-67746FBED87F}" srcId="{5A9604A8-27A2-452B-AB13-D2CF5C041A95}" destId="{BDBFAA64-284C-48A4-BAFF-7DA4C85F2F8D}" srcOrd="6" destOrd="0" parTransId="{CDDB59CD-E82D-4B97-A83E-B17B82D68B18}" sibTransId="{B7C80795-9195-4D39-BB45-55508DAE2A81}"/>
    <dgm:cxn modelId="{81FFE65C-5B8E-4183-BF2A-113C4FBD6EDD}" type="presOf" srcId="{75F5D311-4B3E-4373-BE33-FEC8BFEFE6F6}" destId="{E07F7240-A11C-4857-98AB-387E10CD1D97}" srcOrd="0" destOrd="0" presId="urn:microsoft.com/office/officeart/2005/8/layout/vList2"/>
    <dgm:cxn modelId="{2FCDC468-FD15-4C58-9F6E-D171518146B4}" type="presOf" srcId="{5AA17675-8166-479B-995D-DB2970DDE37B}" destId="{E1D9E2EA-8CA3-43AA-BFE6-BFA21D3921BA}" srcOrd="0" destOrd="0" presId="urn:microsoft.com/office/officeart/2005/8/layout/vList2"/>
    <dgm:cxn modelId="{5171706E-CFB1-4DC6-A477-B461EE18AA62}" type="presOf" srcId="{5DF5ADA4-D248-48D0-BE33-3A8CD924ABFE}" destId="{BFF17AF1-EFC1-4287-9186-91891BA453CD}" srcOrd="0" destOrd="0" presId="urn:microsoft.com/office/officeart/2005/8/layout/vList2"/>
    <dgm:cxn modelId="{3AE3746E-C91B-4A47-8786-46EBF496D515}" srcId="{5A9604A8-27A2-452B-AB13-D2CF5C041A95}" destId="{5DF5ADA4-D248-48D0-BE33-3A8CD924ABFE}" srcOrd="2" destOrd="0" parTransId="{94129913-DC7E-4851-B0F4-54BCF9CCD283}" sibTransId="{80B9A890-44F2-4A39-A8CD-75721A51AF0E}"/>
    <dgm:cxn modelId="{F243F450-E22D-4E6E-B197-1B32C97DC7A7}" srcId="{B7BE671F-F01F-41A1-857A-37E13977076A}" destId="{20837C38-6463-4986-B174-0F44F34E9EAE}" srcOrd="2" destOrd="0" parTransId="{8D2F391C-5F91-44CE-81E3-9B64FE67766D}" sibTransId="{07C69499-D5DE-4D9C-BACF-7C7EF07BB80B}"/>
    <dgm:cxn modelId="{1814E454-0B55-4ACD-8515-22FC683CBD11}" srcId="{B221258C-F508-4EF8-BF7A-4D504E361C51}" destId="{507ECA1E-50EF-4197-9EE9-0900761EB146}" srcOrd="0" destOrd="0" parTransId="{5B9A9694-4C9F-4E4A-BEE6-0FA75FC4B911}" sibTransId="{49EFB806-86FB-4DE1-A047-85EC4678E57E}"/>
    <dgm:cxn modelId="{F9F70455-20F9-4802-BFE4-3B5D949428C1}" srcId="{5DF5ADA4-D248-48D0-BE33-3A8CD924ABFE}" destId="{4C8A513D-3BDE-4C4B-826B-5EA89B9086FF}" srcOrd="0" destOrd="0" parTransId="{EFF07B57-A5B1-4726-8BA9-91DD085E39E0}" sibTransId="{F7D145DD-EDBF-41F5-933F-39DC1BC17F7A}"/>
    <dgm:cxn modelId="{75A40478-89D8-47A3-A1D1-C6D4AA3A29F0}" type="presOf" srcId="{AA494FA3-C6B5-4EC5-8ED2-B6B0AC171393}" destId="{E1D9E2EA-8CA3-43AA-BFE6-BFA21D3921BA}" srcOrd="0" destOrd="1" presId="urn:microsoft.com/office/officeart/2005/8/layout/vList2"/>
    <dgm:cxn modelId="{B83EA958-3D09-4F49-AAF6-DAF8759D8438}" srcId="{5A9604A8-27A2-452B-AB13-D2CF5C041A95}" destId="{B7BE671F-F01F-41A1-857A-37E13977076A}" srcOrd="3" destOrd="0" parTransId="{648FD7D2-3F85-45D5-9118-F5F07C6C7BFE}" sibTransId="{184DDF3B-851A-47C2-AE53-83F00EAA666E}"/>
    <dgm:cxn modelId="{A8511E89-F174-490B-BD14-8061F3FA2089}" srcId="{B7BE671F-F01F-41A1-857A-37E13977076A}" destId="{5AA17675-8166-479B-995D-DB2970DDE37B}" srcOrd="0" destOrd="0" parTransId="{005A7366-9421-4ECE-BAFE-D331EB698206}" sibTransId="{AC32E5B9-7AD0-44EB-9D33-95A9D8B6F891}"/>
    <dgm:cxn modelId="{72D20A91-E336-4E7D-AA4D-EF5E702362D2}" srcId="{5A9604A8-27A2-452B-AB13-D2CF5C041A95}" destId="{B221258C-F508-4EF8-BF7A-4D504E361C51}" srcOrd="1" destOrd="0" parTransId="{13508BAC-5156-480E-AE8C-1F35D1E206EE}" sibTransId="{BBC14917-E59F-41CD-904B-4A2D8C5EAEA7}"/>
    <dgm:cxn modelId="{5254E693-734D-4DEC-8B60-EF6E1E4F5344}" type="presOf" srcId="{4C8A513D-3BDE-4C4B-826B-5EA89B9086FF}" destId="{802C917F-A4C2-4AC0-BB61-1B40FC24E5ED}" srcOrd="0" destOrd="0" presId="urn:microsoft.com/office/officeart/2005/8/layout/vList2"/>
    <dgm:cxn modelId="{CA1D3399-9EAD-49E4-8A73-542DD06B5FB7}" srcId="{5A9604A8-27A2-452B-AB13-D2CF5C041A95}" destId="{32F57AB1-8E9F-45A6-81FA-0128175A400C}" srcOrd="4" destOrd="0" parTransId="{26289515-61A6-4D91-BED7-C8D34758EC92}" sibTransId="{322068B2-AD45-4E01-A49C-7997613FFB52}"/>
    <dgm:cxn modelId="{BC3C029E-AB68-44B4-A503-C6C0110863F6}" type="presOf" srcId="{6C885E2B-0563-4BB4-AA3B-B7318553EE18}" destId="{802C917F-A4C2-4AC0-BB61-1B40FC24E5ED}" srcOrd="0" destOrd="1" presId="urn:microsoft.com/office/officeart/2005/8/layout/vList2"/>
    <dgm:cxn modelId="{AC609C9F-C203-43DE-BDB2-D3F264BCA4DA}" srcId="{B7BE671F-F01F-41A1-857A-37E13977076A}" destId="{AA494FA3-C6B5-4EC5-8ED2-B6B0AC171393}" srcOrd="1" destOrd="0" parTransId="{3C71641A-FC06-498D-BF9A-960804125171}" sibTransId="{9D5590A9-D111-47EA-A9D1-C682C9B76064}"/>
    <dgm:cxn modelId="{D89E22A7-2E9E-4208-8D62-72F8D85A351B}" type="presOf" srcId="{B7BE671F-F01F-41A1-857A-37E13977076A}" destId="{F701243F-24F5-48F2-B35B-049B424982F0}" srcOrd="0" destOrd="0" presId="urn:microsoft.com/office/officeart/2005/8/layout/vList2"/>
    <dgm:cxn modelId="{49895AA9-57A2-45D5-9562-9D21897D2F18}" srcId="{32F57AB1-8E9F-45A6-81FA-0128175A400C}" destId="{75F5D311-4B3E-4373-BE33-FEC8BFEFE6F6}" srcOrd="0" destOrd="0" parTransId="{81C4FF16-DFF4-447A-BD37-AD6DE79CB5AA}" sibTransId="{7505FAC2-67F2-4112-9011-059BB6528F9D}"/>
    <dgm:cxn modelId="{F4ACD1AC-1645-4DC7-81DF-A37E0A0C27E5}" srcId="{B221258C-F508-4EF8-BF7A-4D504E361C51}" destId="{8AD2643A-8FF8-4231-A2A0-E24614007F45}" srcOrd="1" destOrd="0" parTransId="{824F185E-8947-4891-AFCB-520232C357C6}" sibTransId="{DB378B6F-1CBA-42B8-B34B-D7D0A4934004}"/>
    <dgm:cxn modelId="{3DC1BFB6-E8D9-4A52-AF4B-4D919784928F}" type="presOf" srcId="{507ECA1E-50EF-4197-9EE9-0900761EB146}" destId="{2F006975-04F9-4746-804F-93DA6D5508B9}" srcOrd="0" destOrd="0" presId="urn:microsoft.com/office/officeart/2005/8/layout/vList2"/>
    <dgm:cxn modelId="{0F6455BA-B79C-44AA-9910-002EE29D9BFF}" type="presOf" srcId="{32F57AB1-8E9F-45A6-81FA-0128175A400C}" destId="{99DEA7D8-4F25-4DE5-83DE-2B4E83F3FE7C}" srcOrd="0" destOrd="0" presId="urn:microsoft.com/office/officeart/2005/8/layout/vList2"/>
    <dgm:cxn modelId="{831E28CB-C4A6-48C7-928F-7E88927979F3}" type="presOf" srcId="{FBA8FEFD-72CD-4EF9-A17F-F73B5EFBD36B}" destId="{B2A44008-9CBC-4C6F-B531-D69E30714491}" srcOrd="0" destOrd="0" presId="urn:microsoft.com/office/officeart/2005/8/layout/vList2"/>
    <dgm:cxn modelId="{690F4FD1-A2F1-436C-B460-159E8A47DDDE}" type="presOf" srcId="{BDBFAA64-284C-48A4-BAFF-7DA4C85F2F8D}" destId="{BF2884F4-6AA8-4B4D-9B59-DD1E0C62FB70}" srcOrd="0" destOrd="0" presId="urn:microsoft.com/office/officeart/2005/8/layout/vList2"/>
    <dgm:cxn modelId="{557424E1-7E6D-40BC-AC15-F750F25DDDDE}" type="presOf" srcId="{B221258C-F508-4EF8-BF7A-4D504E361C51}" destId="{963F617F-1F3A-41D4-95DE-167734F203B8}" srcOrd="0" destOrd="0" presId="urn:microsoft.com/office/officeart/2005/8/layout/vList2"/>
    <dgm:cxn modelId="{500B08E4-87C3-4541-8A0A-F0A09BBA3E95}" srcId="{5A9604A8-27A2-452B-AB13-D2CF5C041A95}" destId="{09377E4B-43DE-4A4D-B7FA-F4569940AB89}" srcOrd="0" destOrd="0" parTransId="{D9B53529-06FC-4FDD-8898-B05A07DE072C}" sibTransId="{A313D451-A504-4889-9478-6EE48EB3376B}"/>
    <dgm:cxn modelId="{FBBDF8EB-6F92-4E77-9433-3C5179917D2A}" type="presOf" srcId="{20837C38-6463-4986-B174-0F44F34E9EAE}" destId="{E1D9E2EA-8CA3-43AA-BFE6-BFA21D3921BA}" srcOrd="0" destOrd="2" presId="urn:microsoft.com/office/officeart/2005/8/layout/vList2"/>
    <dgm:cxn modelId="{BAC7D17E-8A4B-4E67-BC84-394ECAAE9029}" type="presParOf" srcId="{46C20BFC-2138-42EE-8A7A-7B44A540FAED}" destId="{DDA530E4-78A1-4FAE-892E-FF2F9033059D}" srcOrd="0" destOrd="0" presId="urn:microsoft.com/office/officeart/2005/8/layout/vList2"/>
    <dgm:cxn modelId="{2FD0CF48-C364-409F-B913-ED8A037BABB9}" type="presParOf" srcId="{46C20BFC-2138-42EE-8A7A-7B44A540FAED}" destId="{5FC8DF60-30EA-4595-A83F-6D4725447622}" srcOrd="1" destOrd="0" presId="urn:microsoft.com/office/officeart/2005/8/layout/vList2"/>
    <dgm:cxn modelId="{3C317E23-7CA6-4217-9B3D-F7CD6E30EF6C}" type="presParOf" srcId="{46C20BFC-2138-42EE-8A7A-7B44A540FAED}" destId="{963F617F-1F3A-41D4-95DE-167734F203B8}" srcOrd="2" destOrd="0" presId="urn:microsoft.com/office/officeart/2005/8/layout/vList2"/>
    <dgm:cxn modelId="{65959DDF-5A6C-4294-B779-E9F98C0A1032}" type="presParOf" srcId="{46C20BFC-2138-42EE-8A7A-7B44A540FAED}" destId="{2F006975-04F9-4746-804F-93DA6D5508B9}" srcOrd="3" destOrd="0" presId="urn:microsoft.com/office/officeart/2005/8/layout/vList2"/>
    <dgm:cxn modelId="{AB182C50-395D-4796-AC72-BE0318F5F2B0}" type="presParOf" srcId="{46C20BFC-2138-42EE-8A7A-7B44A540FAED}" destId="{BFF17AF1-EFC1-4287-9186-91891BA453CD}" srcOrd="4" destOrd="0" presId="urn:microsoft.com/office/officeart/2005/8/layout/vList2"/>
    <dgm:cxn modelId="{667AAB16-24EF-4D00-ABAC-08B382667EA5}" type="presParOf" srcId="{46C20BFC-2138-42EE-8A7A-7B44A540FAED}" destId="{802C917F-A4C2-4AC0-BB61-1B40FC24E5ED}" srcOrd="5" destOrd="0" presId="urn:microsoft.com/office/officeart/2005/8/layout/vList2"/>
    <dgm:cxn modelId="{581E2809-9B95-4EA4-BD20-8DB87A578A82}" type="presParOf" srcId="{46C20BFC-2138-42EE-8A7A-7B44A540FAED}" destId="{F701243F-24F5-48F2-B35B-049B424982F0}" srcOrd="6" destOrd="0" presId="urn:microsoft.com/office/officeart/2005/8/layout/vList2"/>
    <dgm:cxn modelId="{B57ED65B-F83C-44E6-8B6C-32E88E9EB41B}" type="presParOf" srcId="{46C20BFC-2138-42EE-8A7A-7B44A540FAED}" destId="{E1D9E2EA-8CA3-43AA-BFE6-BFA21D3921BA}" srcOrd="7" destOrd="0" presId="urn:microsoft.com/office/officeart/2005/8/layout/vList2"/>
    <dgm:cxn modelId="{872F222C-864D-4834-932D-02A5FEBDD823}" type="presParOf" srcId="{46C20BFC-2138-42EE-8A7A-7B44A540FAED}" destId="{99DEA7D8-4F25-4DE5-83DE-2B4E83F3FE7C}" srcOrd="8" destOrd="0" presId="urn:microsoft.com/office/officeart/2005/8/layout/vList2"/>
    <dgm:cxn modelId="{4883AB7E-D90A-4607-9CA0-F49852E3375B}" type="presParOf" srcId="{46C20BFC-2138-42EE-8A7A-7B44A540FAED}" destId="{E07F7240-A11C-4857-98AB-387E10CD1D97}" srcOrd="9" destOrd="0" presId="urn:microsoft.com/office/officeart/2005/8/layout/vList2"/>
    <dgm:cxn modelId="{24D170FA-6527-4500-B7F9-ADD2890A45E4}" type="presParOf" srcId="{46C20BFC-2138-42EE-8A7A-7B44A540FAED}" destId="{B2A44008-9CBC-4C6F-B531-D69E30714491}" srcOrd="10" destOrd="0" presId="urn:microsoft.com/office/officeart/2005/8/layout/vList2"/>
    <dgm:cxn modelId="{BB93AB43-4E1A-429F-9E93-895097D439A9}" type="presParOf" srcId="{46C20BFC-2138-42EE-8A7A-7B44A540FAED}" destId="{454A7218-291A-4E3A-9B2A-182886B5B06D}" srcOrd="11" destOrd="0" presId="urn:microsoft.com/office/officeart/2005/8/layout/vList2"/>
    <dgm:cxn modelId="{5D746176-F7F0-4B77-A02B-C8BA0EAEAD82}" type="presParOf" srcId="{46C20BFC-2138-42EE-8A7A-7B44A540FAED}" destId="{BF2884F4-6AA8-4B4D-9B59-DD1E0C62FB7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EED4B-E21B-47B1-BB2C-0E792E14EEEA}">
      <dsp:nvSpPr>
        <dsp:cNvPr id="0" name=""/>
        <dsp:cNvSpPr/>
      </dsp:nvSpPr>
      <dsp:spPr>
        <a:xfrm rot="5400000">
          <a:off x="-404978" y="408594"/>
          <a:ext cx="2699857" cy="18899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 achieves the same benefits as physical labor mobility</a:t>
          </a:r>
        </a:p>
      </dsp:txBody>
      <dsp:txXfrm rot="-5400000">
        <a:off x="1" y="948565"/>
        <a:ext cx="1889900" cy="809957"/>
      </dsp:txXfrm>
    </dsp:sp>
    <dsp:sp modelId="{E27A5740-2B46-43ED-A36E-EF3C030954AE}">
      <dsp:nvSpPr>
        <dsp:cNvPr id="0" name=""/>
        <dsp:cNvSpPr/>
      </dsp:nvSpPr>
      <dsp:spPr>
        <a:xfrm rot="5400000">
          <a:off x="5667058" y="-3773542"/>
          <a:ext cx="1754907" cy="9309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Addresses </a:t>
          </a:r>
          <a:r>
            <a:rPr lang="en-US" sz="1400" b="1" kern="1200" dirty="0"/>
            <a:t>labor shortages </a:t>
          </a:r>
          <a:r>
            <a:rPr lang="en-US" sz="1400" kern="1200" dirty="0"/>
            <a:t>in receiving countries.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Workers from origin countries earn </a:t>
          </a:r>
          <a:r>
            <a:rPr lang="en-US" sz="1400" b="1" kern="1200" dirty="0"/>
            <a:t>higher wages.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Reduces poverty </a:t>
          </a:r>
          <a:r>
            <a:rPr lang="en-US" sz="1400" kern="1200" dirty="0"/>
            <a:t>through remittances.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Fosters </a:t>
          </a:r>
          <a:r>
            <a:rPr lang="en-US" sz="1400" b="1" kern="1200" dirty="0"/>
            <a:t>knowledge transfers </a:t>
          </a:r>
          <a:r>
            <a:rPr lang="en-US" sz="1400" kern="1200" dirty="0"/>
            <a:t>in the origin countries.</a:t>
          </a:r>
        </a:p>
      </dsp:txBody>
      <dsp:txXfrm rot="-5400000">
        <a:off x="1889900" y="89283"/>
        <a:ext cx="9223557" cy="1583573"/>
      </dsp:txXfrm>
    </dsp:sp>
    <dsp:sp modelId="{2F9ACA28-EA2B-46AC-ADC4-9240E343F70B}">
      <dsp:nvSpPr>
        <dsp:cNvPr id="0" name=""/>
        <dsp:cNvSpPr/>
      </dsp:nvSpPr>
      <dsp:spPr>
        <a:xfrm rot="5400000">
          <a:off x="-404978" y="2826240"/>
          <a:ext cx="2699857" cy="18899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And offers even more</a:t>
          </a:r>
        </a:p>
      </dsp:txBody>
      <dsp:txXfrm rot="-5400000">
        <a:off x="1" y="3366211"/>
        <a:ext cx="1889900" cy="809957"/>
      </dsp:txXfrm>
    </dsp:sp>
    <dsp:sp modelId="{116D1056-7F44-4CAC-96F3-9ECE1E0E6892}">
      <dsp:nvSpPr>
        <dsp:cNvPr id="0" name=""/>
        <dsp:cNvSpPr/>
      </dsp:nvSpPr>
      <dsp:spPr>
        <a:xfrm rot="5400000">
          <a:off x="5667058" y="-1355896"/>
          <a:ext cx="1754907" cy="9309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Cost efficiency</a:t>
          </a:r>
          <a:r>
            <a:rPr lang="en-US" sz="1400" kern="1200" dirty="0"/>
            <a:t>: no physical relocation expenses and adjusting compensation based on the cost-of-living in the country of origin.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Access to a </a:t>
          </a:r>
          <a:r>
            <a:rPr lang="en-US" sz="1400" b="1" kern="1200" dirty="0"/>
            <a:t>larger pool of talents</a:t>
          </a:r>
          <a:r>
            <a:rPr lang="en-US" sz="1400" kern="1200" dirty="0"/>
            <a:t>: anyone with the right skills can be your employee, including those that are not eligibile (or don’t want) to relocate.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Contributes to the economy </a:t>
          </a:r>
          <a:r>
            <a:rPr lang="en-US" sz="1400" kern="1200" dirty="0"/>
            <a:t>of sending countries:  increased employment with domestic firms, multiplier effect, mitigates full brain drain of young people.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Less sensitive </a:t>
          </a:r>
          <a:r>
            <a:rPr lang="en-US" sz="1400" kern="1200" dirty="0"/>
            <a:t>politically and socially.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Can be a steppingstone to physical migration, allowing the destination firms to ‘</a:t>
          </a:r>
          <a:r>
            <a:rPr lang="en-US" sz="1400" b="1" kern="1200" dirty="0"/>
            <a:t>choose’ the best of the best</a:t>
          </a:r>
          <a:r>
            <a:rPr lang="en-US" sz="1400" kern="1200" dirty="0"/>
            <a:t>.</a:t>
          </a:r>
        </a:p>
      </dsp:txBody>
      <dsp:txXfrm rot="-5400000">
        <a:off x="1889900" y="2506929"/>
        <a:ext cx="9223557" cy="1583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17177-993D-4DB7-B7A4-1BDF7059EF08}">
      <dsp:nvSpPr>
        <dsp:cNvPr id="0" name=""/>
        <dsp:cNvSpPr/>
      </dsp:nvSpPr>
      <dsp:spPr>
        <a:xfrm>
          <a:off x="0" y="466"/>
          <a:ext cx="8096896" cy="641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71BB9-B672-47A7-BF26-D0C69AF34BA6}">
      <dsp:nvSpPr>
        <dsp:cNvPr id="0" name=""/>
        <dsp:cNvSpPr/>
      </dsp:nvSpPr>
      <dsp:spPr>
        <a:xfrm>
          <a:off x="194114" y="144849"/>
          <a:ext cx="352936" cy="3529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C6CF2-CE50-4E16-836B-2BD34C4E70A7}">
      <dsp:nvSpPr>
        <dsp:cNvPr id="0" name=""/>
        <dsp:cNvSpPr/>
      </dsp:nvSpPr>
      <dsp:spPr>
        <a:xfrm>
          <a:off x="741166" y="466"/>
          <a:ext cx="7355729" cy="64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14" tIns="67914" rIns="67914" bIns="6791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Physical Presence Requirement: whether the job necessitates the worker's physical presence</a:t>
          </a:r>
        </a:p>
      </dsp:txBody>
      <dsp:txXfrm>
        <a:off x="741166" y="466"/>
        <a:ext cx="7355729" cy="641702"/>
      </dsp:txXfrm>
    </dsp:sp>
    <dsp:sp modelId="{4018D420-C241-4B32-8662-67AD29ACEB1F}">
      <dsp:nvSpPr>
        <dsp:cNvPr id="0" name=""/>
        <dsp:cNvSpPr/>
      </dsp:nvSpPr>
      <dsp:spPr>
        <a:xfrm>
          <a:off x="0" y="802594"/>
          <a:ext cx="8096896" cy="641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B2D8D-E4A9-4AFB-88AB-A504738696ED}">
      <dsp:nvSpPr>
        <dsp:cNvPr id="0" name=""/>
        <dsp:cNvSpPr/>
      </dsp:nvSpPr>
      <dsp:spPr>
        <a:xfrm>
          <a:off x="194114" y="946977"/>
          <a:ext cx="352936" cy="3529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850C8-36A5-405E-BCF8-13F89CC0CED4}">
      <dsp:nvSpPr>
        <dsp:cNvPr id="0" name=""/>
        <dsp:cNvSpPr/>
      </dsp:nvSpPr>
      <dsp:spPr>
        <a:xfrm>
          <a:off x="741166" y="802594"/>
          <a:ext cx="7355729" cy="64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14" tIns="67914" rIns="67914" bIns="6791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Geographic and Temporal Proximity: Assessing if compatible time zones and common language are required.</a:t>
          </a:r>
        </a:p>
      </dsp:txBody>
      <dsp:txXfrm>
        <a:off x="741166" y="802594"/>
        <a:ext cx="7355729" cy="641702"/>
      </dsp:txXfrm>
    </dsp:sp>
    <dsp:sp modelId="{90530360-D698-4702-A103-C60A4A54B621}">
      <dsp:nvSpPr>
        <dsp:cNvPr id="0" name=""/>
        <dsp:cNvSpPr/>
      </dsp:nvSpPr>
      <dsp:spPr>
        <a:xfrm>
          <a:off x="0" y="1604722"/>
          <a:ext cx="8096896" cy="641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66159-D1C7-4959-A03C-C15E7D215544}">
      <dsp:nvSpPr>
        <dsp:cNvPr id="0" name=""/>
        <dsp:cNvSpPr/>
      </dsp:nvSpPr>
      <dsp:spPr>
        <a:xfrm>
          <a:off x="194114" y="1749105"/>
          <a:ext cx="352936" cy="3529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A341C-097D-4A4A-8A58-98A3AA08991F}">
      <dsp:nvSpPr>
        <dsp:cNvPr id="0" name=""/>
        <dsp:cNvSpPr/>
      </dsp:nvSpPr>
      <dsp:spPr>
        <a:xfrm>
          <a:off x="741166" y="1604722"/>
          <a:ext cx="7355729" cy="64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14" tIns="67914" rIns="67914" bIns="6791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Local Tech-Hub Necessity: Evaluating if a centralized tech-hub is needed.</a:t>
          </a:r>
        </a:p>
      </dsp:txBody>
      <dsp:txXfrm>
        <a:off x="741166" y="1604722"/>
        <a:ext cx="7355729" cy="641702"/>
      </dsp:txXfrm>
    </dsp:sp>
    <dsp:sp modelId="{4AAF6458-3EA7-4673-8803-CE1AEA7E1749}">
      <dsp:nvSpPr>
        <dsp:cNvPr id="0" name=""/>
        <dsp:cNvSpPr/>
      </dsp:nvSpPr>
      <dsp:spPr>
        <a:xfrm>
          <a:off x="0" y="2406850"/>
          <a:ext cx="8096896" cy="641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B0513-5373-4F5D-8B6A-6C6267CA1203}">
      <dsp:nvSpPr>
        <dsp:cNvPr id="0" name=""/>
        <dsp:cNvSpPr/>
      </dsp:nvSpPr>
      <dsp:spPr>
        <a:xfrm>
          <a:off x="194114" y="2551233"/>
          <a:ext cx="352936" cy="3529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01E06-23C4-499C-83C1-DCF0967E7CE5}">
      <dsp:nvSpPr>
        <dsp:cNvPr id="0" name=""/>
        <dsp:cNvSpPr/>
      </dsp:nvSpPr>
      <dsp:spPr>
        <a:xfrm>
          <a:off x="741166" y="2406850"/>
          <a:ext cx="7355729" cy="64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14" tIns="67914" rIns="67914" bIns="6791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Infrastructure Adequacy: Verifying necessary infrastructure, particularly reliable and high-speed internet access.</a:t>
          </a:r>
        </a:p>
      </dsp:txBody>
      <dsp:txXfrm>
        <a:off x="741166" y="2406850"/>
        <a:ext cx="7355729" cy="641702"/>
      </dsp:txXfrm>
    </dsp:sp>
    <dsp:sp modelId="{0172F306-42A5-4081-AA6A-CDED7BF2663A}">
      <dsp:nvSpPr>
        <dsp:cNvPr id="0" name=""/>
        <dsp:cNvSpPr/>
      </dsp:nvSpPr>
      <dsp:spPr>
        <a:xfrm>
          <a:off x="0" y="3208978"/>
          <a:ext cx="8096896" cy="641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B50D0-D4E9-4064-8CE7-DDF92AE0BA8F}">
      <dsp:nvSpPr>
        <dsp:cNvPr id="0" name=""/>
        <dsp:cNvSpPr/>
      </dsp:nvSpPr>
      <dsp:spPr>
        <a:xfrm>
          <a:off x="194114" y="3353361"/>
          <a:ext cx="352936" cy="35293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AEA5E-83F6-4108-9F39-51BF19F5FEA2}">
      <dsp:nvSpPr>
        <dsp:cNvPr id="0" name=""/>
        <dsp:cNvSpPr/>
      </dsp:nvSpPr>
      <dsp:spPr>
        <a:xfrm>
          <a:off x="741166" y="3208978"/>
          <a:ext cx="7355729" cy="64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14" tIns="67914" rIns="67914" bIns="6791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Technical Equipment Requirements: Identifying the specific technical equipment needed.</a:t>
          </a:r>
        </a:p>
      </dsp:txBody>
      <dsp:txXfrm>
        <a:off x="741166" y="3208978"/>
        <a:ext cx="7355729" cy="641702"/>
      </dsp:txXfrm>
    </dsp:sp>
    <dsp:sp modelId="{E87849FA-F68A-485C-9D4E-E9A9D6AB3A2B}">
      <dsp:nvSpPr>
        <dsp:cNvPr id="0" name=""/>
        <dsp:cNvSpPr/>
      </dsp:nvSpPr>
      <dsp:spPr>
        <a:xfrm>
          <a:off x="0" y="4011106"/>
          <a:ext cx="8096896" cy="641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DC952-DBE5-4225-8FA1-1675BAB31AA8}">
      <dsp:nvSpPr>
        <dsp:cNvPr id="0" name=""/>
        <dsp:cNvSpPr/>
      </dsp:nvSpPr>
      <dsp:spPr>
        <a:xfrm>
          <a:off x="194114" y="4155489"/>
          <a:ext cx="352936" cy="35293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93C35-F1A5-44D4-B1F4-ABBB1BAFF5EC}">
      <dsp:nvSpPr>
        <dsp:cNvPr id="0" name=""/>
        <dsp:cNvSpPr/>
      </dsp:nvSpPr>
      <dsp:spPr>
        <a:xfrm>
          <a:off x="741166" y="4011106"/>
          <a:ext cx="7355729" cy="64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14" tIns="67914" rIns="67914" bIns="6791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Cyber Security Concerns: Assessing potential cyber security risks and developing mitigation strategies.</a:t>
          </a:r>
        </a:p>
      </dsp:txBody>
      <dsp:txXfrm>
        <a:off x="741166" y="4011106"/>
        <a:ext cx="7355729" cy="641702"/>
      </dsp:txXfrm>
    </dsp:sp>
    <dsp:sp modelId="{90509405-9831-446C-BEEF-44FD06F88844}">
      <dsp:nvSpPr>
        <dsp:cNvPr id="0" name=""/>
        <dsp:cNvSpPr/>
      </dsp:nvSpPr>
      <dsp:spPr>
        <a:xfrm>
          <a:off x="0" y="4813234"/>
          <a:ext cx="8096896" cy="641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298D3-5418-4D9F-B4DB-7B51217C06D2}">
      <dsp:nvSpPr>
        <dsp:cNvPr id="0" name=""/>
        <dsp:cNvSpPr/>
      </dsp:nvSpPr>
      <dsp:spPr>
        <a:xfrm>
          <a:off x="194114" y="4957617"/>
          <a:ext cx="352936" cy="35293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37F14-775A-41E5-A299-8272848C4099}">
      <dsp:nvSpPr>
        <dsp:cNvPr id="0" name=""/>
        <dsp:cNvSpPr/>
      </dsp:nvSpPr>
      <dsp:spPr>
        <a:xfrm>
          <a:off x="741166" y="4813234"/>
          <a:ext cx="7355729" cy="64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14" tIns="67914" rIns="67914" bIns="6791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Technologies facilitating virtual migration: Remote collaboration platforms, cloud computing, project management software, VR and AR.</a:t>
          </a:r>
        </a:p>
      </dsp:txBody>
      <dsp:txXfrm>
        <a:off x="741166" y="4813234"/>
        <a:ext cx="7355729" cy="641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1A165-6ADE-472B-9C22-214AA74D1DDF}">
      <dsp:nvSpPr>
        <dsp:cNvPr id="0" name=""/>
        <dsp:cNvSpPr/>
      </dsp:nvSpPr>
      <dsp:spPr>
        <a:xfrm>
          <a:off x="871574" y="395451"/>
          <a:ext cx="1058102" cy="10581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16E698-B7FC-4F91-8F6D-0EB3A168AA94}">
      <dsp:nvSpPr>
        <dsp:cNvPr id="0" name=""/>
        <dsp:cNvSpPr/>
      </dsp:nvSpPr>
      <dsp:spPr>
        <a:xfrm>
          <a:off x="15051" y="1657016"/>
          <a:ext cx="3023149" cy="453472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Literature Review</a:t>
          </a:r>
          <a:endParaRPr lang="en-US" sz="1800" kern="1200" dirty="0"/>
        </a:p>
      </dsp:txBody>
      <dsp:txXfrm>
        <a:off x="15051" y="1657016"/>
        <a:ext cx="3023149" cy="453472"/>
      </dsp:txXfrm>
    </dsp:sp>
    <dsp:sp modelId="{EFEB2654-78F4-404F-BD25-64EEEDC2EC16}">
      <dsp:nvSpPr>
        <dsp:cNvPr id="0" name=""/>
        <dsp:cNvSpPr/>
      </dsp:nvSpPr>
      <dsp:spPr>
        <a:xfrm>
          <a:off x="15051" y="2205122"/>
          <a:ext cx="3023149" cy="292054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Existing reports, academic literature, and relevant datasets. </a:t>
          </a:r>
          <a:endParaRPr lang="en-US" sz="1600" kern="1200" dirty="0">
            <a:solidFill>
              <a:schemeClr val="accent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This review will provide the background necessary to understand current trends, challenges, and opportunities in the areas of remote work and economic migration. </a:t>
          </a:r>
          <a:endParaRPr lang="en-US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It will also help identify gaps in existing knowledge that the primary research phases aim to address.</a:t>
          </a:r>
          <a:endParaRPr lang="en-US" sz="1600" kern="1200" dirty="0"/>
        </a:p>
      </dsp:txBody>
      <dsp:txXfrm>
        <a:off x="15051" y="2205122"/>
        <a:ext cx="3023149" cy="2920548"/>
      </dsp:txXfrm>
    </dsp:sp>
    <dsp:sp modelId="{6F6E435F-D658-4093-9261-51DC18544520}">
      <dsp:nvSpPr>
        <dsp:cNvPr id="0" name=""/>
        <dsp:cNvSpPr/>
      </dsp:nvSpPr>
      <dsp:spPr>
        <a:xfrm>
          <a:off x="4821350" y="421725"/>
          <a:ext cx="1058102" cy="10581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67685E-0AB9-49E3-A88D-CBB4E41623F1}">
      <dsp:nvSpPr>
        <dsp:cNvPr id="0" name=""/>
        <dsp:cNvSpPr/>
      </dsp:nvSpPr>
      <dsp:spPr>
        <a:xfrm>
          <a:off x="3838821" y="1954926"/>
          <a:ext cx="3023149" cy="453472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Quantitative Survey</a:t>
          </a:r>
          <a:endParaRPr lang="en-US" sz="1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838821" y="1954926"/>
        <a:ext cx="3023149" cy="453472"/>
      </dsp:txXfrm>
    </dsp:sp>
    <dsp:sp modelId="{5F9CE03B-DA73-4A0E-86D4-5E6C63E350CB}">
      <dsp:nvSpPr>
        <dsp:cNvPr id="0" name=""/>
        <dsp:cNvSpPr/>
      </dsp:nvSpPr>
      <dsp:spPr>
        <a:xfrm>
          <a:off x="3520453" y="2364827"/>
          <a:ext cx="4099692" cy="378629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The Project aims to explore the persistence of remote work post-pandemic, its impact on various sectors and regions, and the necessary infrastructure and regulatory reforms to maximize its benefits.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</a:t>
          </a:r>
          <a:r>
            <a:rPr lang="en-US" sz="1600" b="1" kern="1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survey </a:t>
          </a:r>
          <a:r>
            <a:rPr lang="en-US" sz="1600" kern="1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(fielded 3 times), includes a sample of 1,000-2,500 workers per country, over 34 countries</a:t>
          </a:r>
          <a:r>
            <a:rPr lang="en-US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including China, India, Philippines, Thailand, and Vietnam.</a:t>
          </a:r>
        </a:p>
      </dsp:txBody>
      <dsp:txXfrm>
        <a:off x="3520453" y="2364827"/>
        <a:ext cx="4099692" cy="378629"/>
      </dsp:txXfrm>
    </dsp:sp>
    <dsp:sp modelId="{27C8AD50-5ED3-46EA-8B7B-B99CBCE9DA0C}">
      <dsp:nvSpPr>
        <dsp:cNvPr id="0" name=""/>
        <dsp:cNvSpPr/>
      </dsp:nvSpPr>
      <dsp:spPr>
        <a:xfrm>
          <a:off x="9110396" y="441753"/>
          <a:ext cx="1058102" cy="10581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0D8E19-A6B6-4CA0-AD54-EFEE770C816F}">
      <dsp:nvSpPr>
        <dsp:cNvPr id="0" name=""/>
        <dsp:cNvSpPr/>
      </dsp:nvSpPr>
      <dsp:spPr>
        <a:xfrm>
          <a:off x="8195995" y="1657016"/>
          <a:ext cx="3023149" cy="453472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Qualitative</a:t>
          </a:r>
          <a:endParaRPr lang="en-US" sz="1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195995" y="1657016"/>
        <a:ext cx="3023149" cy="453472"/>
      </dsp:txXfrm>
    </dsp:sp>
    <dsp:sp modelId="{7B1E68EE-2A5E-4EC4-80B8-62C874902125}">
      <dsp:nvSpPr>
        <dsp:cNvPr id="0" name=""/>
        <dsp:cNvSpPr/>
      </dsp:nvSpPr>
      <dsp:spPr>
        <a:xfrm>
          <a:off x="8195995" y="2205122"/>
          <a:ext cx="3023149" cy="292054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scope and focus of </a:t>
          </a:r>
          <a:r>
            <a:rPr lang="en-US" sz="1600" b="1" kern="1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interviews and case studies</a:t>
          </a:r>
          <a:r>
            <a:rPr lang="en-US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will be determined based on the findings from the quantitative phase, specifically targeting areas where gaps or unexplored trends are identified. </a:t>
          </a:r>
          <a:endParaRPr lang="en-US" sz="16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These interviews will allow for a deeper understanding of the drivers and barriers to remote work and provide context for interpreting the quantitative data</a:t>
          </a:r>
          <a:endParaRPr lang="en-US" sz="16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8195995" y="2205122"/>
        <a:ext cx="3023149" cy="29205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530E4-78A1-4FAE-892E-FF2F9033059D}">
      <dsp:nvSpPr>
        <dsp:cNvPr id="0" name=""/>
        <dsp:cNvSpPr/>
      </dsp:nvSpPr>
      <dsp:spPr>
        <a:xfrm>
          <a:off x="0" y="149986"/>
          <a:ext cx="10702363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Overview	</a:t>
          </a:r>
        </a:p>
      </dsp:txBody>
      <dsp:txXfrm>
        <a:off x="21589" y="171575"/>
        <a:ext cx="10659185" cy="399082"/>
      </dsp:txXfrm>
    </dsp:sp>
    <dsp:sp modelId="{963F617F-1F3A-41D4-95DE-167734F203B8}">
      <dsp:nvSpPr>
        <dsp:cNvPr id="0" name=""/>
        <dsp:cNvSpPr/>
      </dsp:nvSpPr>
      <dsp:spPr>
        <a:xfrm>
          <a:off x="0" y="644086"/>
          <a:ext cx="10702363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	Virtual Labor Mobility as an Engine of Development in Home Countries	</a:t>
          </a:r>
        </a:p>
      </dsp:txBody>
      <dsp:txXfrm>
        <a:off x="21589" y="665675"/>
        <a:ext cx="10659185" cy="399082"/>
      </dsp:txXfrm>
    </dsp:sp>
    <dsp:sp modelId="{2F006975-04F9-4746-804F-93DA6D5508B9}">
      <dsp:nvSpPr>
        <dsp:cNvPr id="0" name=""/>
        <dsp:cNvSpPr/>
      </dsp:nvSpPr>
      <dsp:spPr>
        <a:xfrm>
          <a:off x="0" y="1086346"/>
          <a:ext cx="10702363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80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400" kern="1200" dirty="0"/>
            <a:t>1.1.	Defining Virtual Labor Mobility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400" kern="1200" dirty="0"/>
            <a:t>1.2.	The Value of Virtual Labor Mobility	</a:t>
          </a:r>
        </a:p>
      </dsp:txBody>
      <dsp:txXfrm>
        <a:off x="0" y="1086346"/>
        <a:ext cx="10702363" cy="484380"/>
      </dsp:txXfrm>
    </dsp:sp>
    <dsp:sp modelId="{BFF17AF1-EFC1-4287-9186-91891BA453CD}">
      <dsp:nvSpPr>
        <dsp:cNvPr id="0" name=""/>
        <dsp:cNvSpPr/>
      </dsp:nvSpPr>
      <dsp:spPr>
        <a:xfrm>
          <a:off x="0" y="1570726"/>
          <a:ext cx="10702363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	Global Trends in Cross-border Remote Work	</a:t>
          </a:r>
        </a:p>
      </dsp:txBody>
      <dsp:txXfrm>
        <a:off x="21589" y="1592315"/>
        <a:ext cx="10659185" cy="399082"/>
      </dsp:txXfrm>
    </dsp:sp>
    <dsp:sp modelId="{802C917F-A4C2-4AC0-BB61-1B40FC24E5ED}">
      <dsp:nvSpPr>
        <dsp:cNvPr id="0" name=""/>
        <dsp:cNvSpPr/>
      </dsp:nvSpPr>
      <dsp:spPr>
        <a:xfrm>
          <a:off x="0" y="2012986"/>
          <a:ext cx="10702363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80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400" kern="1200" dirty="0"/>
            <a:t>2.1.	The rising demand for digital work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400" kern="1200" dirty="0"/>
            <a:t>2.2.	Cross-border Remote Work in Developing Countries	</a:t>
          </a:r>
        </a:p>
      </dsp:txBody>
      <dsp:txXfrm>
        <a:off x="0" y="2012986"/>
        <a:ext cx="10702363" cy="484380"/>
      </dsp:txXfrm>
    </dsp:sp>
    <dsp:sp modelId="{F701243F-24F5-48F2-B35B-049B424982F0}">
      <dsp:nvSpPr>
        <dsp:cNvPr id="0" name=""/>
        <dsp:cNvSpPr/>
      </dsp:nvSpPr>
      <dsp:spPr>
        <a:xfrm>
          <a:off x="0" y="2497366"/>
          <a:ext cx="10702363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	Pillars and Constraints of Virtual Labor Mobility	</a:t>
          </a:r>
        </a:p>
      </dsp:txBody>
      <dsp:txXfrm>
        <a:off x="21589" y="2518955"/>
        <a:ext cx="10659185" cy="399082"/>
      </dsp:txXfrm>
    </dsp:sp>
    <dsp:sp modelId="{E1D9E2EA-8CA3-43AA-BFE6-BFA21D3921BA}">
      <dsp:nvSpPr>
        <dsp:cNvPr id="0" name=""/>
        <dsp:cNvSpPr/>
      </dsp:nvSpPr>
      <dsp:spPr>
        <a:xfrm>
          <a:off x="0" y="2939626"/>
          <a:ext cx="10702363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80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en-US" sz="1400" kern="1200" dirty="0"/>
            <a:t>3.1.	Infrastructure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400" kern="1200" dirty="0"/>
            <a:t>3.2.	Digital Skills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400" kern="1200" dirty="0"/>
            <a:t>3.3.	Regulatory Frameworks	</a:t>
          </a:r>
        </a:p>
      </dsp:txBody>
      <dsp:txXfrm>
        <a:off x="0" y="2939626"/>
        <a:ext cx="10702363" cy="726570"/>
      </dsp:txXfrm>
    </dsp:sp>
    <dsp:sp modelId="{99DEA7D8-4F25-4DE5-83DE-2B4E83F3FE7C}">
      <dsp:nvSpPr>
        <dsp:cNvPr id="0" name=""/>
        <dsp:cNvSpPr/>
      </dsp:nvSpPr>
      <dsp:spPr>
        <a:xfrm>
          <a:off x="0" y="3666196"/>
          <a:ext cx="10702363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4.	Potential for Virtual Labor Mobility	</a:t>
          </a:r>
        </a:p>
      </dsp:txBody>
      <dsp:txXfrm>
        <a:off x="21589" y="3687785"/>
        <a:ext cx="10659185" cy="399082"/>
      </dsp:txXfrm>
    </dsp:sp>
    <dsp:sp modelId="{E07F7240-A11C-4857-98AB-387E10CD1D97}">
      <dsp:nvSpPr>
        <dsp:cNvPr id="0" name=""/>
        <dsp:cNvSpPr/>
      </dsp:nvSpPr>
      <dsp:spPr>
        <a:xfrm>
          <a:off x="0" y="4108456"/>
          <a:ext cx="10702363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80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400" kern="1200" dirty="0"/>
            <a:t>4.1.	Selected Countries</a:t>
          </a:r>
        </a:p>
      </dsp:txBody>
      <dsp:txXfrm>
        <a:off x="0" y="4108456"/>
        <a:ext cx="10702363" cy="298080"/>
      </dsp:txXfrm>
    </dsp:sp>
    <dsp:sp modelId="{B2A44008-9CBC-4C6F-B531-D69E30714491}">
      <dsp:nvSpPr>
        <dsp:cNvPr id="0" name=""/>
        <dsp:cNvSpPr/>
      </dsp:nvSpPr>
      <dsp:spPr>
        <a:xfrm>
          <a:off x="0" y="4406536"/>
          <a:ext cx="10702363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5.	Role and Contribution of the World Bank	</a:t>
          </a:r>
        </a:p>
      </dsp:txBody>
      <dsp:txXfrm>
        <a:off x="21589" y="4428125"/>
        <a:ext cx="10659185" cy="399082"/>
      </dsp:txXfrm>
    </dsp:sp>
    <dsp:sp modelId="{BF2884F4-6AA8-4B4D-9B59-DD1E0C62FB70}">
      <dsp:nvSpPr>
        <dsp:cNvPr id="0" name=""/>
        <dsp:cNvSpPr/>
      </dsp:nvSpPr>
      <dsp:spPr>
        <a:xfrm>
          <a:off x="0" y="4900636"/>
          <a:ext cx="10702363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Conclusions</a:t>
          </a:r>
        </a:p>
      </dsp:txBody>
      <dsp:txXfrm>
        <a:off x="21589" y="4922225"/>
        <a:ext cx="10659185" cy="39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096F1-30A4-4888-9373-72D6C1A4DA5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CC9E9-7EE1-473C-A5AB-6ED5DF636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CC9E9-7EE1-473C-A5AB-6ED5DF6369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6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although the two can overlap. Cross-border gig work includes graphic designers and translators providing services to international clients via platforms like Upwork, Fiverr, or TaskRabbit. However, it does not include location-based platform workers, such as Uber.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CC9E9-7EE1-473C-A5AB-6ED5DF6369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1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CC9E9-7EE1-473C-A5AB-6ED5DF6369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3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highest demand for online work originates from the United States, followed by the United Kingdom, India, Canada, and Australia, while the largest supply comes from India, Bangladesh, and Pakistan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CC9E9-7EE1-473C-A5AB-6ED5DF6369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8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Firms in Higher-Paying Regions Are Hiring E Firms in Higher-Paying Regions Are Hiring Employees Living in Low-Cost Regions employees Living in Low-Cost Regions</a:t>
            </a:r>
            <a:br>
              <a:rPr lang="en-US" sz="1200" dirty="0"/>
            </a:br>
            <a:r>
              <a:rPr lang="en-US" sz="1200" dirty="0">
                <a:solidFill>
                  <a:srgbClr val="000000"/>
                </a:solidFill>
                <a:latin typeface="TWK Lausanne 300"/>
              </a:rPr>
              <a:t>Often, these pairs are aligned north to south; virtual migration is already happening! </a:t>
            </a:r>
          </a:p>
          <a:p>
            <a:endParaRPr lang="en-US" sz="1200" dirty="0">
              <a:solidFill>
                <a:srgbClr val="000000"/>
              </a:solidFill>
              <a:latin typeface="TWK Lausanne 3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WK Lausanne 300"/>
              </a:rPr>
              <a:t>North American companies with workers in Central America and the Caribbean (300% growth since January 2020);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WK Lausanne 300"/>
              </a:rPr>
              <a:t>Southern European companies with workers in Sub-Saharan Africa (200% growth since January 2020);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WK Lausanne 300"/>
              </a:rPr>
              <a:t>Southern Asian companies with workers in Eastern Asia (100% growth since January 2020). </a:t>
            </a:r>
          </a:p>
          <a:p>
            <a:endParaRPr lang="en-US" sz="1200" dirty="0">
              <a:solidFill>
                <a:srgbClr val="000000"/>
              </a:solidFill>
              <a:latin typeface="TWK Lausanne 300"/>
            </a:endParaRPr>
          </a:p>
          <a:p>
            <a:endParaRPr lang="en-US" sz="1200" dirty="0">
              <a:solidFill>
                <a:srgbClr val="000000"/>
              </a:solidFill>
              <a:latin typeface="TWK Lausanne 30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CC9E9-7EE1-473C-A5AB-6ED5DF6369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75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Factors influencing the feasibility of V-migration.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20C7C-A762-42F3-8A7E-EC2B72EEFE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6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CE2BE-620A-5756-6DF7-93DFA4E4B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8A8842-D695-3E7B-2312-659452460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69A4B-983E-137B-815C-548CCAD37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0D043-FDBD-813A-7673-D07E456A51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170E0-74CF-4C15-9047-179B2AC658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28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8739C-257D-BCB8-9F8F-794B4AAA8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418779-2347-AE80-111C-533B3DF0C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C5457E-78E9-61FC-1305-AF327E027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Argentina, Australia, Austria, Brazil, Canada, Chile,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China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Czechia, Denmark, Egypt, Finland, France, Germany, Greece, Hungary,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Ireland, Italy, Japan, Jordan, Korea, Malaysia, Mexico, Netherlands, New Zealand, Nigeria, Norway,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Philippines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Poland, Portugal, Romania, Singapore, South Africa, Spain, Sweden, Taiwan,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Thailand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Türkiye, UK, USA,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Vietnam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author team joined efforts and benefited from </a:t>
            </a:r>
            <a:r>
              <a:rPr lang="en-US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research project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the Trade and International Integration Unit (DECTI) of the Development Research Group (DECRG), in partnership with the IFO Institute, in collaboration with the Macroeconomics, Trade, and Investment (MTI) Unit.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D5A24-828B-3ABE-36E1-CD15980DD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170E0-74CF-4C15-9047-179B2AC658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37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3793-C6C8-1A61-155C-44199B093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52B4F-F5ED-28A0-264B-F6509E75F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B0FE0-2AF1-E19F-631C-126E673C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C30-4930-41D6-8A93-3D679861A62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C326-8F9A-2019-D66A-80DF55D2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99C08-B92C-CABA-5AF0-CDAB4866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75E-63BF-4F98-A2E7-0F0337EE3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3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BEB5-E876-2428-E8BD-A41C0EAD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695F6-E518-9980-0021-5BE20119F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58B44-54F0-F291-F680-13FE80EA7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C30-4930-41D6-8A93-3D679861A62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C99CE-0069-FDB0-C6BC-3D8D1DB1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3A9E5-D913-FC00-0ADD-370374FD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75E-63BF-4F98-A2E7-0F0337EE3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3180FF-5C80-E601-896F-1A0436A94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59F6F-EEA1-4F7C-E316-B4D3E167C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5B5E9-9CFA-3F77-D18C-F47CC651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C30-4930-41D6-8A93-3D679861A62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6B568-4F81-2319-D733-56207935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CE99A-D352-964D-7DFE-C1B24A91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75E-63BF-4F98-A2E7-0F0337EE3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1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399D-B467-FF01-63C5-FE2D23A7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6DB7-56DD-2998-AF58-EFB9CB76F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31C74-223C-39C9-3950-32D3A9E7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C30-4930-41D6-8A93-3D679861A62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E864A-26AD-AB2B-0CDB-50747CF7D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10B1F-5E62-404D-8D1D-6D1D05D1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75E-63BF-4F98-A2E7-0F0337EE3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6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4BA0-DD26-72EE-621C-2D54A3FC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E9EE5-801F-8EB2-E6BD-F4CD58AD3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E4BF9-9604-0A9F-5F03-4DC834185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C30-4930-41D6-8A93-3D679861A62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6F113-6162-7AA3-84FE-BC8441B8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8075B-2CA6-042C-959F-DCEB93D9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75E-63BF-4F98-A2E7-0F0337EE3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8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B1BF-95E9-6D0B-C55F-BD1339DA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D8B10-98C4-E414-4997-860213624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19BA1-4C63-8961-42E8-96D468D4F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EB56C-52D9-864A-3A34-106FF14C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C30-4930-41D6-8A93-3D679861A62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F487D-65A9-2514-B4A9-00914691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1D5A5-0816-A921-A033-ADA4B6CC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75E-63BF-4F98-A2E7-0F0337EE3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0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B017-5DAE-63A0-221F-93A92250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8CCE2-DC39-BCEB-AFFC-243824848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403AC-D404-EE48-E251-E70B60DF9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F6709-E103-B919-EA6B-A08D3DF1A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D384F-30B6-5EE8-00DD-27F8E4328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C80CCF-2AD1-3D08-2F0B-B63DD420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C30-4930-41D6-8A93-3D679861A62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31E7D-F445-BAFB-2192-3A9FEF60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468A7-956C-5536-4F3D-193B7749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75E-63BF-4F98-A2E7-0F0337EE3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01C2-0B5C-96E4-495E-57C3A40A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D5BBA-7101-C7D9-1232-0357E2EA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C30-4930-41D6-8A93-3D679861A62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1BA3E-4265-833C-4BA8-E1545563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EF2FD-34C4-ED8A-6924-29E79A93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75E-63BF-4F98-A2E7-0F0337EE3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3D4DB-88FC-FEC9-F91F-39735FAE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C30-4930-41D6-8A93-3D679861A62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23AE5-BEE1-2701-02C0-B7DFCE07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756F6-4E65-06E6-0D2F-FE1D5586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75E-63BF-4F98-A2E7-0F0337EE3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7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C87F-9FAD-2805-1B19-4CD01F97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6C02F-B3C3-7140-8582-F0545C701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271F7-9757-E234-77E8-7FE13EAD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0E214-AEE4-4ACE-985C-06AD2BDC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C30-4930-41D6-8A93-3D679861A62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BDC3A-DD31-FB2C-2DC3-F403FEF5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F8E38-647B-4EEE-4ABD-FA8A1396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75E-63BF-4F98-A2E7-0F0337EE3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5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0B5B-80E1-19EE-AC20-00F21BBA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85AC54-3715-81BA-9630-2EEB9FA23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476FF-251D-00C1-9485-67A6FDCFA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2DF6E-DB22-DD25-06E5-C7A720B8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C30-4930-41D6-8A93-3D679861A62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5DEEE-641F-5957-0971-8FFDA744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6C302-A832-954F-1CD1-1F4C4750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75E-63BF-4F98-A2E7-0F0337EE3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8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497B41-2EF7-B5C5-A972-3440FC56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66788-8FFC-9E0B-F032-DBBFBE0A4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87038-0EFC-44DF-C884-EA88EC24D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82DC30-4930-41D6-8A93-3D679861A62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B692A-842C-4FC0-81AE-5A8B3BFE3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066FC-4726-1797-4148-0849D6451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FF775E-63BF-4F98-A2E7-0F0337EE3C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C2AD9-ED24-E21A-C11F-56B7F5A8E72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73352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31340-751C-5F14-8B28-11E9F8EA6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chemeClr val="bg2"/>
                </a:solidFill>
                <a:ea typeface="+mj-lt"/>
                <a:cs typeface="+mj-lt"/>
              </a:rPr>
              <a:t>VIRTUAL LABOR MOBILITY: BRINGING OPPORTUNITIES HOME</a:t>
            </a:r>
            <a:endParaRPr lang="en-US" sz="4000">
              <a:solidFill>
                <a:schemeClr val="bg2"/>
              </a:solidFill>
            </a:endParaRPr>
          </a:p>
          <a:p>
            <a:endParaRPr lang="en-US" sz="4000">
              <a:solidFill>
                <a:schemeClr val="bg2"/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4409C-203C-5D9C-AD6B-D74500BE9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US" sz="1800" dirty="0"/>
              <a:t>Abu Dhabi Dialogue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5CA2795-EDB4-E8E0-CE61-252564A15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98" y="5410200"/>
            <a:ext cx="2869403" cy="5630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FDB12A-2221-8F85-7EEA-6B1FA2E8FA81}"/>
              </a:ext>
            </a:extLst>
          </p:cNvPr>
          <p:cNvSpPr txBox="1"/>
          <p:nvPr/>
        </p:nvSpPr>
        <p:spPr>
          <a:xfrm>
            <a:off x="5528520" y="5127837"/>
            <a:ext cx="137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Rada Naji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30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0D32C2-16B4-9ADA-F021-2F8EC2986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" y="54970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Region Pairs with Highest Increase in Remote Workers, 2020 to 2023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1" descr="A map of the world with numbers and percentages&#10;&#10;Description automatically generated">
            <a:extLst>
              <a:ext uri="{FF2B5EF4-FFF2-40B4-BE49-F238E27FC236}">
                <a16:creationId xmlns:a16="http://schemas.microsoft.com/office/drawing/2014/main" id="{8243FF9E-0634-AB65-A5AF-BA9245E3A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1" y="2277892"/>
            <a:ext cx="5836920" cy="30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31FBD1-3432-CF72-7C21-D327CD5FE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" y="5677221"/>
            <a:ext cx="45983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chemeClr val="tx2"/>
                </a:solidFill>
                <a:latin typeface="TWK Everett Mono Light"/>
              </a:rPr>
              <a:t>Source: Global Skills Marketplace (IFC, </a:t>
            </a:r>
            <a:r>
              <a:rPr lang="en-US" sz="1200" i="1" dirty="0" err="1">
                <a:solidFill>
                  <a:schemeClr val="tx2"/>
                </a:solidFill>
                <a:latin typeface="TWK Everett Mono Light"/>
              </a:rPr>
              <a:t>Revelio</a:t>
            </a:r>
            <a:r>
              <a:rPr lang="en-US" sz="1200" i="1" dirty="0">
                <a:solidFill>
                  <a:schemeClr val="tx2"/>
                </a:solidFill>
                <a:latin typeface="TWK Everett Mono Light"/>
              </a:rPr>
              <a:t> Labs and </a:t>
            </a:r>
            <a:r>
              <a:rPr lang="en-US" sz="1200" i="1" dirty="0" err="1">
                <a:solidFill>
                  <a:schemeClr val="tx2"/>
                </a:solidFill>
                <a:latin typeface="TWK Everett Mono Light"/>
              </a:rPr>
              <a:t>Lightcast</a:t>
            </a:r>
            <a:r>
              <a:rPr lang="en-US" sz="1200" i="1" dirty="0">
                <a:solidFill>
                  <a:schemeClr val="tx2"/>
                </a:solidFill>
                <a:latin typeface="TWK Everett Mono Light"/>
              </a:rPr>
              <a:t> 2023)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 5" descr="A map of the world with blue circles and text">
            <a:extLst>
              <a:ext uri="{FF2B5EF4-FFF2-40B4-BE49-F238E27FC236}">
                <a16:creationId xmlns:a16="http://schemas.microsoft.com/office/drawing/2014/main" id="{54C4CA45-DE02-6EA6-406F-47BAC32CB01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221730" y="2285618"/>
            <a:ext cx="5836920" cy="30016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1D8568-585C-61C6-EC96-4CC4841DE9F7}"/>
              </a:ext>
            </a:extLst>
          </p:cNvPr>
          <p:cNvSpPr txBox="1"/>
          <p:nvPr/>
        </p:nvSpPr>
        <p:spPr>
          <a:xfrm>
            <a:off x="6355080" y="5449279"/>
            <a:ext cx="6225540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in virtual mobility by region, 2023</a:t>
            </a:r>
          </a:p>
          <a:p>
            <a:pPr marL="0" marR="0">
              <a:lnSpc>
                <a:spcPct val="115000"/>
              </a:lnSpc>
              <a:buNone/>
            </a:pPr>
            <a:r>
              <a:rPr lang="en-US" sz="1200" i="1" dirty="0">
                <a:solidFill>
                  <a:schemeClr val="tx2"/>
                </a:solidFill>
                <a:latin typeface="TWK Everett Mono Light"/>
              </a:rPr>
              <a:t>Source: BCG (2025)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BB37FC-A2F4-FA18-DDE0-0D6C066D0695}"/>
              </a:ext>
            </a:extLst>
          </p:cNvPr>
          <p:cNvSpPr txBox="1"/>
          <p:nvPr/>
        </p:nvSpPr>
        <p:spPr>
          <a:xfrm>
            <a:off x="6096000" y="1415618"/>
            <a:ext cx="5962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largest interest in finding a VLM opportunity is observed among workers in sub-Saharan Africa and Latin America.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8C0AC3-43E2-2C9A-718E-C8A6E295CDE7}"/>
              </a:ext>
            </a:extLst>
          </p:cNvPr>
          <p:cNvSpPr txBox="1"/>
          <p:nvPr/>
        </p:nvSpPr>
        <p:spPr>
          <a:xfrm>
            <a:off x="377167" y="275152"/>
            <a:ext cx="10515600" cy="9201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Where</a:t>
            </a:r>
            <a:r>
              <a:rPr lang="en-US" sz="4400" dirty="0">
                <a:solidFill>
                  <a:schemeClr val="bg1"/>
                </a:solidFill>
              </a:rPr>
              <a:t> is it happening? </a:t>
            </a:r>
            <a:endParaRPr lang="en-US" sz="4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AF0BC5-34BC-7ED1-B796-84B0056F8D5E}"/>
              </a:ext>
            </a:extLst>
          </p:cNvPr>
          <p:cNvSpPr txBox="1"/>
          <p:nvPr/>
        </p:nvSpPr>
        <p:spPr>
          <a:xfrm>
            <a:off x="259080" y="1415618"/>
            <a:ext cx="5836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Firms in Higher-Paying Regions Are Hiring E Firms in Higher-Paying Regions Are Hiring Employees Living in Low-Cost Regions.</a:t>
            </a:r>
          </a:p>
        </p:txBody>
      </p:sp>
    </p:spTree>
    <p:extLst>
      <p:ext uri="{BB962C8B-B14F-4D97-AF65-F5344CB8AC3E}">
        <p14:creationId xmlns:p14="http://schemas.microsoft.com/office/powerpoint/2010/main" val="265452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70" y="287412"/>
            <a:ext cx="10622507" cy="670569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</a:t>
            </a:r>
            <a:r>
              <a:rPr lang="en-US" sz="3600" dirty="0">
                <a:solidFill>
                  <a:schemeClr val="bg1"/>
                </a:solidFill>
              </a:rPr>
              <a:t> are the determinants of VLM Viability?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8915A5-7DBC-0190-3090-7BD01C49E6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1224367"/>
          <a:ext cx="8096896" cy="545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DC47A5-77D8-7418-2DCE-C378BE4C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C638D8F-DBB3-0EF3-B099-1C628EA8C1C5}"/>
              </a:ext>
            </a:extLst>
          </p:cNvPr>
          <p:cNvSpPr txBox="1">
            <a:spLocks/>
          </p:cNvSpPr>
          <p:nvPr/>
        </p:nvSpPr>
        <p:spPr>
          <a:xfrm>
            <a:off x="2019300" y="538956"/>
            <a:ext cx="8985250" cy="11183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4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Paper Overview: Objective &amp; Description</a:t>
            </a:r>
          </a:p>
          <a:p>
            <a:pPr>
              <a:spcBef>
                <a:spcPct val="0"/>
              </a:spcBef>
              <a:buNone/>
            </a:pP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Graphic 13" descr="Business Growth">
            <a:extLst>
              <a:ext uri="{FF2B5EF4-FFF2-40B4-BE49-F238E27FC236}">
                <a16:creationId xmlns:a16="http://schemas.microsoft.com/office/drawing/2014/main" id="{E748D793-F0ED-0D55-814F-20F0E71D1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9104EBD2-63FD-1075-10C4-3CF85BD23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97" y="2530674"/>
            <a:ext cx="10836403" cy="408110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14300" marR="0" lvl="0" indent="0">
              <a:spcAft>
                <a:spcPts val="80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</a:rPr>
              <a:t>Activity Description:</a:t>
            </a:r>
          </a:p>
          <a:p>
            <a:pPr marL="342900" marR="0" lvl="0">
              <a:spcAft>
                <a:spcPts val="800"/>
              </a:spcAft>
            </a:pPr>
            <a:r>
              <a:rPr lang="en-US" sz="1800" b="1" dirty="0">
                <a:effectLst/>
              </a:rPr>
              <a:t>Define the concept of virtual migration and assess its relevance </a:t>
            </a:r>
            <a:r>
              <a:rPr lang="en-US" sz="1800" dirty="0">
                <a:effectLst/>
              </a:rPr>
              <a:t>in today’s global labor market. (The What)</a:t>
            </a:r>
          </a:p>
          <a:p>
            <a:pPr marL="342900" marR="0" lvl="0">
              <a:spcAft>
                <a:spcPts val="800"/>
              </a:spcAft>
            </a:pPr>
            <a:r>
              <a:rPr lang="en-US" sz="1800" b="1" dirty="0">
                <a:effectLst/>
              </a:rPr>
              <a:t>Analyze current global trends </a:t>
            </a:r>
            <a:r>
              <a:rPr lang="en-US" sz="1800" dirty="0">
                <a:effectLst/>
              </a:rPr>
              <a:t>in remote work and the growing adoption of virtual migration, supported by data from labor platforms and research institutions (the Where and How)</a:t>
            </a:r>
          </a:p>
          <a:p>
            <a:pPr marL="342900" marR="0" lvl="0">
              <a:spcAft>
                <a:spcPts val="800"/>
              </a:spcAft>
            </a:pPr>
            <a:r>
              <a:rPr lang="en-US" sz="1800" dirty="0">
                <a:effectLst/>
              </a:rPr>
              <a:t>Evaluate the </a:t>
            </a:r>
            <a:r>
              <a:rPr lang="en-US" sz="1800" b="1" dirty="0">
                <a:effectLst/>
              </a:rPr>
              <a:t>potential of virtual migration to mitigate labor shortages </a:t>
            </a:r>
            <a:r>
              <a:rPr lang="en-US" sz="1800" dirty="0">
                <a:effectLst/>
              </a:rPr>
              <a:t>in high-income countries and reduce unemployment in low- and middle-income countries.</a:t>
            </a:r>
          </a:p>
          <a:p>
            <a:pPr marL="342900" marR="0" lvl="0">
              <a:spcAft>
                <a:spcPts val="800"/>
              </a:spcAft>
            </a:pPr>
            <a:r>
              <a:rPr lang="en-US" sz="1800" dirty="0">
                <a:effectLst/>
              </a:rPr>
              <a:t>Identify the legal, technological, social protection policies, and economic </a:t>
            </a:r>
            <a:r>
              <a:rPr lang="en-US" sz="1800" b="1" dirty="0">
                <a:effectLst/>
              </a:rPr>
              <a:t>factors that can affect the implementation of virtual migration </a:t>
            </a:r>
            <a:r>
              <a:rPr lang="en-US" sz="1800" dirty="0">
                <a:effectLst/>
              </a:rPr>
              <a:t>programs.</a:t>
            </a:r>
          </a:p>
          <a:p>
            <a:pPr marL="342900" marR="0" lvl="0">
              <a:spcAft>
                <a:spcPts val="800"/>
              </a:spcAft>
            </a:pPr>
            <a:r>
              <a:rPr lang="en-US" sz="1800" dirty="0">
                <a:effectLst/>
              </a:rPr>
              <a:t>Develop </a:t>
            </a:r>
            <a:r>
              <a:rPr lang="en-US" sz="1800" b="1" dirty="0">
                <a:effectLst/>
              </a:rPr>
              <a:t>a set of policy recommendations </a:t>
            </a:r>
            <a:r>
              <a:rPr lang="en-US" sz="1800" dirty="0">
                <a:effectLst/>
              </a:rPr>
              <a:t>aimed at national governments, international organizations, and the private sector to support the scaling of VLM.</a:t>
            </a:r>
          </a:p>
          <a:p>
            <a:pPr lvl="1"/>
            <a:r>
              <a:rPr lang="en-AE" sz="1400" dirty="0"/>
              <a:t>What policies and digital infrastructure improvements are needed to support expatriate workers who live within ADD member states but work remotely for companies abroad, ensuring their access to </a:t>
            </a:r>
            <a:r>
              <a:rPr lang="en-AE" sz="1400" dirty="0" err="1"/>
              <a:t>labor</a:t>
            </a:r>
            <a:r>
              <a:rPr lang="en-AE" sz="1400" dirty="0"/>
              <a:t> rights, taxation frameworks, and social protections?</a:t>
            </a:r>
            <a:endParaRPr lang="en-US" sz="1400" dirty="0"/>
          </a:p>
          <a:p>
            <a:pPr lvl="1"/>
            <a:r>
              <a:rPr lang="en-AE" sz="1400" dirty="0"/>
              <a:t>How can ADD-based companies maximize the potential of hiring gig workers remotely within the region, reducing dependency on physical migration while addressing local skill shortages and </a:t>
            </a:r>
            <a:r>
              <a:rPr lang="en-AE" sz="1400" dirty="0" err="1"/>
              <a:t>labor</a:t>
            </a:r>
            <a:r>
              <a:rPr lang="en-AE" sz="1400" dirty="0"/>
              <a:t> demands?</a:t>
            </a:r>
            <a:endParaRPr lang="en-US" sz="1400" dirty="0"/>
          </a:p>
          <a:p>
            <a:pPr marL="800100" lvl="1">
              <a:spcAft>
                <a:spcPts val="800"/>
              </a:spcAft>
            </a:pPr>
            <a:endParaRPr lang="en-US" sz="1400" dirty="0">
              <a:effectLst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A03099-CBDA-2064-A839-3BCC39A8C31F}"/>
              </a:ext>
            </a:extLst>
          </p:cNvPr>
          <p:cNvSpPr txBox="1"/>
          <p:nvPr/>
        </p:nvSpPr>
        <p:spPr>
          <a:xfrm>
            <a:off x="834898" y="1447800"/>
            <a:ext cx="10836402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algn="just"/>
            <a:r>
              <a:rPr lang="en-US" b="1" dirty="0">
                <a:solidFill>
                  <a:schemeClr val="bg1"/>
                </a:solidFill>
              </a:rPr>
              <a:t>Development Objective: </a:t>
            </a: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report explores how technology can expand remote work opportunities that serve global markets (virtual migration), thereby reducing the reliance on physical migration*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 dives will </a:t>
            </a:r>
            <a:r>
              <a:rPr lang="en-US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members of the Abu Dhabi Dialogue, as sending and receiving countries</a:t>
            </a:r>
            <a:endParaRPr lang="en-US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2907D-1637-7C9C-DA25-F336B76A7BC6}"/>
              </a:ext>
            </a:extLst>
          </p:cNvPr>
          <p:cNvSpPr txBox="1"/>
          <p:nvPr/>
        </p:nvSpPr>
        <p:spPr>
          <a:xfrm>
            <a:off x="658748" y="6494325"/>
            <a:ext cx="11188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*Recommendations will inform stakeholders (policy makers, DPs, Private sector, academics) on the viability of virtual migration as a tool for inclusive economic opportunities.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0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13C88-75AA-D645-24A6-8319EBFF4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13A97D9-6791-83D3-9F6F-AA86FEE370E5}"/>
              </a:ext>
            </a:extLst>
          </p:cNvPr>
          <p:cNvSpPr txBox="1"/>
          <p:nvPr/>
        </p:nvSpPr>
        <p:spPr>
          <a:xfrm>
            <a:off x="838199" y="244479"/>
            <a:ext cx="105156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Methodology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9076953-57C3-CD59-52EF-E9688B8F9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271090"/>
              </p:ext>
            </p:extLst>
          </p:nvPr>
        </p:nvGraphicFramePr>
        <p:xfrm>
          <a:off x="745601" y="833377"/>
          <a:ext cx="11234196" cy="5521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150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C6A9C-F305-A7C4-3FBE-095A430C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75" y="2438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Outline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69F4325-7919-996E-185B-D9670B886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436760"/>
              </p:ext>
            </p:extLst>
          </p:nvPr>
        </p:nvGraphicFramePr>
        <p:xfrm>
          <a:off x="816974" y="1271753"/>
          <a:ext cx="10702363" cy="5492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155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3EE3B-05E4-B83F-F8AB-554ED2CE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12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CDF1F-40B3-DB63-16B1-397CC16F1D9B}"/>
              </a:ext>
            </a:extLst>
          </p:cNvPr>
          <p:cNvSpPr txBox="1"/>
          <p:nvPr/>
        </p:nvSpPr>
        <p:spPr>
          <a:xfrm>
            <a:off x="1048088" y="1966586"/>
            <a:ext cx="10716119" cy="32018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“Technological disruption, particularly digitalization and artificial intelligence, offers both the risk of being left behind and the chance to leapfrog into more competitive, inclusive economies”  </a:t>
            </a:r>
            <a:r>
              <a:rPr lang="en-US" b="1" dirty="0"/>
              <a:t>Embracing and Shaping Change, </a:t>
            </a:r>
            <a:r>
              <a:rPr lang="en-US" dirty="0"/>
              <a:t>Human Development for a Middle East and North Africa in Transition (World Bank, 2025)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035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420DC-D3D4-F0CD-455A-E967B98E1011}"/>
              </a:ext>
            </a:extLst>
          </p:cNvPr>
          <p:cNvSpPr txBox="1"/>
          <p:nvPr/>
        </p:nvSpPr>
        <p:spPr>
          <a:xfrm>
            <a:off x="510415" y="238494"/>
            <a:ext cx="11352404" cy="9201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What</a:t>
            </a:r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is Virtual Labor Mobility ‘VLM’?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7DD75-E023-9588-4EE4-5C9854D6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30" y="1417320"/>
            <a:ext cx="4692578" cy="482647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just"/>
            <a:r>
              <a:rPr lang="en-US" sz="2000" b="1" i="1" dirty="0"/>
              <a:t>Virtual-migrants</a:t>
            </a:r>
            <a:r>
              <a:rPr lang="en-US" sz="2000" b="1" dirty="0"/>
              <a:t> are defined as </a:t>
            </a:r>
            <a:r>
              <a:rPr lang="en-US" sz="2000" dirty="0"/>
              <a:t>cross-border’s online workers who live in one country but provides services to a client in another country, either through a domestic or international employer. </a:t>
            </a:r>
          </a:p>
          <a:p>
            <a:pPr algn="just"/>
            <a:r>
              <a:rPr lang="en-US" sz="2000" b="1" dirty="0"/>
              <a:t>VLM Includes a variety of contractual arrangements</a:t>
            </a:r>
            <a:r>
              <a:rPr lang="en-US" sz="2000" dirty="0"/>
              <a:t>, as workers may be formally employed by a company or operate as self-employed professionals.</a:t>
            </a:r>
          </a:p>
          <a:p>
            <a:r>
              <a:rPr lang="en-US" sz="2000" b="1" dirty="0"/>
              <a:t>VLM includes platform-based gig work.</a:t>
            </a:r>
          </a:p>
          <a:p>
            <a:r>
              <a:rPr lang="en-US" sz="2000" b="1" dirty="0"/>
              <a:t>A renewed perspective</a:t>
            </a:r>
            <a:r>
              <a:rPr lang="en-US" sz="2000" dirty="0"/>
              <a:t>. Most available literature explores cross borders online work from the ‘service trading’ angle, with fewer reports that address it from a ‘global labor market’ perspective.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FB6F6E-60EC-D7BA-C3A8-08C17796253A}"/>
              </a:ext>
            </a:extLst>
          </p:cNvPr>
          <p:cNvGrpSpPr/>
          <p:nvPr/>
        </p:nvGrpSpPr>
        <p:grpSpPr>
          <a:xfrm>
            <a:off x="5049934" y="1417320"/>
            <a:ext cx="6825836" cy="5166360"/>
            <a:chOff x="0" y="0"/>
            <a:chExt cx="5706110" cy="3288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936545-83D2-BCD8-0A79-F66172501497}"/>
                </a:ext>
              </a:extLst>
            </p:cNvPr>
            <p:cNvGrpSpPr/>
            <p:nvPr/>
          </p:nvGrpSpPr>
          <p:grpSpPr>
            <a:xfrm>
              <a:off x="0" y="0"/>
              <a:ext cx="5706110" cy="3288663"/>
              <a:chOff x="0" y="0"/>
              <a:chExt cx="5706110" cy="328866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F41C777-CDE0-27F7-0B14-4A0DCF7C8E22}"/>
                  </a:ext>
                </a:extLst>
              </p:cNvPr>
              <p:cNvGrpSpPr/>
              <p:nvPr/>
            </p:nvGrpSpPr>
            <p:grpSpPr>
              <a:xfrm>
                <a:off x="0" y="0"/>
                <a:ext cx="5706110" cy="3288665"/>
                <a:chOff x="0" y="0"/>
                <a:chExt cx="8452466" cy="2833247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87181F16-9304-1323-B9CC-6F4447F5D8C5}"/>
                    </a:ext>
                  </a:extLst>
                </p:cNvPr>
                <p:cNvGrpSpPr/>
                <p:nvPr/>
              </p:nvGrpSpPr>
              <p:grpSpPr>
                <a:xfrm>
                  <a:off x="16037" y="1218258"/>
                  <a:ext cx="8436429" cy="1211037"/>
                  <a:chOff x="16037" y="1218258"/>
                  <a:chExt cx="8436429" cy="1470974"/>
                </a:xfrm>
              </p:grpSpPr>
              <p:sp>
                <p:nvSpPr>
                  <p:cNvPr id="68" name="Rectangle: Rounded Corners 67">
                    <a:extLst>
                      <a:ext uri="{FF2B5EF4-FFF2-40B4-BE49-F238E27FC236}">
                        <a16:creationId xmlns:a16="http://schemas.microsoft.com/office/drawing/2014/main" id="{4755D03C-76F4-4BBA-0DDC-5B9D40C96F75}"/>
                      </a:ext>
                    </a:extLst>
                  </p:cNvPr>
                  <p:cNvSpPr/>
                  <p:nvPr/>
                </p:nvSpPr>
                <p:spPr>
                  <a:xfrm>
                    <a:off x="16037" y="1218811"/>
                    <a:ext cx="8436429" cy="1470421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69" name="Rectangle: Rounded Corners 4">
                    <a:extLst>
                      <a:ext uri="{FF2B5EF4-FFF2-40B4-BE49-F238E27FC236}">
                        <a16:creationId xmlns:a16="http://schemas.microsoft.com/office/drawing/2014/main" id="{DE5A4DE1-B809-E978-45D5-732E6D113A96}"/>
                      </a:ext>
                    </a:extLst>
                  </p:cNvPr>
                  <p:cNvSpPr txBox="1"/>
                  <p:nvPr/>
                </p:nvSpPr>
                <p:spPr>
                  <a:xfrm>
                    <a:off x="16037" y="1218258"/>
                    <a:ext cx="1523638" cy="147042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64008" tIns="64008" rIns="64008" bIns="64008" numCol="1" spcCol="1270" anchor="ctr" anchorCtr="0">
                    <a:noAutofit/>
                  </a:bodyPr>
                  <a:lstStyle/>
                  <a:p>
                    <a:pPr marL="0" marR="0" algn="ctr">
                      <a:lnSpc>
                        <a:spcPct val="90000"/>
                      </a:lnSpc>
                      <a:spcAft>
                        <a:spcPts val="380"/>
                      </a:spcAft>
                      <a:buNone/>
                    </a:pPr>
                    <a:r>
                      <a:rPr lang="en-US" sz="1050" kern="1200">
                        <a:solidFill>
                          <a:srgbClr val="000000"/>
                        </a:solidFill>
                        <a:effectLst/>
                        <a:ea typeface="Aptos" panose="020B0004020202020204" pitchFamily="34" charset="0"/>
                        <a:cs typeface="Arial" panose="020B0604020202020204" pitchFamily="34" charset="0"/>
                      </a:rPr>
                      <a:t>Type of employment</a:t>
                    </a:r>
                    <a:endParaRPr lang="en-US" kern="100">
                      <a:effectLst/>
                      <a:latin typeface="Times New Roman" panose="02020603050405020304" pitchFamily="18" charset="0"/>
                      <a:ea typeface="Aptos" panose="020B00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F1D9710-1B98-FCB9-ED18-AFF881A3AC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18215" y="1144217"/>
                  <a:ext cx="0" cy="21215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27D47288-10BA-B38F-6F44-E4EEAE5D55A4}"/>
                    </a:ext>
                  </a:extLst>
                </p:cNvPr>
                <p:cNvCxnSpPr/>
                <p:nvPr/>
              </p:nvCxnSpPr>
              <p:spPr>
                <a:xfrm>
                  <a:off x="4250956" y="2220943"/>
                  <a:ext cx="0" cy="3252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3AFB3B0-6AA0-FBC2-8B52-98A359B3336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8436429" cy="528878"/>
                  <a:chOff x="0" y="0"/>
                  <a:chExt cx="8436429" cy="1031879"/>
                </a:xfrm>
              </p:grpSpPr>
              <p:sp>
                <p:nvSpPr>
                  <p:cNvPr id="66" name="Rectangle: Rounded Corners 65">
                    <a:extLst>
                      <a:ext uri="{FF2B5EF4-FFF2-40B4-BE49-F238E27FC236}">
                        <a16:creationId xmlns:a16="http://schemas.microsoft.com/office/drawing/2014/main" id="{3CB61E20-3FDE-5F62-23F3-3B87CD9CAC8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436429" cy="1031879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67" name="Rectangle: Rounded Corners 4">
                    <a:extLst>
                      <a:ext uri="{FF2B5EF4-FFF2-40B4-BE49-F238E27FC236}">
                        <a16:creationId xmlns:a16="http://schemas.microsoft.com/office/drawing/2014/main" id="{FC2D02A7-714A-B427-915E-5BE0E6BD2875}"/>
                      </a:ext>
                    </a:extLst>
                  </p:cNvPr>
                  <p:cNvSpPr txBox="1"/>
                  <p:nvPr/>
                </p:nvSpPr>
                <p:spPr>
                  <a:xfrm>
                    <a:off x="1" y="0"/>
                    <a:ext cx="1539673" cy="1014914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64008" tIns="64008" rIns="64008" bIns="64008" numCol="1" spcCol="1270" anchor="ctr" anchorCtr="0">
                    <a:noAutofit/>
                  </a:bodyPr>
                  <a:lstStyle/>
                  <a:p>
                    <a:pPr marL="0" marR="0" algn="ctr">
                      <a:lnSpc>
                        <a:spcPct val="90000"/>
                      </a:lnSpc>
                      <a:spcAft>
                        <a:spcPts val="380"/>
                      </a:spcAft>
                      <a:buNone/>
                    </a:pPr>
                    <a:r>
                      <a:rPr lang="en-US" sz="1050" kern="1200">
                        <a:solidFill>
                          <a:srgbClr val="000000"/>
                        </a:solidFill>
                        <a:effectLst/>
                        <a:ea typeface="Aptos" panose="020B0004020202020204" pitchFamily="34" charset="0"/>
                        <a:cs typeface="Arial" panose="020B0604020202020204" pitchFamily="34" charset="0"/>
                      </a:rPr>
                      <a:t>Location of the client</a:t>
                    </a:r>
                    <a:endParaRPr lang="en-US" kern="100">
                      <a:effectLst/>
                      <a:latin typeface="Times New Roman" panose="02020603050405020304" pitchFamily="18" charset="0"/>
                      <a:ea typeface="Aptos" panose="020B00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38B55858-85FB-9F83-374B-E558C2200957}"/>
                    </a:ext>
                  </a:extLst>
                </p:cNvPr>
                <p:cNvGrpSpPr/>
                <p:nvPr/>
              </p:nvGrpSpPr>
              <p:grpSpPr>
                <a:xfrm>
                  <a:off x="2298439" y="85137"/>
                  <a:ext cx="5794984" cy="360734"/>
                  <a:chOff x="2298439" y="85137"/>
                  <a:chExt cx="5794984" cy="915948"/>
                </a:xfrm>
              </p:grpSpPr>
              <p:sp>
                <p:nvSpPr>
                  <p:cNvPr id="64" name="Rectangle: Rounded Corners 63">
                    <a:extLst>
                      <a:ext uri="{FF2B5EF4-FFF2-40B4-BE49-F238E27FC236}">
                        <a16:creationId xmlns:a16="http://schemas.microsoft.com/office/drawing/2014/main" id="{E1182873-B9A8-8247-F02D-5E56279C02CC}"/>
                      </a:ext>
                    </a:extLst>
                  </p:cNvPr>
                  <p:cNvSpPr/>
                  <p:nvPr/>
                </p:nvSpPr>
                <p:spPr>
                  <a:xfrm>
                    <a:off x="2298439" y="85137"/>
                    <a:ext cx="5794984" cy="915948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65" name="Rectangle: Rounded Corners 4">
                    <a:extLst>
                      <a:ext uri="{FF2B5EF4-FFF2-40B4-BE49-F238E27FC236}">
                        <a16:creationId xmlns:a16="http://schemas.microsoft.com/office/drawing/2014/main" id="{DA948C52-49C6-4AD5-728A-6A7CCA939B4C}"/>
                      </a:ext>
                    </a:extLst>
                  </p:cNvPr>
                  <p:cNvSpPr txBox="1"/>
                  <p:nvPr/>
                </p:nvSpPr>
                <p:spPr>
                  <a:xfrm>
                    <a:off x="2298439" y="99060"/>
                    <a:ext cx="5794984" cy="881882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marL="0" marR="0" algn="ctr">
                      <a:lnSpc>
                        <a:spcPct val="90000"/>
                      </a:lnSpc>
                      <a:spcAft>
                        <a:spcPts val="380"/>
                      </a:spcAft>
                      <a:buNone/>
                    </a:pPr>
                    <a:r>
                      <a:rPr lang="en-US" sz="1050" kern="1200" dirty="0">
                        <a:solidFill>
                          <a:srgbClr val="FFFFFF"/>
                        </a:solidFill>
                        <a:effectLst/>
                        <a:ea typeface="Aptos" panose="020B0004020202020204" pitchFamily="34" charset="0"/>
                        <a:cs typeface="Arial" panose="020B0604020202020204" pitchFamily="34" charset="0"/>
                      </a:rPr>
                      <a:t>Is the worker providing services directly to a client located in a different country?</a:t>
                    </a:r>
                    <a:endParaRPr lang="en-US" kern="100" dirty="0">
                      <a:effectLst/>
                      <a:latin typeface="Times New Roman" panose="02020603050405020304" pitchFamily="18" charset="0"/>
                      <a:ea typeface="Aptos" panose="020B00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061A693A-A455-CBB6-C229-E238BC756A3B}"/>
                    </a:ext>
                  </a:extLst>
                </p:cNvPr>
                <p:cNvGrpSpPr/>
                <p:nvPr/>
              </p:nvGrpSpPr>
              <p:grpSpPr>
                <a:xfrm>
                  <a:off x="2298439" y="783455"/>
                  <a:ext cx="2391575" cy="240085"/>
                  <a:chOff x="2298439" y="783457"/>
                  <a:chExt cx="2391575" cy="284176"/>
                </a:xfrm>
              </p:grpSpPr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A5108CEE-DAC1-E9E3-2CE9-367E772FE4EC}"/>
                      </a:ext>
                    </a:extLst>
                  </p:cNvPr>
                  <p:cNvSpPr/>
                  <p:nvPr/>
                </p:nvSpPr>
                <p:spPr>
                  <a:xfrm>
                    <a:off x="2357023" y="783457"/>
                    <a:ext cx="2332991" cy="269052"/>
                  </a:xfrm>
                  <a:prstGeom prst="roundRect">
                    <a:avLst>
                      <a:gd name="adj" fmla="val 10000"/>
                    </a:avLst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63" name="Rectangle: Rounded Corners 4">
                    <a:extLst>
                      <a:ext uri="{FF2B5EF4-FFF2-40B4-BE49-F238E27FC236}">
                        <a16:creationId xmlns:a16="http://schemas.microsoft.com/office/drawing/2014/main" id="{391B6D09-7D80-1C51-D438-33923BDC651A}"/>
                      </a:ext>
                    </a:extLst>
                  </p:cNvPr>
                  <p:cNvSpPr txBox="1"/>
                  <p:nvPr/>
                </p:nvSpPr>
                <p:spPr>
                  <a:xfrm>
                    <a:off x="2298439" y="789310"/>
                    <a:ext cx="2332923" cy="27832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marL="0" marR="0" algn="ctr">
                      <a:lnSpc>
                        <a:spcPct val="90000"/>
                      </a:lnSpc>
                      <a:spcAft>
                        <a:spcPts val="380"/>
                      </a:spcAft>
                      <a:buNone/>
                    </a:pPr>
                    <a:r>
                      <a:rPr lang="en-US" sz="1050" kern="1200">
                        <a:solidFill>
                          <a:srgbClr val="000000"/>
                        </a:solidFill>
                        <a:effectLst/>
                        <a:ea typeface="Aptos" panose="020B0004020202020204" pitchFamily="34" charset="0"/>
                        <a:cs typeface="Arial" panose="020B0604020202020204" pitchFamily="34" charset="0"/>
                      </a:rPr>
                      <a:t>Yes</a:t>
                    </a:r>
                    <a:endParaRPr lang="en-US" kern="100">
                      <a:effectLst/>
                      <a:latin typeface="Times New Roman" panose="02020603050405020304" pitchFamily="18" charset="0"/>
                      <a:ea typeface="Aptos" panose="020B00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C4FE8B8E-AD87-F30A-AA39-DD590C67230E}"/>
                    </a:ext>
                  </a:extLst>
                </p:cNvPr>
                <p:cNvGrpSpPr/>
                <p:nvPr/>
              </p:nvGrpSpPr>
              <p:grpSpPr>
                <a:xfrm>
                  <a:off x="5760752" y="791048"/>
                  <a:ext cx="2338416" cy="227334"/>
                  <a:chOff x="5760752" y="791048"/>
                  <a:chExt cx="2338416" cy="269038"/>
                </a:xfrm>
              </p:grpSpPr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F6C49733-848C-545F-39CE-A839971AD6FC}"/>
                      </a:ext>
                    </a:extLst>
                  </p:cNvPr>
                  <p:cNvSpPr/>
                  <p:nvPr/>
                </p:nvSpPr>
                <p:spPr>
                  <a:xfrm>
                    <a:off x="5766411" y="791048"/>
                    <a:ext cx="2332757" cy="268944"/>
                  </a:xfrm>
                  <a:prstGeom prst="roundRect">
                    <a:avLst>
                      <a:gd name="adj" fmla="val 10000"/>
                    </a:avLst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61" name="Rectangle: Rounded Corners 4">
                    <a:extLst>
                      <a:ext uri="{FF2B5EF4-FFF2-40B4-BE49-F238E27FC236}">
                        <a16:creationId xmlns:a16="http://schemas.microsoft.com/office/drawing/2014/main" id="{1F0D4513-8F5B-21E2-B170-EA08AF599E3D}"/>
                      </a:ext>
                    </a:extLst>
                  </p:cNvPr>
                  <p:cNvSpPr txBox="1"/>
                  <p:nvPr/>
                </p:nvSpPr>
                <p:spPr>
                  <a:xfrm>
                    <a:off x="5760752" y="797504"/>
                    <a:ext cx="2332669" cy="262582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marL="0" marR="0" algn="ctr">
                      <a:lnSpc>
                        <a:spcPct val="90000"/>
                      </a:lnSpc>
                      <a:spcAft>
                        <a:spcPts val="380"/>
                      </a:spcAft>
                      <a:buNone/>
                    </a:pPr>
                    <a:r>
                      <a:rPr lang="en-US" sz="1050" kern="1200">
                        <a:solidFill>
                          <a:srgbClr val="000000"/>
                        </a:solidFill>
                        <a:effectLst/>
                        <a:ea typeface="Aptos" panose="020B0004020202020204" pitchFamily="34" charset="0"/>
                        <a:cs typeface="Arial" panose="020B0604020202020204" pitchFamily="34" charset="0"/>
                      </a:rPr>
                      <a:t>No</a:t>
                    </a:r>
                    <a:endParaRPr lang="en-US" kern="100">
                      <a:effectLst/>
                      <a:latin typeface="Times New Roman" panose="02020603050405020304" pitchFamily="18" charset="0"/>
                      <a:ea typeface="Aptos" panose="020B00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7BC3189-B772-D195-BA18-9E845A0707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3132" y="606930"/>
                  <a:ext cx="503080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55AED91-E07D-1857-CEE0-0A86A7B528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97485" y="598964"/>
                  <a:ext cx="0" cy="18147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0F5688C4-A166-3AB6-7602-4E577A69BA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13940" y="602551"/>
                  <a:ext cx="0" cy="18152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621BE006-005B-F91F-0D2D-BA484600850C}"/>
                    </a:ext>
                  </a:extLst>
                </p:cNvPr>
                <p:cNvGrpSpPr/>
                <p:nvPr/>
              </p:nvGrpSpPr>
              <p:grpSpPr>
                <a:xfrm>
                  <a:off x="3673113" y="1271721"/>
                  <a:ext cx="1111142" cy="1095309"/>
                  <a:chOff x="3673113" y="1271721"/>
                  <a:chExt cx="1111142" cy="2718854"/>
                </a:xfrm>
              </p:grpSpPr>
              <p:sp>
                <p:nvSpPr>
                  <p:cNvPr id="58" name="Rectangle: Rounded Corners 57">
                    <a:extLst>
                      <a:ext uri="{FF2B5EF4-FFF2-40B4-BE49-F238E27FC236}">
                        <a16:creationId xmlns:a16="http://schemas.microsoft.com/office/drawing/2014/main" id="{41E14E88-ED95-5BC2-C887-E4BA7CDF0C07}"/>
                      </a:ext>
                    </a:extLst>
                  </p:cNvPr>
                  <p:cNvSpPr/>
                  <p:nvPr/>
                </p:nvSpPr>
                <p:spPr>
                  <a:xfrm>
                    <a:off x="3673113" y="1271721"/>
                    <a:ext cx="1106242" cy="2718854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1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59" name="Rectangle: Rounded Corners 4">
                    <a:extLst>
                      <a:ext uri="{FF2B5EF4-FFF2-40B4-BE49-F238E27FC236}">
                        <a16:creationId xmlns:a16="http://schemas.microsoft.com/office/drawing/2014/main" id="{92AD76E0-2A26-2870-5215-2F48754AD490}"/>
                      </a:ext>
                    </a:extLst>
                  </p:cNvPr>
                  <p:cNvSpPr txBox="1"/>
                  <p:nvPr/>
                </p:nvSpPr>
                <p:spPr>
                  <a:xfrm>
                    <a:off x="3703650" y="1299883"/>
                    <a:ext cx="1080605" cy="264416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marL="0" marR="0" algn="ctr">
                      <a:lnSpc>
                        <a:spcPct val="90000"/>
                      </a:lnSpc>
                      <a:spcAft>
                        <a:spcPts val="380"/>
                      </a:spcAft>
                      <a:buNone/>
                    </a:pPr>
                    <a:r>
                      <a:rPr lang="en-US" sz="1050" kern="1200">
                        <a:solidFill>
                          <a:srgbClr val="FFFFFF"/>
                        </a:solidFill>
                        <a:effectLst/>
                        <a:ea typeface="Aptos" panose="020B0004020202020204" pitchFamily="34" charset="0"/>
                        <a:cs typeface="Arial" panose="020B0604020202020204" pitchFamily="34" charset="0"/>
                      </a:rPr>
                      <a:t>Self-employment</a:t>
                    </a:r>
                    <a:endParaRPr lang="en-US" kern="100">
                      <a:effectLst/>
                      <a:latin typeface="Times New Roman" panose="02020603050405020304" pitchFamily="18" charset="0"/>
                      <a:ea typeface="Aptos" panose="020B0004020202020204" pitchFamily="34" charset="0"/>
                      <a:cs typeface="Arial" panose="020B0604020202020204" pitchFamily="34" charset="0"/>
                    </a:endParaRPr>
                  </a:p>
                  <a:p>
                    <a:pPr marL="0" marR="0" algn="ctr">
                      <a:lnSpc>
                        <a:spcPct val="90000"/>
                      </a:lnSpc>
                      <a:spcAft>
                        <a:spcPts val="380"/>
                      </a:spcAft>
                      <a:buNone/>
                    </a:pPr>
                    <a:r>
                      <a:rPr lang="en-US" sz="900" i="1" kern="1200">
                        <a:solidFill>
                          <a:srgbClr val="FFFFFF"/>
                        </a:solidFill>
                        <a:effectLst/>
                        <a:ea typeface="Aptos" panose="020B0004020202020204" pitchFamily="34" charset="0"/>
                        <a:cs typeface="Arial" panose="020B0604020202020204" pitchFamily="34" charset="0"/>
                      </a:rPr>
                      <a:t>Includes online freelancers and online gig workers serving international clients</a:t>
                    </a:r>
                    <a:endParaRPr lang="en-US" kern="100">
                      <a:effectLst/>
                      <a:latin typeface="Times New Roman" panose="02020603050405020304" pitchFamily="18" charset="0"/>
                      <a:ea typeface="Aptos" panose="020B00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4E4FB0ED-2A10-DA46-C7F6-2BD6BDE7C8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37538" y="1144217"/>
                  <a:ext cx="0" cy="1948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DCD62C8C-D7B3-7E59-0506-E4F2DDAA28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05840" y="455203"/>
                  <a:ext cx="0" cy="147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65A59D5A-8B4A-F9F1-D4FE-2E145FBAEA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1581" y="1006056"/>
                  <a:ext cx="0" cy="14157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D987DFA8-9B7B-77E7-8142-617EACC3EE2D}"/>
                    </a:ext>
                  </a:extLst>
                </p:cNvPr>
                <p:cNvGrpSpPr/>
                <p:nvPr/>
              </p:nvGrpSpPr>
              <p:grpSpPr>
                <a:xfrm>
                  <a:off x="1992288" y="2537996"/>
                  <a:ext cx="2544105" cy="295251"/>
                  <a:chOff x="1992288" y="2537996"/>
                  <a:chExt cx="2472941" cy="295251"/>
                </a:xfrm>
              </p:grpSpPr>
              <p:sp>
                <p:nvSpPr>
                  <p:cNvPr id="56" name="Rectangle: Rounded Corners 55">
                    <a:extLst>
                      <a:ext uri="{FF2B5EF4-FFF2-40B4-BE49-F238E27FC236}">
                        <a16:creationId xmlns:a16="http://schemas.microsoft.com/office/drawing/2014/main" id="{AD7005C6-2377-9B6A-96C8-31F64AEF7D57}"/>
                      </a:ext>
                    </a:extLst>
                  </p:cNvPr>
                  <p:cNvSpPr/>
                  <p:nvPr/>
                </p:nvSpPr>
                <p:spPr>
                  <a:xfrm>
                    <a:off x="1992288" y="2537996"/>
                    <a:ext cx="2472941" cy="295251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57" name="Rectangle: Rounded Corners 4">
                    <a:extLst>
                      <a:ext uri="{FF2B5EF4-FFF2-40B4-BE49-F238E27FC236}">
                        <a16:creationId xmlns:a16="http://schemas.microsoft.com/office/drawing/2014/main" id="{497A189E-65F4-E97D-9009-DB147517765A}"/>
                      </a:ext>
                    </a:extLst>
                  </p:cNvPr>
                  <p:cNvSpPr txBox="1"/>
                  <p:nvPr/>
                </p:nvSpPr>
                <p:spPr>
                  <a:xfrm>
                    <a:off x="1992288" y="2539758"/>
                    <a:ext cx="2472941" cy="282114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marL="0" marR="0" algn="ctr">
                      <a:lnSpc>
                        <a:spcPct val="90000"/>
                      </a:lnSpc>
                      <a:spcAft>
                        <a:spcPts val="380"/>
                      </a:spcAft>
                      <a:buNone/>
                    </a:pPr>
                    <a:r>
                      <a:rPr lang="en-US" sz="1050" kern="1200" dirty="0">
                        <a:solidFill>
                          <a:schemeClr val="tx1"/>
                        </a:solidFill>
                        <a:effectLst/>
                        <a:ea typeface="Aptos" panose="020B0004020202020204" pitchFamily="34" charset="0"/>
                        <a:cs typeface="Arial" panose="020B0604020202020204" pitchFamily="34" charset="0"/>
                      </a:rPr>
                      <a:t>Cross-border remote workers</a:t>
                    </a:r>
                    <a:endParaRPr lang="en-US" kern="1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ptos" panose="020B00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E646FFE8-FFB3-1DF8-97F3-1C1486C93A67}"/>
                    </a:ext>
                  </a:extLst>
                </p:cNvPr>
                <p:cNvCxnSpPr/>
                <p:nvPr/>
              </p:nvCxnSpPr>
              <p:spPr>
                <a:xfrm>
                  <a:off x="2929394" y="2355690"/>
                  <a:ext cx="0" cy="1904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B9BFE7E8-3B26-D6F1-078E-A6BB002988B6}"/>
                    </a:ext>
                  </a:extLst>
                </p:cNvPr>
                <p:cNvGrpSpPr/>
                <p:nvPr/>
              </p:nvGrpSpPr>
              <p:grpSpPr>
                <a:xfrm>
                  <a:off x="5421798" y="2526601"/>
                  <a:ext cx="2544109" cy="306201"/>
                  <a:chOff x="5421798" y="2526601"/>
                  <a:chExt cx="2544109" cy="306201"/>
                </a:xfrm>
              </p:grpSpPr>
              <p:sp>
                <p:nvSpPr>
                  <p:cNvPr id="54" name="Rectangle: Rounded Corners 53">
                    <a:extLst>
                      <a:ext uri="{FF2B5EF4-FFF2-40B4-BE49-F238E27FC236}">
                        <a16:creationId xmlns:a16="http://schemas.microsoft.com/office/drawing/2014/main" id="{811F2D75-16F0-2515-B66D-C479D0AD3284}"/>
                      </a:ext>
                    </a:extLst>
                  </p:cNvPr>
                  <p:cNvSpPr/>
                  <p:nvPr/>
                </p:nvSpPr>
                <p:spPr>
                  <a:xfrm>
                    <a:off x="5421798" y="2526601"/>
                    <a:ext cx="2544103" cy="306201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55" name="Rectangle: Rounded Corners 4">
                    <a:extLst>
                      <a:ext uri="{FF2B5EF4-FFF2-40B4-BE49-F238E27FC236}">
                        <a16:creationId xmlns:a16="http://schemas.microsoft.com/office/drawing/2014/main" id="{A04A45C3-D125-C3F7-E565-FA0A487ED385}"/>
                      </a:ext>
                    </a:extLst>
                  </p:cNvPr>
                  <p:cNvSpPr txBox="1"/>
                  <p:nvPr/>
                </p:nvSpPr>
                <p:spPr>
                  <a:xfrm>
                    <a:off x="5456480" y="2559810"/>
                    <a:ext cx="2509427" cy="26920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marL="0" marR="0" algn="ctr">
                      <a:lnSpc>
                        <a:spcPct val="90000"/>
                      </a:lnSpc>
                      <a:spcAft>
                        <a:spcPts val="380"/>
                      </a:spcAft>
                      <a:buNone/>
                    </a:pPr>
                    <a:r>
                      <a:rPr lang="en-US" sz="1050" kern="1200">
                        <a:solidFill>
                          <a:schemeClr val="tx1"/>
                        </a:solidFill>
                        <a:effectLst/>
                        <a:ea typeface="Aptos" panose="020B0004020202020204" pitchFamily="34" charset="0"/>
                        <a:cs typeface="Arial" panose="020B0604020202020204" pitchFamily="34" charset="0"/>
                      </a:rPr>
                      <a:t>In-person and within-country remote workers</a:t>
                    </a:r>
                    <a:endParaRPr lang="en-US" kern="10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ptos" panose="020B00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3C6166A-4129-EB17-45B0-CF59245D455F}"/>
                  </a:ext>
                </a:extLst>
              </p:cNvPr>
              <p:cNvCxnSpPr/>
              <p:nvPr/>
            </p:nvCxnSpPr>
            <p:spPr>
              <a:xfrm>
                <a:off x="5233584" y="2553099"/>
                <a:ext cx="0" cy="3775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B4341CE-1038-8C56-C543-ECA5FAA6C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353" y="1180488"/>
                <a:ext cx="0" cy="1643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D67F76F-1FC8-333C-39AD-F676E8D95F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6998" y="1344820"/>
                <a:ext cx="1066586" cy="304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06B8184-4209-2BFF-BA20-B02929096E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6998" y="1340054"/>
                <a:ext cx="0" cy="22639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77F3E04-526F-7087-8DC0-E2BDA1D432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26413" y="1348005"/>
                <a:ext cx="0" cy="24626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BFE769ED-9499-555D-1667-181996010B7F}"/>
                  </a:ext>
                </a:extLst>
              </p:cNvPr>
              <p:cNvSpPr/>
              <p:nvPr/>
            </p:nvSpPr>
            <p:spPr>
              <a:xfrm>
                <a:off x="3791465" y="1506172"/>
                <a:ext cx="750063" cy="301650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AC5EFCEC-CAFF-77DF-29D9-BBC737C7CFE1}"/>
                  </a:ext>
                </a:extLst>
              </p:cNvPr>
              <p:cNvSpPr/>
              <p:nvPr/>
            </p:nvSpPr>
            <p:spPr>
              <a:xfrm>
                <a:off x="4832512" y="1481974"/>
                <a:ext cx="750063" cy="1265535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1" name="Rectangle: Rounded Corners 4">
                <a:extLst>
                  <a:ext uri="{FF2B5EF4-FFF2-40B4-BE49-F238E27FC236}">
                    <a16:creationId xmlns:a16="http://schemas.microsoft.com/office/drawing/2014/main" id="{463585B7-0CA0-EFA5-30B0-8D3E423AB65B}"/>
                  </a:ext>
                </a:extLst>
              </p:cNvPr>
              <p:cNvSpPr txBox="1"/>
              <p:nvPr/>
            </p:nvSpPr>
            <p:spPr>
              <a:xfrm>
                <a:off x="3807035" y="1504587"/>
                <a:ext cx="723573" cy="3118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marR="0" algn="ctr">
                  <a:lnSpc>
                    <a:spcPct val="90000"/>
                  </a:lnSpc>
                  <a:spcAft>
                    <a:spcPts val="380"/>
                  </a:spcAft>
                  <a:buNone/>
                </a:pPr>
                <a:r>
                  <a:rPr lang="en-US" sz="1050" kern="1200">
                    <a:solidFill>
                      <a:srgbClr val="FFFFFF"/>
                    </a:solidFill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Wage work</a:t>
                </a:r>
                <a:endParaRPr lang="en-US" kern="10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: Rounded Corners 4">
                <a:extLst>
                  <a:ext uri="{FF2B5EF4-FFF2-40B4-BE49-F238E27FC236}">
                    <a16:creationId xmlns:a16="http://schemas.microsoft.com/office/drawing/2014/main" id="{35824163-4688-021A-937A-D603DBA8B7AA}"/>
                  </a:ext>
                </a:extLst>
              </p:cNvPr>
              <p:cNvSpPr txBox="1"/>
              <p:nvPr/>
            </p:nvSpPr>
            <p:spPr>
              <a:xfrm>
                <a:off x="4860413" y="1499360"/>
                <a:ext cx="729496" cy="12263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marR="0" algn="ctr">
                  <a:lnSpc>
                    <a:spcPct val="90000"/>
                  </a:lnSpc>
                  <a:spcAft>
                    <a:spcPts val="380"/>
                  </a:spcAft>
                  <a:buNone/>
                </a:pPr>
                <a:r>
                  <a:rPr lang="en-US" sz="1050" kern="1200">
                    <a:solidFill>
                      <a:srgbClr val="FFFFFF"/>
                    </a:solidFill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Self-employment</a:t>
                </a:r>
                <a:endParaRPr lang="en-US" kern="10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90000"/>
                  </a:lnSpc>
                  <a:spcAft>
                    <a:spcPts val="380"/>
                  </a:spcAft>
                  <a:buNone/>
                </a:pPr>
                <a:r>
                  <a:rPr lang="en-US" sz="900" i="1" kern="1200">
                    <a:solidFill>
                      <a:srgbClr val="FFFFFF"/>
                    </a:solidFill>
                    <a:effectLst/>
                    <a:ea typeface="Aptos" panose="020B0004020202020204" pitchFamily="34" charset="0"/>
                    <a:cs typeface="Arial" panose="020B0604020202020204" pitchFamily="34" charset="0"/>
                  </a:rPr>
                  <a:t>Includes freelancers, gig workers, and other self-employees providing services to local clients</a:t>
                </a:r>
                <a:endParaRPr lang="en-US" kern="10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76219B1-8D63-F240-446A-B4D68DA4DD82}"/>
                  </a:ext>
                </a:extLst>
              </p:cNvPr>
              <p:cNvCxnSpPr/>
              <p:nvPr/>
            </p:nvCxnSpPr>
            <p:spPr>
              <a:xfrm>
                <a:off x="3947627" y="2708706"/>
                <a:ext cx="0" cy="2210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08272C9-A3F4-3D89-3707-9504419A381B}"/>
                </a:ext>
              </a:extLst>
            </p:cNvPr>
            <p:cNvCxnSpPr/>
            <p:nvPr/>
          </p:nvCxnSpPr>
          <p:spPr>
            <a:xfrm>
              <a:off x="1590920" y="2734344"/>
              <a:ext cx="0" cy="2210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DDA82F4-7379-FED8-AA0B-81C54F31E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7582" y="1749957"/>
              <a:ext cx="0" cy="226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83E12D-9296-D158-0ED5-5D6227734D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184" y="1765383"/>
              <a:ext cx="0" cy="226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36BB7F-C9D4-CBC3-4CAA-7E14815AB4F4}"/>
                </a:ext>
              </a:extLst>
            </p:cNvPr>
            <p:cNvCxnSpPr/>
            <p:nvPr/>
          </p:nvCxnSpPr>
          <p:spPr>
            <a:xfrm>
              <a:off x="4291511" y="2708704"/>
              <a:ext cx="0" cy="2210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A579EB9-385D-0747-E3A5-B14E398D6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0328" y="1703226"/>
              <a:ext cx="0" cy="226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537F97-6DFE-084F-8B2F-024EFCE806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1511" y="1703226"/>
              <a:ext cx="0" cy="226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440BD-4CE0-9E3B-BC42-1003E62852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0555" y="1332102"/>
              <a:ext cx="10670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0F7B57-27C7-6EC0-006E-A72C7D15DECE}"/>
                </a:ext>
              </a:extLst>
            </p:cNvPr>
            <p:cNvSpPr/>
            <p:nvPr/>
          </p:nvSpPr>
          <p:spPr>
            <a:xfrm>
              <a:off x="3533773" y="1863154"/>
              <a:ext cx="580159" cy="88630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2CA13326-3995-CD5A-EDD5-7BC93F1BC883}"/>
                </a:ext>
              </a:extLst>
            </p:cNvPr>
            <p:cNvSpPr txBox="1"/>
            <p:nvPr/>
          </p:nvSpPr>
          <p:spPr>
            <a:xfrm>
              <a:off x="3503982" y="1883344"/>
              <a:ext cx="636422" cy="87166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algn="ctr">
                <a:lnSpc>
                  <a:spcPct val="90000"/>
                </a:lnSpc>
                <a:spcAft>
                  <a:spcPts val="380"/>
                </a:spcAft>
                <a:buNone/>
              </a:pPr>
              <a:r>
                <a:rPr lang="en-US" sz="900" i="1" kern="1200" dirty="0">
                  <a:solidFill>
                    <a:srgbClr val="FFFF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wage workers for domestic companies, so long as services are provided to local clients</a:t>
              </a:r>
              <a:endPara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8E68FE7-7EA8-D6DF-CB40-528A69BE49D8}"/>
                </a:ext>
              </a:extLst>
            </p:cNvPr>
            <p:cNvSpPr/>
            <p:nvPr/>
          </p:nvSpPr>
          <p:spPr>
            <a:xfrm>
              <a:off x="4184773" y="1863708"/>
              <a:ext cx="580159" cy="88630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6" name="TextBox 69">
              <a:extLst>
                <a:ext uri="{FF2B5EF4-FFF2-40B4-BE49-F238E27FC236}">
                  <a16:creationId xmlns:a16="http://schemas.microsoft.com/office/drawing/2014/main" id="{FDECF43F-4E6A-548E-24BF-16079A9DEA3A}"/>
                </a:ext>
              </a:extLst>
            </p:cNvPr>
            <p:cNvSpPr txBox="1"/>
            <p:nvPr/>
          </p:nvSpPr>
          <p:spPr>
            <a:xfrm>
              <a:off x="4155035" y="1876046"/>
              <a:ext cx="636914" cy="931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90000"/>
                </a:lnSpc>
                <a:spcAft>
                  <a:spcPts val="380"/>
                </a:spcAft>
                <a:buNone/>
              </a:pPr>
              <a:r>
                <a:rPr lang="en-US" sz="900" i="1" kern="1200" dirty="0">
                  <a:solidFill>
                    <a:srgbClr val="FFFF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wage workers for international companies, so long as services are provided to local clients</a:t>
              </a:r>
              <a:endPara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B93E652-F922-071C-28AE-9C87510EA331}"/>
                </a:ext>
              </a:extLst>
            </p:cNvPr>
            <p:cNvSpPr/>
            <p:nvPr/>
          </p:nvSpPr>
          <p:spPr>
            <a:xfrm>
              <a:off x="1408816" y="1481972"/>
              <a:ext cx="750063" cy="30165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CF249FC7-9BD2-03F7-7B24-0C5DDF444FD6}"/>
                </a:ext>
              </a:extLst>
            </p:cNvPr>
            <p:cNvSpPr txBox="1"/>
            <p:nvPr/>
          </p:nvSpPr>
          <p:spPr>
            <a:xfrm>
              <a:off x="1421422" y="1473156"/>
              <a:ext cx="723573" cy="311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marR="0" algn="ctr">
                <a:lnSpc>
                  <a:spcPct val="90000"/>
                </a:lnSpc>
                <a:spcAft>
                  <a:spcPts val="380"/>
                </a:spcAft>
                <a:buNone/>
              </a:pPr>
              <a:r>
                <a:rPr lang="en-US" sz="1050" kern="120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Arial" panose="020B0604020202020204" pitchFamily="34" charset="0"/>
                </a:rPr>
                <a:t>Wage work</a:t>
              </a:r>
              <a:endParaRPr lang="en-US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3FC4A2A-949D-E382-6D52-7119980EE325}"/>
                </a:ext>
              </a:extLst>
            </p:cNvPr>
            <p:cNvSpPr/>
            <p:nvPr/>
          </p:nvSpPr>
          <p:spPr>
            <a:xfrm>
              <a:off x="1196851" y="1878580"/>
              <a:ext cx="580159" cy="88630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22D4E10-8AC1-8506-C719-7ED541F3F372}"/>
                </a:ext>
              </a:extLst>
            </p:cNvPr>
            <p:cNvSpPr/>
            <p:nvPr/>
          </p:nvSpPr>
          <p:spPr>
            <a:xfrm>
              <a:off x="1827788" y="1879479"/>
              <a:ext cx="580159" cy="88630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DA9C7AF6-8A58-0511-3BB9-4B42201EFEA9}"/>
                </a:ext>
              </a:extLst>
            </p:cNvPr>
            <p:cNvSpPr txBox="1"/>
            <p:nvPr/>
          </p:nvSpPr>
          <p:spPr>
            <a:xfrm>
              <a:off x="1205654" y="1901950"/>
              <a:ext cx="550272" cy="85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marR="0" algn="ctr">
                <a:lnSpc>
                  <a:spcPct val="90000"/>
                </a:lnSpc>
                <a:spcAft>
                  <a:spcPts val="380"/>
                </a:spcAft>
                <a:buNone/>
              </a:pPr>
              <a:r>
                <a:rPr lang="en-US" sz="900" i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Arial" panose="020B0604020202020204" pitchFamily="34" charset="0"/>
                </a:rPr>
                <a:t>wage workers for domestic companies, so long as services are provided to international clients</a:t>
              </a:r>
              <a:endPara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356E41B8-A1FC-4159-EE32-8DD19F299EEB}"/>
                </a:ext>
              </a:extLst>
            </p:cNvPr>
            <p:cNvSpPr txBox="1"/>
            <p:nvPr/>
          </p:nvSpPr>
          <p:spPr>
            <a:xfrm>
              <a:off x="1844590" y="1909266"/>
              <a:ext cx="550272" cy="837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marR="0" algn="ctr">
                <a:lnSpc>
                  <a:spcPct val="90000"/>
                </a:lnSpc>
                <a:spcAft>
                  <a:spcPts val="380"/>
                </a:spcAft>
                <a:buNone/>
              </a:pPr>
              <a:r>
                <a:rPr lang="en-US" sz="900" i="1" kern="1200" dirty="0">
                  <a:solidFill>
                    <a:srgbClr val="FFFFFF"/>
                  </a:solidFill>
                  <a:effectLst/>
                  <a:ea typeface="Aptos" panose="020B0004020202020204" pitchFamily="34" charset="0"/>
                  <a:cs typeface="Arial" panose="020B0604020202020204" pitchFamily="34" charset="0"/>
                </a:rPr>
                <a:t>wage workers for international companies, so long as services are provided to international clients</a:t>
              </a:r>
              <a:endPara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44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C956AFBA-9E28-4F01-CC60-944710065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90699"/>
              </p:ext>
            </p:extLst>
          </p:nvPr>
        </p:nvGraphicFramePr>
        <p:xfrm>
          <a:off x="674426" y="1637731"/>
          <a:ext cx="11199125" cy="512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5D6721-7EF1-4AA7-EA4A-109655E5474A}"/>
              </a:ext>
            </a:extLst>
          </p:cNvPr>
          <p:cNvSpPr txBox="1"/>
          <p:nvPr/>
        </p:nvSpPr>
        <p:spPr>
          <a:xfrm>
            <a:off x="522941" y="401332"/>
            <a:ext cx="11350610" cy="9201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Why</a:t>
            </a:r>
            <a:r>
              <a:rPr lang="en-US" sz="4400" dirty="0"/>
              <a:t> </a:t>
            </a:r>
            <a:r>
              <a:rPr lang="en-US" sz="4400" dirty="0">
                <a:solidFill>
                  <a:schemeClr val="bg1"/>
                </a:solidFill>
              </a:rPr>
              <a:t>is it valuable for countries and employers?</a:t>
            </a:r>
            <a:endParaRPr lang="en-US" sz="4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356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2AE79-66C8-0D74-BEA2-295FEC2C7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B31E58-7BA2-C69C-FEF2-5C4500DB35A3}"/>
              </a:ext>
            </a:extLst>
          </p:cNvPr>
          <p:cNvSpPr txBox="1"/>
          <p:nvPr/>
        </p:nvSpPr>
        <p:spPr>
          <a:xfrm>
            <a:off x="522940" y="401332"/>
            <a:ext cx="10830859" cy="9201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Why</a:t>
            </a:r>
            <a:r>
              <a:rPr lang="en-US" sz="4400" dirty="0"/>
              <a:t> </a:t>
            </a:r>
            <a:r>
              <a:rPr lang="en-US" sz="4400" dirty="0">
                <a:solidFill>
                  <a:schemeClr val="bg1"/>
                </a:solidFill>
              </a:rPr>
              <a:t>is it valuable for workers?</a:t>
            </a:r>
            <a:endParaRPr lang="en-US" sz="4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92F15D-C93D-D7D2-124B-0E2E7378C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It allows the talented to stay ‘home’ if they want to, without accepting lower-skilled jobs, especially in countries where there is a supply/demand mismatch.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Benefits immobile vulnerable groups that can gain access to better job opportunities in their countries of origin without the need to cross borders.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Holds potential for expanding opportunities among individuals at the bottom of the skill distribution (the medium skilled can also hold virtual jobs).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Allows the workers to learn on the job, gaining new skills as they serve international clients and/or international employers.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1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9312DF-3E5F-536E-01B3-042EFD0657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975" r="1445"/>
          <a:stretch>
            <a:fillRect/>
          </a:stretch>
        </p:blipFill>
        <p:spPr>
          <a:xfrm>
            <a:off x="2001396" y="1866052"/>
            <a:ext cx="8686032" cy="44241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4B59E4-AE72-84E3-2B84-82E5A8455748}"/>
              </a:ext>
            </a:extLst>
          </p:cNvPr>
          <p:cNvSpPr txBox="1"/>
          <p:nvPr/>
        </p:nvSpPr>
        <p:spPr>
          <a:xfrm>
            <a:off x="522941" y="401332"/>
            <a:ext cx="10515600" cy="9201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</a:t>
            </a:r>
            <a:r>
              <a:rPr lang="en-US" sz="4400" dirty="0">
                <a:solidFill>
                  <a:schemeClr val="bg1"/>
                </a:solidFill>
              </a:rPr>
              <a:t> are virtual occupations? (Snapshot)</a:t>
            </a:r>
            <a:endParaRPr lang="en-US" sz="4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372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line graph&#10;&#10;AI-generated content may be incorrect.">
            <a:extLst>
              <a:ext uri="{FF2B5EF4-FFF2-40B4-BE49-F238E27FC236}">
                <a16:creationId xmlns:a16="http://schemas.microsoft.com/office/drawing/2014/main" id="{21CF0474-7AA8-2648-2B76-93AE00927D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/>
          <a:stretch>
            <a:fillRect/>
          </a:stretch>
        </p:blipFill>
        <p:spPr bwMode="auto">
          <a:xfrm>
            <a:off x="1337372" y="1535669"/>
            <a:ext cx="8668274" cy="47756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F4C461-43F1-C3B5-1B6B-EAA87CF282AA}"/>
              </a:ext>
            </a:extLst>
          </p:cNvPr>
          <p:cNvSpPr txBox="1"/>
          <p:nvPr/>
        </p:nvSpPr>
        <p:spPr>
          <a:xfrm>
            <a:off x="655463" y="384767"/>
            <a:ext cx="10515600" cy="9201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</a:t>
            </a:r>
            <a:r>
              <a:rPr lang="en-US" sz="4400" dirty="0">
                <a:solidFill>
                  <a:schemeClr val="bg1"/>
                </a:solidFill>
              </a:rPr>
              <a:t> are virtual occupations? </a:t>
            </a:r>
            <a:r>
              <a:rPr lang="en-US" sz="4200" dirty="0">
                <a:solidFill>
                  <a:schemeClr val="bg1"/>
                </a:solidFill>
              </a:rPr>
              <a:t>(HIC Example, Spain)</a:t>
            </a:r>
            <a:endParaRPr lang="en-US" sz="4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29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rawing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13693376-DE50-FBE8-A5E5-D9FB4D997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2" y="2193323"/>
            <a:ext cx="7949627" cy="3898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A4E184-B77F-5763-B4F0-FE5A02A678D1}"/>
              </a:ext>
            </a:extLst>
          </p:cNvPr>
          <p:cNvSpPr txBox="1"/>
          <p:nvPr/>
        </p:nvSpPr>
        <p:spPr>
          <a:xfrm>
            <a:off x="1075037" y="612354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Source: World Bank (2025)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D8802D-4C8C-BB69-CB5C-20AC74234CDE}"/>
              </a:ext>
            </a:extLst>
          </p:cNvPr>
          <p:cNvSpPr txBox="1"/>
          <p:nvPr/>
        </p:nvSpPr>
        <p:spPr>
          <a:xfrm>
            <a:off x="838200" y="1823991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Share of all job postings that are digital jobs, by sector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43140D-F4DE-BBA1-7E43-40A3EFC15F7D}"/>
              </a:ext>
            </a:extLst>
          </p:cNvPr>
          <p:cNvSpPr txBox="1"/>
          <p:nvPr/>
        </p:nvSpPr>
        <p:spPr>
          <a:xfrm>
            <a:off x="655463" y="384767"/>
            <a:ext cx="10515600" cy="9201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</a:t>
            </a:r>
            <a:r>
              <a:rPr lang="en-US" sz="4400" dirty="0">
                <a:solidFill>
                  <a:schemeClr val="bg1"/>
                </a:solidFill>
              </a:rPr>
              <a:t> are semi-virtual occupations? </a:t>
            </a:r>
            <a:endParaRPr lang="en-US" sz="4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253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DCDC6-8DEE-BF60-94ED-3A12D11E6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    Demand					                                 Supply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graph of different countries/regions&#10;&#10;AI-generated content may be incorrect.">
            <a:extLst>
              <a:ext uri="{FF2B5EF4-FFF2-40B4-BE49-F238E27FC236}">
                <a16:creationId xmlns:a16="http://schemas.microsoft.com/office/drawing/2014/main" id="{58A9B056-14CC-63A0-D773-5E82D312B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864" y="2174301"/>
            <a:ext cx="3556585" cy="3865903"/>
          </a:xfrm>
          <a:prstGeom prst="rect">
            <a:avLst/>
          </a:prstGeom>
        </p:spPr>
      </p:pic>
      <p:pic>
        <p:nvPicPr>
          <p:cNvPr id="11" name="Picture 10" descr="A graph with different colored squares&#10;&#10;AI-generated content may be incorrect.">
            <a:extLst>
              <a:ext uri="{FF2B5EF4-FFF2-40B4-BE49-F238E27FC236}">
                <a16:creationId xmlns:a16="http://schemas.microsoft.com/office/drawing/2014/main" id="{DB0C9780-D044-D70B-8A5E-97D8ABAEC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0" y="2313606"/>
            <a:ext cx="6249263" cy="37087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80B319-D552-B275-41C4-55C4339E137F}"/>
              </a:ext>
            </a:extLst>
          </p:cNvPr>
          <p:cNvSpPr txBox="1"/>
          <p:nvPr/>
        </p:nvSpPr>
        <p:spPr>
          <a:xfrm>
            <a:off x="734976" y="6335040"/>
            <a:ext cx="72647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Online Labor Observatory: ILO and University of Oxford (2024)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9D84C3-5006-17F7-E4C0-8940207C0AE2}"/>
              </a:ext>
            </a:extLst>
          </p:cNvPr>
          <p:cNvSpPr txBox="1"/>
          <p:nvPr/>
        </p:nvSpPr>
        <p:spPr>
          <a:xfrm>
            <a:off x="734976" y="469223"/>
            <a:ext cx="10515600" cy="9201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Where</a:t>
            </a:r>
            <a:r>
              <a:rPr lang="en-US" sz="4400" dirty="0">
                <a:solidFill>
                  <a:schemeClr val="bg1"/>
                </a:solidFill>
              </a:rPr>
              <a:t> is it happening? </a:t>
            </a:r>
            <a:endParaRPr lang="en-US" sz="4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2606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6005</TotalTime>
  <Words>1718</Words>
  <Application>Microsoft Office PowerPoint</Application>
  <PresentationFormat>Widescreen</PresentationFormat>
  <Paragraphs>129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Times New Roman</vt:lpstr>
      <vt:lpstr>TWK Everett Mono Light</vt:lpstr>
      <vt:lpstr>TWK Lausanne 300</vt:lpstr>
      <vt:lpstr>Wingdings</vt:lpstr>
      <vt:lpstr>Office Theme</vt:lpstr>
      <vt:lpstr>VIRTUAL LABOR MOBILITY: BRINGING OPPORTUNITIES HOME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determinants of VLM Viability?</vt:lpstr>
      <vt:lpstr>PowerPoint Presentation</vt:lpstr>
      <vt:lpstr>PowerPoint Presentation</vt:lpstr>
      <vt:lpstr>Outline</vt:lpstr>
      <vt:lpstr>PowerPoint Presentation</vt:lpstr>
    </vt:vector>
  </TitlesOfParts>
  <Company>WBG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Rada Naji</dc:creator>
  <cp:lastModifiedBy>Rada Naji</cp:lastModifiedBy>
  <cp:revision>3</cp:revision>
  <dcterms:created xsi:type="dcterms:W3CDTF">2025-03-25T04:00:28Z</dcterms:created>
  <dcterms:modified xsi:type="dcterms:W3CDTF">2025-09-22T23:35:08Z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bf45b6-5649-4236-82a3-f45024cd282e_Enabled">
    <vt:lpwstr>true</vt:lpwstr>
  </property>
  <property fmtid="{D5CDD505-2E9C-101B-9397-08002B2CF9AE}" pid="3" name="MSIP_Label_f1bf45b6-5649-4236-82a3-f45024cd282e_SetDate">
    <vt:lpwstr>2025-09-18T20:04:45Z</vt:lpwstr>
  </property>
  <property fmtid="{D5CDD505-2E9C-101B-9397-08002B2CF9AE}" pid="4" name="MSIP_Label_f1bf45b6-5649-4236-82a3-f45024cd282e_Method">
    <vt:lpwstr>Standard</vt:lpwstr>
  </property>
  <property fmtid="{D5CDD505-2E9C-101B-9397-08002B2CF9AE}" pid="5" name="MSIP_Label_f1bf45b6-5649-4236-82a3-f45024cd282e_Name">
    <vt:lpwstr>Official Use Only</vt:lpwstr>
  </property>
  <property fmtid="{D5CDD505-2E9C-101B-9397-08002B2CF9AE}" pid="6" name="MSIP_Label_f1bf45b6-5649-4236-82a3-f45024cd282e_SiteId">
    <vt:lpwstr>31a2fec0-266b-4c67-b56e-2796d8f59c36</vt:lpwstr>
  </property>
  <property fmtid="{D5CDD505-2E9C-101B-9397-08002B2CF9AE}" pid="7" name="MSIP_Label_f1bf45b6-5649-4236-82a3-f45024cd282e_ActionId">
    <vt:lpwstr>04422666-0456-4c1c-8d37-7ae77bd42cbe</vt:lpwstr>
  </property>
  <property fmtid="{D5CDD505-2E9C-101B-9397-08002B2CF9AE}" pid="8" name="MSIP_Label_f1bf45b6-5649-4236-82a3-f45024cd282e_ContentBits">
    <vt:lpwstr>2</vt:lpwstr>
  </property>
  <property fmtid="{D5CDD505-2E9C-101B-9397-08002B2CF9AE}" pid="9" name="MSIP_Label_f1bf45b6-5649-4236-82a3-f45024cd282e_Tag">
    <vt:lpwstr>10, 3, 0, 1</vt:lpwstr>
  </property>
  <property fmtid="{D5CDD505-2E9C-101B-9397-08002B2CF9AE}" pid="10" name="ClassificationContentMarkingFooterLocations">
    <vt:lpwstr>1_Office Theme:8</vt:lpwstr>
  </property>
  <property fmtid="{D5CDD505-2E9C-101B-9397-08002B2CF9AE}" pid="11" name="ClassificationContentMarkingFooterText">
    <vt:lpwstr>Official Use Only</vt:lpwstr>
  </property>
</Properties>
</file>