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5" r:id="rId3"/>
    <p:sldId id="257" r:id="rId4"/>
    <p:sldId id="267" r:id="rId5"/>
    <p:sldId id="276" r:id="rId6"/>
    <p:sldId id="268" r:id="rId7"/>
    <p:sldId id="269" r:id="rId8"/>
    <p:sldId id="270" r:id="rId9"/>
    <p:sldId id="271" r:id="rId10"/>
    <p:sldId id="277" r:id="rId11"/>
    <p:sldId id="262" r:id="rId12"/>
    <p:sldId id="272" r:id="rId13"/>
  </p:sldIdLst>
  <p:sldSz cx="14630400" cy="8229600"/>
  <p:notesSz cx="8229600" cy="14630400"/>
  <p:embeddedFontLst>
    <p:embeddedFont>
      <p:font typeface="Montserrat" panose="00000500000000000000" pitchFamily="2" charset="0"/>
      <p:regular r:id="rId15"/>
      <p:bold r:id="rId16"/>
    </p:embeddedFont>
    <p:embeddedFont>
      <p:font typeface="Open Sans Light" panose="020B0306030504020204" pitchFamily="34" charset="0"/>
      <p:regular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Roboto Slab" pitchFamily="2" charset="0"/>
      <p:regular r:id="rId22"/>
      <p:bold r:id="rId23"/>
    </p:embeddedFont>
    <p:embeddedFont>
      <p:font typeface="Roboto Slab Light" pitchFamily="2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03C"/>
    <a:srgbClr val="7D1E2B"/>
    <a:srgbClr val="5E0202"/>
    <a:srgbClr val="A84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5D672A-4DE6-4EBB-960A-87391B0226C0}" v="22" dt="2025-09-22T13:14:57.4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3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ed, Mona" userId="9abb5df5-45f0-4ed5-a6c3-b95afc876e4d" providerId="ADAL" clId="{F35D672A-4DE6-4EBB-960A-87391B0226C0}"/>
    <pc:docChg chg="undo redo custSel modSld">
      <pc:chgData name="Ahmed, Mona" userId="9abb5df5-45f0-4ed5-a6c3-b95afc876e4d" providerId="ADAL" clId="{F35D672A-4DE6-4EBB-960A-87391B0226C0}" dt="2025-09-22T13:15:12.936" v="174" actId="1076"/>
      <pc:docMkLst>
        <pc:docMk/>
      </pc:docMkLst>
      <pc:sldChg chg="modSp mod">
        <pc:chgData name="Ahmed, Mona" userId="9abb5df5-45f0-4ed5-a6c3-b95afc876e4d" providerId="ADAL" clId="{F35D672A-4DE6-4EBB-960A-87391B0226C0}" dt="2025-09-22T13:15:12.936" v="174" actId="1076"/>
        <pc:sldMkLst>
          <pc:docMk/>
          <pc:sldMk cId="0" sldId="256"/>
        </pc:sldMkLst>
        <pc:spChg chg="mod">
          <ac:chgData name="Ahmed, Mona" userId="9abb5df5-45f0-4ed5-a6c3-b95afc876e4d" providerId="ADAL" clId="{F35D672A-4DE6-4EBB-960A-87391B0226C0}" dt="2025-09-22T13:15:06.746" v="173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Ahmed, Mona" userId="9abb5df5-45f0-4ed5-a6c3-b95afc876e4d" providerId="ADAL" clId="{F35D672A-4DE6-4EBB-960A-87391B0226C0}" dt="2025-09-22T13:15:12.936" v="174" actId="1076"/>
          <ac:spMkLst>
            <pc:docMk/>
            <pc:sldMk cId="0" sldId="256"/>
            <ac:spMk id="3" creationId="{00000000-0000-0000-0000-000000000000}"/>
          </ac:spMkLst>
        </pc:spChg>
        <pc:spChg chg="mod">
          <ac:chgData name="Ahmed, Mona" userId="9abb5df5-45f0-4ed5-a6c3-b95afc876e4d" providerId="ADAL" clId="{F35D672A-4DE6-4EBB-960A-87391B0226C0}" dt="2025-09-22T13:15:04.621" v="172" actId="1076"/>
          <ac:spMkLst>
            <pc:docMk/>
            <pc:sldMk cId="0" sldId="256"/>
            <ac:spMk id="5" creationId="{ADF68335-C11A-4719-EBD0-82CF8CFE9A94}"/>
          </ac:spMkLst>
        </pc:spChg>
        <pc:picChg chg="mod">
          <ac:chgData name="Ahmed, Mona" userId="9abb5df5-45f0-4ed5-a6c3-b95afc876e4d" providerId="ADAL" clId="{F35D672A-4DE6-4EBB-960A-87391B0226C0}" dt="2025-09-22T13:14:06.273" v="159" actId="1076"/>
          <ac:picMkLst>
            <pc:docMk/>
            <pc:sldMk cId="0" sldId="256"/>
            <ac:picMk id="9" creationId="{C5DCA918-40EA-0D00-83BF-B23C30EE1D8C}"/>
          </ac:picMkLst>
        </pc:picChg>
      </pc:sldChg>
      <pc:sldChg chg="addSp modSp mod">
        <pc:chgData name="Ahmed, Mona" userId="9abb5df5-45f0-4ed5-a6c3-b95afc876e4d" providerId="ADAL" clId="{F35D672A-4DE6-4EBB-960A-87391B0226C0}" dt="2025-09-22T13:06:43.986" v="94" actId="1076"/>
        <pc:sldMkLst>
          <pc:docMk/>
          <pc:sldMk cId="0" sldId="257"/>
        </pc:sldMkLst>
        <pc:spChg chg="mod">
          <ac:chgData name="Ahmed, Mona" userId="9abb5df5-45f0-4ed5-a6c3-b95afc876e4d" providerId="ADAL" clId="{F35D672A-4DE6-4EBB-960A-87391B0226C0}" dt="2025-09-22T13:05:29.030" v="72" actId="1076"/>
          <ac:spMkLst>
            <pc:docMk/>
            <pc:sldMk cId="0" sldId="257"/>
            <ac:spMk id="5" creationId="{00000000-0000-0000-0000-000000000000}"/>
          </ac:spMkLst>
        </pc:spChg>
        <pc:spChg chg="mod">
          <ac:chgData name="Ahmed, Mona" userId="9abb5df5-45f0-4ed5-a6c3-b95afc876e4d" providerId="ADAL" clId="{F35D672A-4DE6-4EBB-960A-87391B0226C0}" dt="2025-09-22T13:06:13.397" v="83" actId="1076"/>
          <ac:spMkLst>
            <pc:docMk/>
            <pc:sldMk cId="0" sldId="257"/>
            <ac:spMk id="7" creationId="{00000000-0000-0000-0000-000000000000}"/>
          </ac:spMkLst>
        </pc:spChg>
        <pc:spChg chg="mod">
          <ac:chgData name="Ahmed, Mona" userId="9abb5df5-45f0-4ed5-a6c3-b95afc876e4d" providerId="ADAL" clId="{F35D672A-4DE6-4EBB-960A-87391B0226C0}" dt="2025-09-22T13:06:13.397" v="83" actId="1076"/>
          <ac:spMkLst>
            <pc:docMk/>
            <pc:sldMk cId="0" sldId="257"/>
            <ac:spMk id="9" creationId="{00000000-0000-0000-0000-000000000000}"/>
          </ac:spMkLst>
        </pc:spChg>
        <pc:spChg chg="mod">
          <ac:chgData name="Ahmed, Mona" userId="9abb5df5-45f0-4ed5-a6c3-b95afc876e4d" providerId="ADAL" clId="{F35D672A-4DE6-4EBB-960A-87391B0226C0}" dt="2025-09-22T13:06:04.121" v="81" actId="552"/>
          <ac:spMkLst>
            <pc:docMk/>
            <pc:sldMk cId="0" sldId="257"/>
            <ac:spMk id="11" creationId="{00000000-0000-0000-0000-000000000000}"/>
          </ac:spMkLst>
        </pc:spChg>
        <pc:spChg chg="mod">
          <ac:chgData name="Ahmed, Mona" userId="9abb5df5-45f0-4ed5-a6c3-b95afc876e4d" providerId="ADAL" clId="{F35D672A-4DE6-4EBB-960A-87391B0226C0}" dt="2025-09-22T13:06:04.121" v="81" actId="552"/>
          <ac:spMkLst>
            <pc:docMk/>
            <pc:sldMk cId="0" sldId="257"/>
            <ac:spMk id="13" creationId="{00000000-0000-0000-0000-000000000000}"/>
          </ac:spMkLst>
        </pc:spChg>
        <pc:spChg chg="mod">
          <ac:chgData name="Ahmed, Mona" userId="9abb5df5-45f0-4ed5-a6c3-b95afc876e4d" providerId="ADAL" clId="{F35D672A-4DE6-4EBB-960A-87391B0226C0}" dt="2025-09-22T13:01:00.313" v="35" actId="1076"/>
          <ac:spMkLst>
            <pc:docMk/>
            <pc:sldMk cId="0" sldId="257"/>
            <ac:spMk id="15" creationId="{00000000-0000-0000-0000-000000000000}"/>
          </ac:spMkLst>
        </pc:spChg>
        <pc:spChg chg="mod">
          <ac:chgData name="Ahmed, Mona" userId="9abb5df5-45f0-4ed5-a6c3-b95afc876e4d" providerId="ADAL" clId="{F35D672A-4DE6-4EBB-960A-87391B0226C0}" dt="2025-09-22T13:05:29.030" v="72" actId="1076"/>
          <ac:spMkLst>
            <pc:docMk/>
            <pc:sldMk cId="0" sldId="257"/>
            <ac:spMk id="17" creationId="{00000000-0000-0000-0000-000000000000}"/>
          </ac:spMkLst>
        </pc:spChg>
        <pc:spChg chg="mod">
          <ac:chgData name="Ahmed, Mona" userId="9abb5df5-45f0-4ed5-a6c3-b95afc876e4d" providerId="ADAL" clId="{F35D672A-4DE6-4EBB-960A-87391B0226C0}" dt="2025-09-22T13:06:43.986" v="94" actId="1076"/>
          <ac:spMkLst>
            <pc:docMk/>
            <pc:sldMk cId="0" sldId="257"/>
            <ac:spMk id="19" creationId="{00000000-0000-0000-0000-000000000000}"/>
          </ac:spMkLst>
        </pc:spChg>
        <pc:spChg chg="mod">
          <ac:chgData name="Ahmed, Mona" userId="9abb5df5-45f0-4ed5-a6c3-b95afc876e4d" providerId="ADAL" clId="{F35D672A-4DE6-4EBB-960A-87391B0226C0}" dt="2025-09-22T13:06:43.986" v="94" actId="1076"/>
          <ac:spMkLst>
            <pc:docMk/>
            <pc:sldMk cId="0" sldId="257"/>
            <ac:spMk id="21" creationId="{00000000-0000-0000-0000-000000000000}"/>
          </ac:spMkLst>
        </pc:spChg>
        <pc:spChg chg="add mod ord">
          <ac:chgData name="Ahmed, Mona" userId="9abb5df5-45f0-4ed5-a6c3-b95afc876e4d" providerId="ADAL" clId="{F35D672A-4DE6-4EBB-960A-87391B0226C0}" dt="2025-09-22T13:04:51.867" v="67" actId="167"/>
          <ac:spMkLst>
            <pc:docMk/>
            <pc:sldMk cId="0" sldId="257"/>
            <ac:spMk id="23" creationId="{D8AA974B-B692-F961-8C75-8C063B88A853}"/>
          </ac:spMkLst>
        </pc:spChg>
        <pc:spChg chg="add mod">
          <ac:chgData name="Ahmed, Mona" userId="9abb5df5-45f0-4ed5-a6c3-b95afc876e4d" providerId="ADAL" clId="{F35D672A-4DE6-4EBB-960A-87391B0226C0}" dt="2025-09-22T13:05:36.240" v="73" actId="2085"/>
          <ac:spMkLst>
            <pc:docMk/>
            <pc:sldMk cId="0" sldId="257"/>
            <ac:spMk id="24" creationId="{B873D8F5-31D7-34BF-CEAD-C5DF129E7A6A}"/>
          </ac:spMkLst>
        </pc:spChg>
        <pc:spChg chg="add mod ord">
          <ac:chgData name="Ahmed, Mona" userId="9abb5df5-45f0-4ed5-a6c3-b95afc876e4d" providerId="ADAL" clId="{F35D672A-4DE6-4EBB-960A-87391B0226C0}" dt="2025-09-22T13:05:44.430" v="76" actId="167"/>
          <ac:spMkLst>
            <pc:docMk/>
            <pc:sldMk cId="0" sldId="257"/>
            <ac:spMk id="25" creationId="{C595262E-C72A-413A-BDAA-539597115A7A}"/>
          </ac:spMkLst>
        </pc:spChg>
        <pc:spChg chg="add mod ord">
          <ac:chgData name="Ahmed, Mona" userId="9abb5df5-45f0-4ed5-a6c3-b95afc876e4d" providerId="ADAL" clId="{F35D672A-4DE6-4EBB-960A-87391B0226C0}" dt="2025-09-22T13:05:44.430" v="76" actId="167"/>
          <ac:spMkLst>
            <pc:docMk/>
            <pc:sldMk cId="0" sldId="257"/>
            <ac:spMk id="26" creationId="{10081D01-0418-CD47-E191-6127F58167C4}"/>
          </ac:spMkLst>
        </pc:spChg>
        <pc:spChg chg="add mod ord">
          <ac:chgData name="Ahmed, Mona" userId="9abb5df5-45f0-4ed5-a6c3-b95afc876e4d" providerId="ADAL" clId="{F35D672A-4DE6-4EBB-960A-87391B0226C0}" dt="2025-09-22T13:05:49.708" v="79" actId="167"/>
          <ac:spMkLst>
            <pc:docMk/>
            <pc:sldMk cId="0" sldId="257"/>
            <ac:spMk id="27" creationId="{3DE73E03-8274-D523-E65B-A00D1F763BA9}"/>
          </ac:spMkLst>
        </pc:spChg>
        <pc:spChg chg="add mod ord">
          <ac:chgData name="Ahmed, Mona" userId="9abb5df5-45f0-4ed5-a6c3-b95afc876e4d" providerId="ADAL" clId="{F35D672A-4DE6-4EBB-960A-87391B0226C0}" dt="2025-09-22T13:05:49.708" v="79" actId="167"/>
          <ac:spMkLst>
            <pc:docMk/>
            <pc:sldMk cId="0" sldId="257"/>
            <ac:spMk id="28" creationId="{CF40F400-2C21-0D97-5CD5-4C768D1D9B4E}"/>
          </ac:spMkLst>
        </pc:spChg>
        <pc:spChg chg="add mod ord">
          <ac:chgData name="Ahmed, Mona" userId="9abb5df5-45f0-4ed5-a6c3-b95afc876e4d" providerId="ADAL" clId="{F35D672A-4DE6-4EBB-960A-87391B0226C0}" dt="2025-09-22T13:06:23.690" v="88" actId="1076"/>
          <ac:spMkLst>
            <pc:docMk/>
            <pc:sldMk cId="0" sldId="257"/>
            <ac:spMk id="29" creationId="{DEF82FA2-5EB5-14F4-75A5-BB2CC02800C7}"/>
          </ac:spMkLst>
        </pc:spChg>
        <pc:spChg chg="add mod ord">
          <ac:chgData name="Ahmed, Mona" userId="9abb5df5-45f0-4ed5-a6c3-b95afc876e4d" providerId="ADAL" clId="{F35D672A-4DE6-4EBB-960A-87391B0226C0}" dt="2025-09-22T13:06:23.690" v="88" actId="1076"/>
          <ac:spMkLst>
            <pc:docMk/>
            <pc:sldMk cId="0" sldId="257"/>
            <ac:spMk id="30" creationId="{C18C0705-D009-EA30-7B8F-4EAB757B1061}"/>
          </ac:spMkLst>
        </pc:spChg>
        <pc:spChg chg="add mod ord">
          <ac:chgData name="Ahmed, Mona" userId="9abb5df5-45f0-4ed5-a6c3-b95afc876e4d" providerId="ADAL" clId="{F35D672A-4DE6-4EBB-960A-87391B0226C0}" dt="2025-09-22T13:06:38.979" v="93" actId="1076"/>
          <ac:spMkLst>
            <pc:docMk/>
            <pc:sldMk cId="0" sldId="257"/>
            <ac:spMk id="31" creationId="{9E2CF4D6-D362-4DE6-70ED-DEE83C524114}"/>
          </ac:spMkLst>
        </pc:spChg>
        <pc:spChg chg="add mod ord">
          <ac:chgData name="Ahmed, Mona" userId="9abb5df5-45f0-4ed5-a6c3-b95afc876e4d" providerId="ADAL" clId="{F35D672A-4DE6-4EBB-960A-87391B0226C0}" dt="2025-09-22T13:06:28.962" v="91" actId="167"/>
          <ac:spMkLst>
            <pc:docMk/>
            <pc:sldMk cId="0" sldId="257"/>
            <ac:spMk id="32" creationId="{0A45233E-4989-1163-73A6-A9F2D84A671A}"/>
          </ac:spMkLst>
        </pc:spChg>
        <pc:picChg chg="mod">
          <ac:chgData name="Ahmed, Mona" userId="9abb5df5-45f0-4ed5-a6c3-b95afc876e4d" providerId="ADAL" clId="{F35D672A-4DE6-4EBB-960A-87391B0226C0}" dt="2025-09-22T13:06:33.761" v="92" actId="1076"/>
          <ac:picMkLst>
            <pc:docMk/>
            <pc:sldMk cId="0" sldId="257"/>
            <ac:picMk id="20" creationId="{00000000-0000-0000-0000-000000000000}"/>
          </ac:picMkLst>
        </pc:picChg>
      </pc:sldChg>
      <pc:sldChg chg="addSp delSp modSp mod">
        <pc:chgData name="Ahmed, Mona" userId="9abb5df5-45f0-4ed5-a6c3-b95afc876e4d" providerId="ADAL" clId="{F35D672A-4DE6-4EBB-960A-87391B0226C0}" dt="2025-09-22T13:12:00.826" v="143" actId="1076"/>
        <pc:sldMkLst>
          <pc:docMk/>
          <pc:sldMk cId="0" sldId="262"/>
        </pc:sldMkLst>
        <pc:spChg chg="mod topLvl">
          <ac:chgData name="Ahmed, Mona" userId="9abb5df5-45f0-4ed5-a6c3-b95afc876e4d" providerId="ADAL" clId="{F35D672A-4DE6-4EBB-960A-87391B0226C0}" dt="2025-09-22T13:10:22.210" v="128" actId="165"/>
          <ac:spMkLst>
            <pc:docMk/>
            <pc:sldMk cId="0" sldId="262"/>
            <ac:spMk id="5" creationId="{00000000-0000-0000-0000-000000000000}"/>
          </ac:spMkLst>
        </pc:spChg>
        <pc:spChg chg="mod topLvl">
          <ac:chgData name="Ahmed, Mona" userId="9abb5df5-45f0-4ed5-a6c3-b95afc876e4d" providerId="ADAL" clId="{F35D672A-4DE6-4EBB-960A-87391B0226C0}" dt="2025-09-22T13:11:55.874" v="141" actId="164"/>
          <ac:spMkLst>
            <pc:docMk/>
            <pc:sldMk cId="0" sldId="262"/>
            <ac:spMk id="7" creationId="{00000000-0000-0000-0000-000000000000}"/>
          </ac:spMkLst>
        </pc:spChg>
        <pc:spChg chg="mod topLvl">
          <ac:chgData name="Ahmed, Mona" userId="9abb5df5-45f0-4ed5-a6c3-b95afc876e4d" providerId="ADAL" clId="{F35D672A-4DE6-4EBB-960A-87391B0226C0}" dt="2025-09-22T13:11:55.874" v="141" actId="164"/>
          <ac:spMkLst>
            <pc:docMk/>
            <pc:sldMk cId="0" sldId="262"/>
            <ac:spMk id="8" creationId="{00000000-0000-0000-0000-000000000000}"/>
          </ac:spMkLst>
        </pc:spChg>
        <pc:spChg chg="mod">
          <ac:chgData name="Ahmed, Mona" userId="9abb5df5-45f0-4ed5-a6c3-b95afc876e4d" providerId="ADAL" clId="{F35D672A-4DE6-4EBB-960A-87391B0226C0}" dt="2025-09-22T13:11:55.874" v="141" actId="164"/>
          <ac:spMkLst>
            <pc:docMk/>
            <pc:sldMk cId="0" sldId="262"/>
            <ac:spMk id="9" creationId="{00000000-0000-0000-0000-000000000000}"/>
          </ac:spMkLst>
        </pc:spChg>
        <pc:spChg chg="mod topLvl">
          <ac:chgData name="Ahmed, Mona" userId="9abb5df5-45f0-4ed5-a6c3-b95afc876e4d" providerId="ADAL" clId="{F35D672A-4DE6-4EBB-960A-87391B0226C0}" dt="2025-09-22T13:11:55.874" v="141" actId="164"/>
          <ac:spMkLst>
            <pc:docMk/>
            <pc:sldMk cId="0" sldId="262"/>
            <ac:spMk id="10" creationId="{00000000-0000-0000-0000-000000000000}"/>
          </ac:spMkLst>
        </pc:spChg>
        <pc:spChg chg="mod topLvl">
          <ac:chgData name="Ahmed, Mona" userId="9abb5df5-45f0-4ed5-a6c3-b95afc876e4d" providerId="ADAL" clId="{F35D672A-4DE6-4EBB-960A-87391B0226C0}" dt="2025-09-22T13:11:55.874" v="141" actId="164"/>
          <ac:spMkLst>
            <pc:docMk/>
            <pc:sldMk cId="0" sldId="262"/>
            <ac:spMk id="14" creationId="{00000000-0000-0000-0000-000000000000}"/>
          </ac:spMkLst>
        </pc:spChg>
        <pc:spChg chg="mod">
          <ac:chgData name="Ahmed, Mona" userId="9abb5df5-45f0-4ed5-a6c3-b95afc876e4d" providerId="ADAL" clId="{F35D672A-4DE6-4EBB-960A-87391B0226C0}" dt="2025-09-22T13:11:55.874" v="141" actId="164"/>
          <ac:spMkLst>
            <pc:docMk/>
            <pc:sldMk cId="0" sldId="262"/>
            <ac:spMk id="15" creationId="{00000000-0000-0000-0000-000000000000}"/>
          </ac:spMkLst>
        </pc:spChg>
        <pc:spChg chg="mod topLvl">
          <ac:chgData name="Ahmed, Mona" userId="9abb5df5-45f0-4ed5-a6c3-b95afc876e4d" providerId="ADAL" clId="{F35D672A-4DE6-4EBB-960A-87391B0226C0}" dt="2025-09-22T13:11:55.874" v="141" actId="164"/>
          <ac:spMkLst>
            <pc:docMk/>
            <pc:sldMk cId="0" sldId="262"/>
            <ac:spMk id="16" creationId="{00000000-0000-0000-0000-000000000000}"/>
          </ac:spMkLst>
        </pc:spChg>
        <pc:spChg chg="mod">
          <ac:chgData name="Ahmed, Mona" userId="9abb5df5-45f0-4ed5-a6c3-b95afc876e4d" providerId="ADAL" clId="{F35D672A-4DE6-4EBB-960A-87391B0226C0}" dt="2025-09-22T13:10:39.621" v="131" actId="1076"/>
          <ac:spMkLst>
            <pc:docMk/>
            <pc:sldMk cId="0" sldId="262"/>
            <ac:spMk id="19" creationId="{00000000-0000-0000-0000-000000000000}"/>
          </ac:spMkLst>
        </pc:spChg>
        <pc:spChg chg="mod">
          <ac:chgData name="Ahmed, Mona" userId="9abb5df5-45f0-4ed5-a6c3-b95afc876e4d" providerId="ADAL" clId="{F35D672A-4DE6-4EBB-960A-87391B0226C0}" dt="2025-09-22T13:10:39.621" v="131" actId="1076"/>
          <ac:spMkLst>
            <pc:docMk/>
            <pc:sldMk cId="0" sldId="262"/>
            <ac:spMk id="20" creationId="{00000000-0000-0000-0000-000000000000}"/>
          </ac:spMkLst>
        </pc:spChg>
        <pc:spChg chg="mod">
          <ac:chgData name="Ahmed, Mona" userId="9abb5df5-45f0-4ed5-a6c3-b95afc876e4d" providerId="ADAL" clId="{F35D672A-4DE6-4EBB-960A-87391B0226C0}" dt="2025-09-22T13:11:55.874" v="141" actId="164"/>
          <ac:spMkLst>
            <pc:docMk/>
            <pc:sldMk cId="0" sldId="262"/>
            <ac:spMk id="21" creationId="{00000000-0000-0000-0000-000000000000}"/>
          </ac:spMkLst>
        </pc:spChg>
        <pc:spChg chg="mod topLvl">
          <ac:chgData name="Ahmed, Mona" userId="9abb5df5-45f0-4ed5-a6c3-b95afc876e4d" providerId="ADAL" clId="{F35D672A-4DE6-4EBB-960A-87391B0226C0}" dt="2025-09-22T13:11:55.874" v="141" actId="164"/>
          <ac:spMkLst>
            <pc:docMk/>
            <pc:sldMk cId="0" sldId="262"/>
            <ac:spMk id="22" creationId="{00000000-0000-0000-0000-000000000000}"/>
          </ac:spMkLst>
        </pc:spChg>
        <pc:spChg chg="mod topLvl">
          <ac:chgData name="Ahmed, Mona" userId="9abb5df5-45f0-4ed5-a6c3-b95afc876e4d" providerId="ADAL" clId="{F35D672A-4DE6-4EBB-960A-87391B0226C0}" dt="2025-09-22T13:11:55.874" v="141" actId="164"/>
          <ac:spMkLst>
            <pc:docMk/>
            <pc:sldMk cId="0" sldId="262"/>
            <ac:spMk id="23" creationId="{00000000-0000-0000-0000-000000000000}"/>
          </ac:spMkLst>
        </pc:spChg>
        <pc:spChg chg="mod topLvl">
          <ac:chgData name="Ahmed, Mona" userId="9abb5df5-45f0-4ed5-a6c3-b95afc876e4d" providerId="ADAL" clId="{F35D672A-4DE6-4EBB-960A-87391B0226C0}" dt="2025-09-22T13:10:39.621" v="131" actId="1076"/>
          <ac:spMkLst>
            <pc:docMk/>
            <pc:sldMk cId="0" sldId="262"/>
            <ac:spMk id="24" creationId="{00000000-0000-0000-0000-000000000000}"/>
          </ac:spMkLst>
        </pc:spChg>
        <pc:spChg chg="mod">
          <ac:chgData name="Ahmed, Mona" userId="9abb5df5-45f0-4ed5-a6c3-b95afc876e4d" providerId="ADAL" clId="{F35D672A-4DE6-4EBB-960A-87391B0226C0}" dt="2025-09-22T13:10:39.621" v="131" actId="1076"/>
          <ac:spMkLst>
            <pc:docMk/>
            <pc:sldMk cId="0" sldId="262"/>
            <ac:spMk id="25" creationId="{00000000-0000-0000-0000-000000000000}"/>
          </ac:spMkLst>
        </pc:spChg>
        <pc:spChg chg="mod topLvl">
          <ac:chgData name="Ahmed, Mona" userId="9abb5df5-45f0-4ed5-a6c3-b95afc876e4d" providerId="ADAL" clId="{F35D672A-4DE6-4EBB-960A-87391B0226C0}" dt="2025-09-22T13:11:34.028" v="139" actId="6549"/>
          <ac:spMkLst>
            <pc:docMk/>
            <pc:sldMk cId="0" sldId="262"/>
            <ac:spMk id="26" creationId="{00000000-0000-0000-0000-000000000000}"/>
          </ac:spMkLst>
        </pc:spChg>
        <pc:spChg chg="add mod">
          <ac:chgData name="Ahmed, Mona" userId="9abb5df5-45f0-4ed5-a6c3-b95afc876e4d" providerId="ADAL" clId="{F35D672A-4DE6-4EBB-960A-87391B0226C0}" dt="2025-09-22T13:11:14.833" v="135"/>
          <ac:spMkLst>
            <pc:docMk/>
            <pc:sldMk cId="0" sldId="262"/>
            <ac:spMk id="33" creationId="{CFB9A6B6-9E63-2FAD-B736-0524972CB0A5}"/>
          </ac:spMkLst>
        </pc:spChg>
        <pc:spChg chg="add mod">
          <ac:chgData name="Ahmed, Mona" userId="9abb5df5-45f0-4ed5-a6c3-b95afc876e4d" providerId="ADAL" clId="{F35D672A-4DE6-4EBB-960A-87391B0226C0}" dt="2025-09-22T13:11:28.247" v="137" actId="1076"/>
          <ac:spMkLst>
            <pc:docMk/>
            <pc:sldMk cId="0" sldId="262"/>
            <ac:spMk id="34" creationId="{983C9ADB-F224-C758-821F-C72769ED56F8}"/>
          </ac:spMkLst>
        </pc:spChg>
        <pc:spChg chg="add mod">
          <ac:chgData name="Ahmed, Mona" userId="9abb5df5-45f0-4ed5-a6c3-b95afc876e4d" providerId="ADAL" clId="{F35D672A-4DE6-4EBB-960A-87391B0226C0}" dt="2025-09-22T13:11:30.378" v="138" actId="20577"/>
          <ac:spMkLst>
            <pc:docMk/>
            <pc:sldMk cId="0" sldId="262"/>
            <ac:spMk id="35" creationId="{5C5E77A8-9221-7BC0-D4E3-B46E32DDC7E7}"/>
          </ac:spMkLst>
        </pc:spChg>
        <pc:spChg chg="del mod">
          <ac:chgData name="Ahmed, Mona" userId="9abb5df5-45f0-4ed5-a6c3-b95afc876e4d" providerId="ADAL" clId="{F35D672A-4DE6-4EBB-960A-87391B0226C0}" dt="2025-09-22T13:11:10.273" v="134" actId="478"/>
          <ac:spMkLst>
            <pc:docMk/>
            <pc:sldMk cId="0" sldId="262"/>
            <ac:spMk id="46" creationId="{8654CBFE-4EEC-4A77-CB17-35A12E12868C}"/>
          </ac:spMkLst>
        </pc:spChg>
        <pc:spChg chg="del mod">
          <ac:chgData name="Ahmed, Mona" userId="9abb5df5-45f0-4ed5-a6c3-b95afc876e4d" providerId="ADAL" clId="{F35D672A-4DE6-4EBB-960A-87391B0226C0}" dt="2025-09-22T13:10:54.223" v="133" actId="478"/>
          <ac:spMkLst>
            <pc:docMk/>
            <pc:sldMk cId="0" sldId="262"/>
            <ac:spMk id="47" creationId="{7738F434-3BB8-2E86-1209-D81331E37C27}"/>
          </ac:spMkLst>
        </pc:spChg>
        <pc:spChg chg="mod">
          <ac:chgData name="Ahmed, Mona" userId="9abb5df5-45f0-4ed5-a6c3-b95afc876e4d" providerId="ADAL" clId="{F35D672A-4DE6-4EBB-960A-87391B0226C0}" dt="2025-09-22T13:11:40.834" v="140" actId="1076"/>
          <ac:spMkLst>
            <pc:docMk/>
            <pc:sldMk cId="0" sldId="262"/>
            <ac:spMk id="48" creationId="{667EB5F1-0DC7-BF0A-2FBE-06FC310493C0}"/>
          </ac:spMkLst>
        </pc:spChg>
        <pc:spChg chg="mod">
          <ac:chgData name="Ahmed, Mona" userId="9abb5df5-45f0-4ed5-a6c3-b95afc876e4d" providerId="ADAL" clId="{F35D672A-4DE6-4EBB-960A-87391B0226C0}" dt="2025-09-22T13:11:40.834" v="140" actId="1076"/>
          <ac:spMkLst>
            <pc:docMk/>
            <pc:sldMk cId="0" sldId="262"/>
            <ac:spMk id="49" creationId="{762B7C0D-9013-DC3A-0C75-3A3ED68EBA01}"/>
          </ac:spMkLst>
        </pc:spChg>
        <pc:grpChg chg="mod">
          <ac:chgData name="Ahmed, Mona" userId="9abb5df5-45f0-4ed5-a6c3-b95afc876e4d" providerId="ADAL" clId="{F35D672A-4DE6-4EBB-960A-87391B0226C0}" dt="2025-09-22T13:10:16.710" v="127" actId="1076"/>
          <ac:grpSpMkLst>
            <pc:docMk/>
            <pc:sldMk cId="0" sldId="262"/>
            <ac:grpSpMk id="33" creationId="{A9E216DE-2180-B35F-8128-F1F098D4D748}"/>
          </ac:grpSpMkLst>
        </pc:grpChg>
        <pc:grpChg chg="mod">
          <ac:chgData name="Ahmed, Mona" userId="9abb5df5-45f0-4ed5-a6c3-b95afc876e4d" providerId="ADAL" clId="{F35D672A-4DE6-4EBB-960A-87391B0226C0}" dt="2025-09-22T13:12:00.826" v="143" actId="1076"/>
          <ac:grpSpMkLst>
            <pc:docMk/>
            <pc:sldMk cId="0" sldId="262"/>
            <ac:grpSpMk id="36" creationId="{858D9689-40F4-9BB5-61DE-6BE494C5088B}"/>
          </ac:grpSpMkLst>
        </pc:grpChg>
      </pc:sldChg>
      <pc:sldChg chg="addSp delSp modSp mod">
        <pc:chgData name="Ahmed, Mona" userId="9abb5df5-45f0-4ed5-a6c3-b95afc876e4d" providerId="ADAL" clId="{F35D672A-4DE6-4EBB-960A-87391B0226C0}" dt="2025-09-22T13:09:11.870" v="123" actId="1076"/>
        <pc:sldMkLst>
          <pc:docMk/>
          <pc:sldMk cId="577041235" sldId="267"/>
        </pc:sldMkLst>
        <pc:spChg chg="del">
          <ac:chgData name="Ahmed, Mona" userId="9abb5df5-45f0-4ed5-a6c3-b95afc876e4d" providerId="ADAL" clId="{F35D672A-4DE6-4EBB-960A-87391B0226C0}" dt="2025-09-22T13:07:23.763" v="105" actId="478"/>
          <ac:spMkLst>
            <pc:docMk/>
            <pc:sldMk cId="577041235" sldId="267"/>
            <ac:spMk id="35" creationId="{F340C93F-A71A-2A54-AD43-65194E7C782E}"/>
          </ac:spMkLst>
        </pc:spChg>
        <pc:spChg chg="del mod">
          <ac:chgData name="Ahmed, Mona" userId="9abb5df5-45f0-4ed5-a6c3-b95afc876e4d" providerId="ADAL" clId="{F35D672A-4DE6-4EBB-960A-87391B0226C0}" dt="2025-09-22T13:07:40.796" v="108" actId="478"/>
          <ac:spMkLst>
            <pc:docMk/>
            <pc:sldMk cId="577041235" sldId="267"/>
            <ac:spMk id="39" creationId="{FB3F6444-E941-BC0B-27CD-F390168AA258}"/>
          </ac:spMkLst>
        </pc:spChg>
        <pc:spChg chg="del">
          <ac:chgData name="Ahmed, Mona" userId="9abb5df5-45f0-4ed5-a6c3-b95afc876e4d" providerId="ADAL" clId="{F35D672A-4DE6-4EBB-960A-87391B0226C0}" dt="2025-09-22T13:07:40.796" v="108" actId="478"/>
          <ac:spMkLst>
            <pc:docMk/>
            <pc:sldMk cId="577041235" sldId="267"/>
            <ac:spMk id="43" creationId="{7A71179B-AC07-06AF-A2CE-9360BEF38E4A}"/>
          </ac:spMkLst>
        </pc:spChg>
        <pc:spChg chg="del mod">
          <ac:chgData name="Ahmed, Mona" userId="9abb5df5-45f0-4ed5-a6c3-b95afc876e4d" providerId="ADAL" clId="{F35D672A-4DE6-4EBB-960A-87391B0226C0}" dt="2025-09-22T13:08:02.759" v="115" actId="478"/>
          <ac:spMkLst>
            <pc:docMk/>
            <pc:sldMk cId="577041235" sldId="267"/>
            <ac:spMk id="48" creationId="{9776C920-8558-2AB9-1E01-E9B897835971}"/>
          </ac:spMkLst>
        </pc:spChg>
        <pc:spChg chg="mod">
          <ac:chgData name="Ahmed, Mona" userId="9abb5df5-45f0-4ed5-a6c3-b95afc876e4d" providerId="ADAL" clId="{F35D672A-4DE6-4EBB-960A-87391B0226C0}" dt="2025-09-22T13:08:37.457" v="121" actId="1076"/>
          <ac:spMkLst>
            <pc:docMk/>
            <pc:sldMk cId="577041235" sldId="267"/>
            <ac:spMk id="49" creationId="{8066AD81-D150-840B-5FA4-24318F741419}"/>
          </ac:spMkLst>
        </pc:spChg>
        <pc:spChg chg="mod">
          <ac:chgData name="Ahmed, Mona" userId="9abb5df5-45f0-4ed5-a6c3-b95afc876e4d" providerId="ADAL" clId="{F35D672A-4DE6-4EBB-960A-87391B0226C0}" dt="2025-09-22T13:08:37.457" v="121" actId="1076"/>
          <ac:spMkLst>
            <pc:docMk/>
            <pc:sldMk cId="577041235" sldId="267"/>
            <ac:spMk id="50" creationId="{96C38EDB-D446-1FC8-AC50-49832B810EB0}"/>
          </ac:spMkLst>
        </pc:spChg>
        <pc:spChg chg="mod">
          <ac:chgData name="Ahmed, Mona" userId="9abb5df5-45f0-4ed5-a6c3-b95afc876e4d" providerId="ADAL" clId="{F35D672A-4DE6-4EBB-960A-87391B0226C0}" dt="2025-09-22T13:01:46.581" v="43" actId="2085"/>
          <ac:spMkLst>
            <pc:docMk/>
            <pc:sldMk cId="577041235" sldId="267"/>
            <ac:spMk id="51" creationId="{82FFDCEF-AF6B-9F56-6A74-9549DE2C00A5}"/>
          </ac:spMkLst>
        </pc:spChg>
        <pc:spChg chg="mod">
          <ac:chgData name="Ahmed, Mona" userId="9abb5df5-45f0-4ed5-a6c3-b95afc876e4d" providerId="ADAL" clId="{F35D672A-4DE6-4EBB-960A-87391B0226C0}" dt="2025-09-22T13:08:37.457" v="121" actId="1076"/>
          <ac:spMkLst>
            <pc:docMk/>
            <pc:sldMk cId="577041235" sldId="267"/>
            <ac:spMk id="52" creationId="{8D0D2A9B-AE62-5E1B-CC4E-51781954329F}"/>
          </ac:spMkLst>
        </pc:spChg>
        <pc:spChg chg="mod">
          <ac:chgData name="Ahmed, Mona" userId="9abb5df5-45f0-4ed5-a6c3-b95afc876e4d" providerId="ADAL" clId="{F35D672A-4DE6-4EBB-960A-87391B0226C0}" dt="2025-09-22T13:08:37.457" v="121" actId="1076"/>
          <ac:spMkLst>
            <pc:docMk/>
            <pc:sldMk cId="577041235" sldId="267"/>
            <ac:spMk id="53" creationId="{58AC30AB-92AD-36D7-62B0-8A0695DFB85A}"/>
          </ac:spMkLst>
        </pc:spChg>
        <pc:spChg chg="mod">
          <ac:chgData name="Ahmed, Mona" userId="9abb5df5-45f0-4ed5-a6c3-b95afc876e4d" providerId="ADAL" clId="{F35D672A-4DE6-4EBB-960A-87391B0226C0}" dt="2025-09-22T13:08:46.220" v="122" actId="1076"/>
          <ac:spMkLst>
            <pc:docMk/>
            <pc:sldMk cId="577041235" sldId="267"/>
            <ac:spMk id="54" creationId="{2972B670-78F4-8727-7AE5-058F2EF9602E}"/>
          </ac:spMkLst>
        </pc:spChg>
        <pc:spChg chg="add mod ord">
          <ac:chgData name="Ahmed, Mona" userId="9abb5df5-45f0-4ed5-a6c3-b95afc876e4d" providerId="ADAL" clId="{F35D672A-4DE6-4EBB-960A-87391B0226C0}" dt="2025-09-22T13:09:11.870" v="123" actId="1076"/>
          <ac:spMkLst>
            <pc:docMk/>
            <pc:sldMk cId="577041235" sldId="267"/>
            <ac:spMk id="55" creationId="{28110D2D-6F16-4AEA-109D-8B75F25F44EC}"/>
          </ac:spMkLst>
        </pc:spChg>
        <pc:spChg chg="add del mod">
          <ac:chgData name="Ahmed, Mona" userId="9abb5df5-45f0-4ed5-a6c3-b95afc876e4d" providerId="ADAL" clId="{F35D672A-4DE6-4EBB-960A-87391B0226C0}" dt="2025-09-22T13:07:30.103" v="106" actId="478"/>
          <ac:spMkLst>
            <pc:docMk/>
            <pc:sldMk cId="577041235" sldId="267"/>
            <ac:spMk id="56" creationId="{E63C25AC-CEF9-7056-EDD0-3D0B7DFE6803}"/>
          </ac:spMkLst>
        </pc:spChg>
        <pc:spChg chg="add del mod ord">
          <ac:chgData name="Ahmed, Mona" userId="9abb5df5-45f0-4ed5-a6c3-b95afc876e4d" providerId="ADAL" clId="{F35D672A-4DE6-4EBB-960A-87391B0226C0}" dt="2025-09-22T13:08:27.742" v="120" actId="478"/>
          <ac:spMkLst>
            <pc:docMk/>
            <pc:sldMk cId="577041235" sldId="267"/>
            <ac:spMk id="57" creationId="{B2EAC3A8-56A6-69B3-FD4B-DD530D5EF425}"/>
          </ac:spMkLst>
        </pc:spChg>
        <pc:spChg chg="add del mod">
          <ac:chgData name="Ahmed, Mona" userId="9abb5df5-45f0-4ed5-a6c3-b95afc876e4d" providerId="ADAL" clId="{F35D672A-4DE6-4EBB-960A-87391B0226C0}" dt="2025-09-22T13:07:53.077" v="111" actId="478"/>
          <ac:spMkLst>
            <pc:docMk/>
            <pc:sldMk cId="577041235" sldId="267"/>
            <ac:spMk id="58" creationId="{2E4845B4-E25B-F5A9-A885-488274B62DA3}"/>
          </ac:spMkLst>
        </pc:spChg>
        <pc:grpChg chg="mod">
          <ac:chgData name="Ahmed, Mona" userId="9abb5df5-45f0-4ed5-a6c3-b95afc876e4d" providerId="ADAL" clId="{F35D672A-4DE6-4EBB-960A-87391B0226C0}" dt="2025-09-22T13:08:46.220" v="122" actId="1076"/>
          <ac:grpSpMkLst>
            <pc:docMk/>
            <pc:sldMk cId="577041235" sldId="267"/>
            <ac:grpSpMk id="34" creationId="{1A9650E9-C2B8-B127-36A1-6E9A26CE94CA}"/>
          </ac:grpSpMkLst>
        </pc:grpChg>
        <pc:picChg chg="del">
          <ac:chgData name="Ahmed, Mona" userId="9abb5df5-45f0-4ed5-a6c3-b95afc876e4d" providerId="ADAL" clId="{F35D672A-4DE6-4EBB-960A-87391B0226C0}" dt="2025-09-22T13:06:59.842" v="95" actId="478"/>
          <ac:picMkLst>
            <pc:docMk/>
            <pc:sldMk cId="577041235" sldId="267"/>
            <ac:picMk id="36" creationId="{FE9D2E4C-7106-C4BD-CD1A-A70BE0CF9CAE}"/>
          </ac:picMkLst>
        </pc:picChg>
        <pc:picChg chg="del">
          <ac:chgData name="Ahmed, Mona" userId="9abb5df5-45f0-4ed5-a6c3-b95afc876e4d" providerId="ADAL" clId="{F35D672A-4DE6-4EBB-960A-87391B0226C0}" dt="2025-09-22T13:07:02.601" v="96" actId="478"/>
          <ac:picMkLst>
            <pc:docMk/>
            <pc:sldMk cId="577041235" sldId="267"/>
            <ac:picMk id="40" creationId="{132CF660-9B67-39B1-9AA9-728D9E0EA4C3}"/>
          </ac:picMkLst>
        </pc:picChg>
        <pc:picChg chg="del">
          <ac:chgData name="Ahmed, Mona" userId="9abb5df5-45f0-4ed5-a6c3-b95afc876e4d" providerId="ADAL" clId="{F35D672A-4DE6-4EBB-960A-87391B0226C0}" dt="2025-09-22T13:07:04.901" v="97" actId="478"/>
          <ac:picMkLst>
            <pc:docMk/>
            <pc:sldMk cId="577041235" sldId="267"/>
            <ac:picMk id="44" creationId="{1497A841-DC94-B663-D03C-5AF96BB5157A}"/>
          </ac:picMkLst>
        </pc:picChg>
      </pc:sldChg>
      <pc:sldChg chg="modSp">
        <pc:chgData name="Ahmed, Mona" userId="9abb5df5-45f0-4ed5-a6c3-b95afc876e4d" providerId="ADAL" clId="{F35D672A-4DE6-4EBB-960A-87391B0226C0}" dt="2025-09-22T13:12:38.636" v="144" actId="207"/>
        <pc:sldMkLst>
          <pc:docMk/>
          <pc:sldMk cId="2462993197" sldId="269"/>
        </pc:sldMkLst>
        <pc:graphicFrameChg chg="mod">
          <ac:chgData name="Ahmed, Mona" userId="9abb5df5-45f0-4ed5-a6c3-b95afc876e4d" providerId="ADAL" clId="{F35D672A-4DE6-4EBB-960A-87391B0226C0}" dt="2025-09-22T13:12:38.636" v="144" actId="207"/>
          <ac:graphicFrameMkLst>
            <pc:docMk/>
            <pc:sldMk cId="2462993197" sldId="269"/>
            <ac:graphicFrameMk id="10" creationId="{B0837450-00D9-8EE7-19CC-8BF1976FB3FE}"/>
          </ac:graphicFrameMkLst>
        </pc:graphicFrameChg>
      </pc:sldChg>
      <pc:sldChg chg="modSp mod">
        <pc:chgData name="Ahmed, Mona" userId="9abb5df5-45f0-4ed5-a6c3-b95afc876e4d" providerId="ADAL" clId="{F35D672A-4DE6-4EBB-960A-87391B0226C0}" dt="2025-09-22T13:13:34.278" v="157" actId="14100"/>
        <pc:sldMkLst>
          <pc:docMk/>
          <pc:sldMk cId="1840059631" sldId="270"/>
        </pc:sldMkLst>
        <pc:spChg chg="mod">
          <ac:chgData name="Ahmed, Mona" userId="9abb5df5-45f0-4ed5-a6c3-b95afc876e4d" providerId="ADAL" clId="{F35D672A-4DE6-4EBB-960A-87391B0226C0}" dt="2025-09-22T13:03:10.934" v="60" actId="1076"/>
          <ac:spMkLst>
            <pc:docMk/>
            <pc:sldMk cId="1840059631" sldId="270"/>
            <ac:spMk id="19" creationId="{6391AA51-AAA0-085D-C03B-4BA412B68318}"/>
          </ac:spMkLst>
        </pc:spChg>
        <pc:graphicFrameChg chg="mod">
          <ac:chgData name="Ahmed, Mona" userId="9abb5df5-45f0-4ed5-a6c3-b95afc876e4d" providerId="ADAL" clId="{F35D672A-4DE6-4EBB-960A-87391B0226C0}" dt="2025-09-22T13:12:54.016" v="146" actId="255"/>
          <ac:graphicFrameMkLst>
            <pc:docMk/>
            <pc:sldMk cId="1840059631" sldId="270"/>
            <ac:graphicFrameMk id="14" creationId="{F0BE0D6D-5FD7-08AC-2DF4-EB3B7B87D20E}"/>
          </ac:graphicFrameMkLst>
        </pc:graphicFrameChg>
        <pc:graphicFrameChg chg="mod">
          <ac:chgData name="Ahmed, Mona" userId="9abb5df5-45f0-4ed5-a6c3-b95afc876e4d" providerId="ADAL" clId="{F35D672A-4DE6-4EBB-960A-87391B0226C0}" dt="2025-09-22T13:13:21.034" v="152" actId="14100"/>
          <ac:graphicFrameMkLst>
            <pc:docMk/>
            <pc:sldMk cId="1840059631" sldId="270"/>
            <ac:graphicFrameMk id="15" creationId="{563DC523-7192-8135-FDD6-179025728A99}"/>
          </ac:graphicFrameMkLst>
        </pc:graphicFrameChg>
        <pc:graphicFrameChg chg="mod">
          <ac:chgData name="Ahmed, Mona" userId="9abb5df5-45f0-4ed5-a6c3-b95afc876e4d" providerId="ADAL" clId="{F35D672A-4DE6-4EBB-960A-87391B0226C0}" dt="2025-09-22T13:13:34.278" v="157" actId="14100"/>
          <ac:graphicFrameMkLst>
            <pc:docMk/>
            <pc:sldMk cId="1840059631" sldId="270"/>
            <ac:graphicFrameMk id="16" creationId="{111BD3C5-8D59-03CC-FADC-BBCDF89C306E}"/>
          </ac:graphicFrameMkLst>
        </pc:graphicFrameChg>
      </pc:sldChg>
      <pc:sldChg chg="modSp mod">
        <pc:chgData name="Ahmed, Mona" userId="9abb5df5-45f0-4ed5-a6c3-b95afc876e4d" providerId="ADAL" clId="{F35D672A-4DE6-4EBB-960A-87391B0226C0}" dt="2025-09-22T12:57:49.627" v="1" actId="2711"/>
        <pc:sldMkLst>
          <pc:docMk/>
          <pc:sldMk cId="3486151559" sldId="275"/>
        </pc:sldMkLst>
        <pc:spChg chg="mod">
          <ac:chgData name="Ahmed, Mona" userId="9abb5df5-45f0-4ed5-a6c3-b95afc876e4d" providerId="ADAL" clId="{F35D672A-4DE6-4EBB-960A-87391B0226C0}" dt="2025-09-22T12:57:49.627" v="1" actId="2711"/>
          <ac:spMkLst>
            <pc:docMk/>
            <pc:sldMk cId="3486151559" sldId="275"/>
            <ac:spMk id="2" creationId="{D92B26CA-2E6D-6451-4808-11755A3CB805}"/>
          </ac:spMkLst>
        </pc:spChg>
      </pc:sldChg>
      <pc:sldChg chg="modSp mod">
        <pc:chgData name="Ahmed, Mona" userId="9abb5df5-45f0-4ed5-a6c3-b95afc876e4d" providerId="ADAL" clId="{F35D672A-4DE6-4EBB-960A-87391B0226C0}" dt="2025-09-22T13:03:00.734" v="59" actId="1076"/>
        <pc:sldMkLst>
          <pc:docMk/>
          <pc:sldMk cId="2768306563" sldId="276"/>
        </pc:sldMkLst>
        <pc:spChg chg="mod">
          <ac:chgData name="Ahmed, Mona" userId="9abb5df5-45f0-4ed5-a6c3-b95afc876e4d" providerId="ADAL" clId="{F35D672A-4DE6-4EBB-960A-87391B0226C0}" dt="2025-09-22T13:02:54.874" v="57" actId="1076"/>
          <ac:spMkLst>
            <pc:docMk/>
            <pc:sldMk cId="2768306563" sldId="276"/>
            <ac:spMk id="11" creationId="{2C398E46-548E-9B31-C16E-E32C55F3DABC}"/>
          </ac:spMkLst>
        </pc:spChg>
        <pc:spChg chg="mod">
          <ac:chgData name="Ahmed, Mona" userId="9abb5df5-45f0-4ed5-a6c3-b95afc876e4d" providerId="ADAL" clId="{F35D672A-4DE6-4EBB-960A-87391B0226C0}" dt="2025-09-22T13:02:58.453" v="58" actId="1076"/>
          <ac:spMkLst>
            <pc:docMk/>
            <pc:sldMk cId="2768306563" sldId="276"/>
            <ac:spMk id="13" creationId="{DDB6C238-D1DE-E6D4-0D08-67C8E5630AA8}"/>
          </ac:spMkLst>
        </pc:spChg>
        <pc:graphicFrameChg chg="mod">
          <ac:chgData name="Ahmed, Mona" userId="9abb5df5-45f0-4ed5-a6c3-b95afc876e4d" providerId="ADAL" clId="{F35D672A-4DE6-4EBB-960A-87391B0226C0}" dt="2025-09-22T13:03:00.734" v="59" actId="1076"/>
          <ac:graphicFrameMkLst>
            <pc:docMk/>
            <pc:sldMk cId="2768306563" sldId="276"/>
            <ac:graphicFrameMk id="12" creationId="{5D0D42B6-C945-5519-6AEA-92F9E0B2EDDC}"/>
          </ac:graphicFrameMkLst>
        </pc:graphicFrameChg>
      </pc:sldChg>
      <pc:sldChg chg="modSp">
        <pc:chgData name="Ahmed, Mona" userId="9abb5df5-45f0-4ed5-a6c3-b95afc876e4d" providerId="ADAL" clId="{F35D672A-4DE6-4EBB-960A-87391B0226C0}" dt="2025-09-22T13:03:33.890" v="62" actId="255"/>
        <pc:sldMkLst>
          <pc:docMk/>
          <pc:sldMk cId="3387409588" sldId="277"/>
        </pc:sldMkLst>
        <pc:graphicFrameChg chg="mod">
          <ac:chgData name="Ahmed, Mona" userId="9abb5df5-45f0-4ed5-a6c3-b95afc876e4d" providerId="ADAL" clId="{F35D672A-4DE6-4EBB-960A-87391B0226C0}" dt="2025-09-22T13:03:30.163" v="61" actId="255"/>
          <ac:graphicFrameMkLst>
            <pc:docMk/>
            <pc:sldMk cId="3387409588" sldId="277"/>
            <ac:graphicFrameMk id="10" creationId="{1C3CFEC9-E64C-BB79-C18E-D22010A1FE36}"/>
          </ac:graphicFrameMkLst>
        </pc:graphicFrameChg>
        <pc:graphicFrameChg chg="mod">
          <ac:chgData name="Ahmed, Mona" userId="9abb5df5-45f0-4ed5-a6c3-b95afc876e4d" providerId="ADAL" clId="{F35D672A-4DE6-4EBB-960A-87391B0226C0}" dt="2025-09-22T13:03:33.890" v="62" actId="255"/>
          <ac:graphicFrameMkLst>
            <pc:docMk/>
            <pc:sldMk cId="3387409588" sldId="277"/>
            <ac:graphicFrameMk id="11" creationId="{36BB4968-BA26-07CA-9000-6A07E8ECAC5D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398835371579335"/>
          <c:y val="2.9025851291650383E-2"/>
          <c:w val="0.47816202041251044"/>
          <c:h val="0.8574855634308348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'Graphs for Skills Survey'!$B$53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1D203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'Graphs for Skills Survey'!$A$54:$A$61</c:f>
              <c:strCache>
                <c:ptCount val="8"/>
                <c:pt idx="0">
                  <c:v>Government-led initiatives and platforms</c:v>
                </c:pt>
                <c:pt idx="1">
                  <c:v>International assignments</c:v>
                </c:pt>
                <c:pt idx="2">
                  <c:v>Intra-company transfers</c:v>
                </c:pt>
                <c:pt idx="3">
                  <c:v>Hiring external specialists to temporarily fills gaps</c:v>
                </c:pt>
                <c:pt idx="4">
                  <c:v>Sponsoring for external training</c:v>
                </c:pt>
                <c:pt idx="5">
                  <c:v>Structured on-the-job learning </c:v>
                </c:pt>
                <c:pt idx="6">
                  <c:v>Recruiting new talent with required skills</c:v>
                </c:pt>
                <c:pt idx="7">
                  <c:v>In-house training programmes</c:v>
                </c:pt>
              </c:strCache>
            </c:strRef>
          </c:cat>
          <c:val>
            <c:numRef>
              <c:f>'Graphs for Skills Survey'!$B$54:$B$61</c:f>
              <c:numCache>
                <c:formatCode>0%</c:formatCode>
                <c:ptCount val="8"/>
                <c:pt idx="0">
                  <c:v>0.05</c:v>
                </c:pt>
                <c:pt idx="1">
                  <c:v>0.15</c:v>
                </c:pt>
                <c:pt idx="2">
                  <c:v>0.3</c:v>
                </c:pt>
                <c:pt idx="3">
                  <c:v>0.35</c:v>
                </c:pt>
                <c:pt idx="4">
                  <c:v>0.45</c:v>
                </c:pt>
                <c:pt idx="5">
                  <c:v>0.55000000000000004</c:v>
                </c:pt>
                <c:pt idx="6">
                  <c:v>0.6</c:v>
                </c:pt>
                <c:pt idx="7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B1-4F12-A35D-2C5212EB66EA}"/>
            </c:ext>
          </c:extLst>
        </c:ser>
        <c:ser>
          <c:idx val="1"/>
          <c:order val="1"/>
          <c:tx>
            <c:strRef>
              <c:f>'Graphs for Skills Survey'!$C$53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5E020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'Graphs for Skills Survey'!$A$54:$A$61</c:f>
              <c:strCache>
                <c:ptCount val="8"/>
                <c:pt idx="0">
                  <c:v>Government-led initiatives and platforms</c:v>
                </c:pt>
                <c:pt idx="1">
                  <c:v>International assignments</c:v>
                </c:pt>
                <c:pt idx="2">
                  <c:v>Intra-company transfers</c:v>
                </c:pt>
                <c:pt idx="3">
                  <c:v>Hiring external specialists to temporarily fills gaps</c:v>
                </c:pt>
                <c:pt idx="4">
                  <c:v>Sponsoring for external training</c:v>
                </c:pt>
                <c:pt idx="5">
                  <c:v>Structured on-the-job learning </c:v>
                </c:pt>
                <c:pt idx="6">
                  <c:v>Recruiting new talent with required skills</c:v>
                </c:pt>
                <c:pt idx="7">
                  <c:v>In-house training programmes</c:v>
                </c:pt>
              </c:strCache>
            </c:strRef>
          </c:cat>
          <c:val>
            <c:numRef>
              <c:f>'Graphs for Skills Survey'!$C$54:$C$61</c:f>
              <c:numCache>
                <c:formatCode>0%</c:formatCode>
                <c:ptCount val="8"/>
                <c:pt idx="0">
                  <c:v>0.95</c:v>
                </c:pt>
                <c:pt idx="1">
                  <c:v>0.85</c:v>
                </c:pt>
                <c:pt idx="2">
                  <c:v>0.7</c:v>
                </c:pt>
                <c:pt idx="3">
                  <c:v>0.65</c:v>
                </c:pt>
                <c:pt idx="4">
                  <c:v>0.55000000000000004</c:v>
                </c:pt>
                <c:pt idx="5">
                  <c:v>0.45</c:v>
                </c:pt>
                <c:pt idx="6">
                  <c:v>0.4</c:v>
                </c:pt>
                <c:pt idx="7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B1-4F12-A35D-2C5212EB66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36464776"/>
        <c:axId val="1236460816"/>
      </c:barChart>
      <c:catAx>
        <c:axId val="1236464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1236460816"/>
        <c:crosses val="autoZero"/>
        <c:auto val="1"/>
        <c:lblAlgn val="ctr"/>
        <c:lblOffset val="100"/>
        <c:noMultiLvlLbl val="0"/>
      </c:catAx>
      <c:valAx>
        <c:axId val="123646081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6464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'Graphs for Skills Survey'!$B$43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1D203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'Graphs for Skills Survey'!$A$44:$A$50</c:f>
              <c:strCache>
                <c:ptCount val="7"/>
                <c:pt idx="0">
                  <c:v>Other</c:v>
                </c:pt>
                <c:pt idx="1">
                  <c:v>Candidates’ expectations towards social protections and other benefits</c:v>
                </c:pt>
                <c:pt idx="2">
                  <c:v>Limited soft skills</c:v>
                </c:pt>
                <c:pt idx="3">
                  <c:v>Lack of relevant work experience</c:v>
                </c:pt>
                <c:pt idx="4">
                  <c:v>Mismatch between education and job requirements</c:v>
                </c:pt>
                <c:pt idx="5">
                  <c:v>Insufficient technical skills</c:v>
                </c:pt>
                <c:pt idx="6">
                  <c:v>Low motivation/work readiness</c:v>
                </c:pt>
              </c:strCache>
            </c:strRef>
          </c:cat>
          <c:val>
            <c:numRef>
              <c:f>'Graphs for Skills Survey'!$B$44:$B$50</c:f>
              <c:numCache>
                <c:formatCode>0%</c:formatCode>
                <c:ptCount val="7"/>
                <c:pt idx="0">
                  <c:v>0.15789473684210525</c:v>
                </c:pt>
                <c:pt idx="1">
                  <c:v>0.21052631578947367</c:v>
                </c:pt>
                <c:pt idx="2">
                  <c:v>0.31578947368421051</c:v>
                </c:pt>
                <c:pt idx="3">
                  <c:v>0.31578947368421051</c:v>
                </c:pt>
                <c:pt idx="4">
                  <c:v>0.31578947368421051</c:v>
                </c:pt>
                <c:pt idx="5">
                  <c:v>0.36842105263157893</c:v>
                </c:pt>
                <c:pt idx="6">
                  <c:v>0.42105263157894735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96-4925-B996-A1D176AB46C0}"/>
            </c:ext>
          </c:extLst>
        </c:ser>
        <c:ser>
          <c:idx val="1"/>
          <c:order val="1"/>
          <c:tx>
            <c:strRef>
              <c:f>'Graphs for Skills Survey'!$C$43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5E020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'Graphs for Skills Survey'!$A$44:$A$50</c:f>
              <c:strCache>
                <c:ptCount val="7"/>
                <c:pt idx="0">
                  <c:v>Other</c:v>
                </c:pt>
                <c:pt idx="1">
                  <c:v>Candidates’ expectations towards social protections and other benefits</c:v>
                </c:pt>
                <c:pt idx="2">
                  <c:v>Limited soft skills</c:v>
                </c:pt>
                <c:pt idx="3">
                  <c:v>Lack of relevant work experience</c:v>
                </c:pt>
                <c:pt idx="4">
                  <c:v>Mismatch between education and job requirements</c:v>
                </c:pt>
                <c:pt idx="5">
                  <c:v>Insufficient technical skills</c:v>
                </c:pt>
                <c:pt idx="6">
                  <c:v>Low motivation/work readiness</c:v>
                </c:pt>
              </c:strCache>
            </c:strRef>
          </c:cat>
          <c:val>
            <c:numRef>
              <c:f>'Graphs for Skills Survey'!$C$44:$C$50</c:f>
              <c:numCache>
                <c:formatCode>0%</c:formatCode>
                <c:ptCount val="7"/>
                <c:pt idx="0">
                  <c:v>0.84210526315789469</c:v>
                </c:pt>
                <c:pt idx="1">
                  <c:v>0.78947368421052633</c:v>
                </c:pt>
                <c:pt idx="2">
                  <c:v>0.68421052631578949</c:v>
                </c:pt>
                <c:pt idx="3">
                  <c:v>0.68421052631578949</c:v>
                </c:pt>
                <c:pt idx="4">
                  <c:v>0.68421052631578949</c:v>
                </c:pt>
                <c:pt idx="5">
                  <c:v>0.63157894736842102</c:v>
                </c:pt>
                <c:pt idx="6">
                  <c:v>0.57894736842105265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96-4925-B996-A1D176AB46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7869848"/>
        <c:axId val="597867328"/>
      </c:barChart>
      <c:catAx>
        <c:axId val="597869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597867328"/>
        <c:crosses val="autoZero"/>
        <c:auto val="1"/>
        <c:lblAlgn val="ctr"/>
        <c:lblOffset val="100"/>
        <c:noMultiLvlLbl val="0"/>
      </c:catAx>
      <c:valAx>
        <c:axId val="59786732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869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372970047337249"/>
          <c:y val="0.92249378830251405"/>
          <c:w val="0.15954316201449384"/>
          <c:h val="7.63870600185962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'Graphs for Skills Survey'!$B$26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1D203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'Graphs for Skills Survey'!$A$27:$A$30</c:f>
              <c:strCache>
                <c:ptCount val="4"/>
                <c:pt idx="0">
                  <c:v>Managerial roles</c:v>
                </c:pt>
                <c:pt idx="1">
                  <c:v>Senior leadership </c:v>
                </c:pt>
                <c:pt idx="2">
                  <c:v>Other</c:v>
                </c:pt>
                <c:pt idx="3">
                  <c:v>Technical or specialist positions</c:v>
                </c:pt>
              </c:strCache>
            </c:strRef>
          </c:cat>
          <c:val>
            <c:numRef>
              <c:f>'Graphs for Skills Survey'!$B$27:$B$30</c:f>
              <c:numCache>
                <c:formatCode>0%</c:formatCode>
                <c:ptCount val="4"/>
                <c:pt idx="0">
                  <c:v>0.10526315789473684</c:v>
                </c:pt>
                <c:pt idx="1">
                  <c:v>0.15789473684210525</c:v>
                </c:pt>
                <c:pt idx="2">
                  <c:v>0.21052631578947367</c:v>
                </c:pt>
                <c:pt idx="3">
                  <c:v>0.78947368421052633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66-46E3-8594-06FCAFB8A412}"/>
            </c:ext>
          </c:extLst>
        </c:ser>
        <c:ser>
          <c:idx val="1"/>
          <c:order val="1"/>
          <c:tx>
            <c:strRef>
              <c:f>'Graphs for Skills Survey'!$C$26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5E020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'Graphs for Skills Survey'!$A$27:$A$30</c:f>
              <c:strCache>
                <c:ptCount val="4"/>
                <c:pt idx="0">
                  <c:v>Managerial roles</c:v>
                </c:pt>
                <c:pt idx="1">
                  <c:v>Senior leadership </c:v>
                </c:pt>
                <c:pt idx="2">
                  <c:v>Other</c:v>
                </c:pt>
                <c:pt idx="3">
                  <c:v>Technical or specialist positions</c:v>
                </c:pt>
              </c:strCache>
            </c:strRef>
          </c:cat>
          <c:val>
            <c:numRef>
              <c:f>'Graphs for Skills Survey'!$C$27:$C$30</c:f>
              <c:numCache>
                <c:formatCode>0%</c:formatCode>
                <c:ptCount val="4"/>
                <c:pt idx="0">
                  <c:v>0.89</c:v>
                </c:pt>
                <c:pt idx="1">
                  <c:v>0.84</c:v>
                </c:pt>
                <c:pt idx="2">
                  <c:v>0.79</c:v>
                </c:pt>
                <c:pt idx="3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66-46E3-8594-06FCAFB8A41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49926824"/>
        <c:axId val="549925384"/>
      </c:barChart>
      <c:catAx>
        <c:axId val="549926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549925384"/>
        <c:crosses val="autoZero"/>
        <c:auto val="1"/>
        <c:lblAlgn val="ctr"/>
        <c:lblOffset val="100"/>
        <c:noMultiLvlLbl val="0"/>
      </c:catAx>
      <c:valAx>
        <c:axId val="54992538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926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33500938223474"/>
          <c:y val="0.95511302330999615"/>
          <c:w val="0.15329956535689171"/>
          <c:h val="4.48869766900037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5E020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00-4385-918E-955CC69A2B5D}"/>
              </c:ext>
            </c:extLst>
          </c:dPt>
          <c:dPt>
            <c:idx val="1"/>
            <c:bubble3D val="0"/>
            <c:spPr>
              <a:solidFill>
                <a:srgbClr val="1D203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00-4385-918E-955CC69A2B5D}"/>
              </c:ext>
            </c:extLst>
          </c:dPt>
          <c:dPt>
            <c:idx val="2"/>
            <c:bubble3D val="0"/>
            <c:spPr>
              <a:solidFill>
                <a:srgbClr val="4472C4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00-4385-918E-955CC69A2B5D}"/>
              </c:ext>
            </c:extLst>
          </c:dPt>
          <c:dPt>
            <c:idx val="3"/>
            <c:bubble3D val="0"/>
            <c:spPr>
              <a:solidFill>
                <a:srgbClr val="A8484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A00-4385-918E-955CC69A2B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'Graphs for Skills Survey'!$A$72:$A$75</c:f>
              <c:strCache>
                <c:ptCount val="4"/>
                <c:pt idx="0">
                  <c:v>We have a formal upskilling/reskilling strategy integrated into workforce planning</c:v>
                </c:pt>
                <c:pt idx="1">
                  <c:v>We offer upskilling/reskilling opportunities on an ad-hoc basis</c:v>
                </c:pt>
                <c:pt idx="2">
                  <c:v>Upskilling is mainly driven by employee initiative rather than company programs</c:v>
                </c:pt>
                <c:pt idx="3">
                  <c:v>We currently do not have a focus on upskilling or reskilling</c:v>
                </c:pt>
              </c:strCache>
            </c:strRef>
          </c:cat>
          <c:val>
            <c:numRef>
              <c:f>'Graphs for Skills Survey'!$B$72:$B$75</c:f>
              <c:numCache>
                <c:formatCode>0%</c:formatCode>
                <c:ptCount val="4"/>
                <c:pt idx="0">
                  <c:v>0.4</c:v>
                </c:pt>
                <c:pt idx="1">
                  <c:v>0.35</c:v>
                </c:pt>
                <c:pt idx="2">
                  <c:v>0.15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A00-4385-918E-955CC69A2B5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152717387548534E-2"/>
          <c:y val="0.76975028640361076"/>
          <c:w val="0.87926900460760604"/>
          <c:h val="0.228632418601086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79158430438914"/>
          <c:y val="2.1015631496302117E-2"/>
          <c:w val="0.87249882599626505"/>
          <c:h val="0.6983383927915073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D203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'Graphs for Skills Survey'!$A$65:$A$68</c:f>
              <c:strCache>
                <c:ptCount val="4"/>
                <c:pt idx="0">
                  <c:v>Moderately - some upskilling is required in specific areas or roles</c:v>
                </c:pt>
                <c:pt idx="1">
                  <c:v>Significantly - we need to upskill or reskill a large portion of our workforce</c:v>
                </c:pt>
                <c:pt idx="2">
                  <c:v>Minimally - only limited changes to skill requirements are needed</c:v>
                </c:pt>
                <c:pt idx="3">
                  <c:v>Not at all - no significant changes in workforce skills are required</c:v>
                </c:pt>
              </c:strCache>
            </c:strRef>
          </c:cat>
          <c:val>
            <c:numRef>
              <c:f>'Graphs for Skills Survey'!$B$65:$B$68</c:f>
              <c:numCache>
                <c:formatCode>0%</c:formatCode>
                <c:ptCount val="4"/>
                <c:pt idx="0">
                  <c:v>0.4</c:v>
                </c:pt>
                <c:pt idx="1">
                  <c:v>0.25</c:v>
                </c:pt>
                <c:pt idx="2">
                  <c:v>0.2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F3-4837-9509-EBB7C93A6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5681568"/>
        <c:axId val="515679768"/>
      </c:barChart>
      <c:catAx>
        <c:axId val="51568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515679768"/>
        <c:crosses val="autoZero"/>
        <c:auto val="1"/>
        <c:lblAlgn val="ctr"/>
        <c:lblOffset val="100"/>
        <c:noMultiLvlLbl val="0"/>
      </c:catAx>
      <c:valAx>
        <c:axId val="5156797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51568156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77FAF5-A254-4990-9824-80474E2CF8C1}" type="doc">
      <dgm:prSet loTypeId="urn:microsoft.com/office/officeart/2005/8/layout/h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039FC298-5921-4711-B713-F37C9FC2AE89}">
      <dgm:prSet phldrT="[Text]"/>
      <dgm:spPr/>
      <dgm:t>
        <a:bodyPr/>
        <a:lstStyle/>
        <a:p>
          <a:r>
            <a:rPr lang="en-GB" b="1" dirty="0"/>
            <a:t>Pre-1930:</a:t>
          </a:r>
        </a:p>
        <a:p>
          <a:r>
            <a:rPr lang="en-GB" b="1" dirty="0"/>
            <a:t> Traditional Economy </a:t>
          </a:r>
        </a:p>
      </dgm:t>
    </dgm:pt>
    <dgm:pt modelId="{B4317C00-0D05-4699-ACE4-EE85E877E00D}" type="parTrans" cxnId="{C4A02E64-7954-48F0-AF08-07312C7B7AAF}">
      <dgm:prSet/>
      <dgm:spPr/>
      <dgm:t>
        <a:bodyPr/>
        <a:lstStyle/>
        <a:p>
          <a:endParaRPr lang="en-GB"/>
        </a:p>
      </dgm:t>
    </dgm:pt>
    <dgm:pt modelId="{056B3590-125C-4DA8-A9CC-AEA2A8D0B0C9}" type="sibTrans" cxnId="{C4A02E64-7954-48F0-AF08-07312C7B7AAF}">
      <dgm:prSet/>
      <dgm:spPr/>
      <dgm:t>
        <a:bodyPr/>
        <a:lstStyle/>
        <a:p>
          <a:endParaRPr lang="en-GB"/>
        </a:p>
      </dgm:t>
    </dgm:pt>
    <dgm:pt modelId="{575D406E-0367-415D-8D98-29351797DEA7}">
      <dgm:prSet phldrT="[Text]" custT="1"/>
      <dgm:spPr/>
      <dgm:t>
        <a:bodyPr/>
        <a:lstStyle/>
        <a:p>
          <a:r>
            <a:rPr lang="en-GB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Reliance on pearl diving, fishing and small-scale trade</a:t>
          </a:r>
        </a:p>
      </dgm:t>
    </dgm:pt>
    <dgm:pt modelId="{F276DE90-E870-44E2-B8E1-5F95674F14F2}" type="parTrans" cxnId="{F9295246-DDEA-405C-8C07-9FDB61EEEF50}">
      <dgm:prSet/>
      <dgm:spPr/>
      <dgm:t>
        <a:bodyPr/>
        <a:lstStyle/>
        <a:p>
          <a:endParaRPr lang="en-GB"/>
        </a:p>
      </dgm:t>
    </dgm:pt>
    <dgm:pt modelId="{AB3BEA48-A4B7-47B5-84DF-2014A5407D50}" type="sibTrans" cxnId="{F9295246-DDEA-405C-8C07-9FDB61EEEF50}">
      <dgm:prSet/>
      <dgm:spPr/>
      <dgm:t>
        <a:bodyPr/>
        <a:lstStyle/>
        <a:p>
          <a:endParaRPr lang="en-GB"/>
        </a:p>
      </dgm:t>
    </dgm:pt>
    <dgm:pt modelId="{2E75C9B7-68BE-49C1-A744-7EB49C24B5CF}">
      <dgm:prSet phldrT="[Text]"/>
      <dgm:spPr/>
      <dgm:t>
        <a:bodyPr/>
        <a:lstStyle/>
        <a:p>
          <a:r>
            <a:rPr lang="en-GB" b="1" dirty="0"/>
            <a:t>1973-1985:</a:t>
          </a:r>
        </a:p>
        <a:p>
          <a:r>
            <a:rPr lang="en-GB" b="1" dirty="0"/>
            <a:t>Oil Boom Era</a:t>
          </a:r>
        </a:p>
      </dgm:t>
    </dgm:pt>
    <dgm:pt modelId="{BF216F58-CB80-422A-A02D-BBF5769DBFED}" type="parTrans" cxnId="{11D81163-D8D4-4D32-BB32-1A58BFB45D0C}">
      <dgm:prSet/>
      <dgm:spPr/>
      <dgm:t>
        <a:bodyPr/>
        <a:lstStyle/>
        <a:p>
          <a:endParaRPr lang="en-GB"/>
        </a:p>
      </dgm:t>
    </dgm:pt>
    <dgm:pt modelId="{8199FA2E-87B6-4227-AB82-B3B8B9369E14}" type="sibTrans" cxnId="{11D81163-D8D4-4D32-BB32-1A58BFB45D0C}">
      <dgm:prSet/>
      <dgm:spPr/>
      <dgm:t>
        <a:bodyPr/>
        <a:lstStyle/>
        <a:p>
          <a:endParaRPr lang="en-GB"/>
        </a:p>
      </dgm:t>
    </dgm:pt>
    <dgm:pt modelId="{4F71BCF1-FA5F-42BA-B6AC-2D7BD17A4FDE}">
      <dgm:prSet phldrT="[Text]" custT="1"/>
      <dgm:spPr/>
      <dgm:t>
        <a:bodyPr/>
        <a:lstStyle/>
        <a:p>
          <a:r>
            <a:rPr lang="en-GB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Sharp increase in foreign workers:  from 1.25 million in early 1970s to 4.4 million by 1985</a:t>
          </a:r>
        </a:p>
      </dgm:t>
    </dgm:pt>
    <dgm:pt modelId="{9F265732-1E75-4364-984C-7992FDF4D634}" type="parTrans" cxnId="{925085D2-3B37-4374-9F17-EE285BC934A0}">
      <dgm:prSet/>
      <dgm:spPr/>
      <dgm:t>
        <a:bodyPr/>
        <a:lstStyle/>
        <a:p>
          <a:endParaRPr lang="en-GB"/>
        </a:p>
      </dgm:t>
    </dgm:pt>
    <dgm:pt modelId="{B6FA1CAF-85EE-4228-A6AD-2A2948070F63}" type="sibTrans" cxnId="{925085D2-3B37-4374-9F17-EE285BC934A0}">
      <dgm:prSet/>
      <dgm:spPr/>
      <dgm:t>
        <a:bodyPr/>
        <a:lstStyle/>
        <a:p>
          <a:endParaRPr lang="en-GB"/>
        </a:p>
      </dgm:t>
    </dgm:pt>
    <dgm:pt modelId="{28E691B2-0FE0-436A-BE21-39576BE49D6B}">
      <dgm:prSet phldrT="[Text]"/>
      <dgm:spPr/>
      <dgm:t>
        <a:bodyPr/>
        <a:lstStyle/>
        <a:p>
          <a:r>
            <a:rPr lang="en-GB" b="1" dirty="0"/>
            <a:t>2007-2010:</a:t>
          </a:r>
        </a:p>
        <a:p>
          <a:r>
            <a:rPr lang="en-GB" b="1" dirty="0"/>
            <a:t>Strategic Transformation</a:t>
          </a:r>
        </a:p>
      </dgm:t>
    </dgm:pt>
    <dgm:pt modelId="{B80FA949-76A9-4788-9929-955883D270FF}" type="parTrans" cxnId="{A272B214-A71C-42ED-ADF7-CAFA276BE94A}">
      <dgm:prSet/>
      <dgm:spPr/>
      <dgm:t>
        <a:bodyPr/>
        <a:lstStyle/>
        <a:p>
          <a:endParaRPr lang="en-GB"/>
        </a:p>
      </dgm:t>
    </dgm:pt>
    <dgm:pt modelId="{7372910A-0828-4DCD-A4F9-CDCAA8EB0892}" type="sibTrans" cxnId="{A272B214-A71C-42ED-ADF7-CAFA276BE94A}">
      <dgm:prSet/>
      <dgm:spPr/>
      <dgm:t>
        <a:bodyPr/>
        <a:lstStyle/>
        <a:p>
          <a:endParaRPr lang="en-GB"/>
        </a:p>
      </dgm:t>
    </dgm:pt>
    <dgm:pt modelId="{FF86B2A6-A79E-4955-B919-E7020247B9E8}">
      <dgm:prSet phldrT="[Text]" custT="1"/>
      <dgm:spPr/>
      <dgm:t>
        <a:bodyPr/>
        <a:lstStyle/>
        <a:p>
          <a:r>
            <a:rPr lang="en-GB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Financial crisis prompted re-evaluation of economic models</a:t>
          </a:r>
        </a:p>
      </dgm:t>
    </dgm:pt>
    <dgm:pt modelId="{2DF96E6E-2B44-42B2-81A3-911E335DCE74}" type="parTrans" cxnId="{1904ABAC-92F0-4608-93E3-73AA3F45FA65}">
      <dgm:prSet/>
      <dgm:spPr/>
      <dgm:t>
        <a:bodyPr/>
        <a:lstStyle/>
        <a:p>
          <a:endParaRPr lang="en-GB"/>
        </a:p>
      </dgm:t>
    </dgm:pt>
    <dgm:pt modelId="{5355AABE-FBE3-43BE-97E1-34E21EEAFA03}" type="sibTrans" cxnId="{1904ABAC-92F0-4608-93E3-73AA3F45FA65}">
      <dgm:prSet/>
      <dgm:spPr/>
      <dgm:t>
        <a:bodyPr/>
        <a:lstStyle/>
        <a:p>
          <a:endParaRPr lang="en-GB"/>
        </a:p>
      </dgm:t>
    </dgm:pt>
    <dgm:pt modelId="{1ADFDD5D-34FC-43EC-8D92-E41E87BD5338}">
      <dgm:prSet phldrT="[Text]" custT="1"/>
      <dgm:spPr/>
      <dgm:t>
        <a:bodyPr/>
        <a:lstStyle/>
        <a:p>
          <a:r>
            <a:rPr lang="en-GB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National Development Strategies with  new skilled migration pathways</a:t>
          </a:r>
        </a:p>
      </dgm:t>
    </dgm:pt>
    <dgm:pt modelId="{2E265AA6-B8AF-4EFF-9F54-E0CA95E02534}" type="parTrans" cxnId="{AC29D150-7F97-4EAA-B19D-1A492705C3ED}">
      <dgm:prSet/>
      <dgm:spPr/>
      <dgm:t>
        <a:bodyPr/>
        <a:lstStyle/>
        <a:p>
          <a:endParaRPr lang="en-GB"/>
        </a:p>
      </dgm:t>
    </dgm:pt>
    <dgm:pt modelId="{BCE7BFE6-44F2-451A-98B8-92C45DD8D5E7}" type="sibTrans" cxnId="{AC29D150-7F97-4EAA-B19D-1A492705C3ED}">
      <dgm:prSet/>
      <dgm:spPr/>
      <dgm:t>
        <a:bodyPr/>
        <a:lstStyle/>
        <a:p>
          <a:endParaRPr lang="en-GB"/>
        </a:p>
      </dgm:t>
    </dgm:pt>
    <dgm:pt modelId="{FA493028-72E3-4661-893D-F23CA32ED8B2}">
      <dgm:prSet phldrT="[Text]" custT="1"/>
      <dgm:spPr/>
      <dgm:t>
        <a:bodyPr/>
        <a:lstStyle/>
        <a:p>
          <a:r>
            <a:rPr lang="en-GB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Massive infrastructure development projects </a:t>
          </a:r>
        </a:p>
      </dgm:t>
    </dgm:pt>
    <dgm:pt modelId="{22392A1B-ACAD-477E-B66D-BD9D11216A73}" type="parTrans" cxnId="{F4D0CA74-C3A5-426E-975B-5372CE7761E5}">
      <dgm:prSet/>
      <dgm:spPr/>
      <dgm:t>
        <a:bodyPr/>
        <a:lstStyle/>
        <a:p>
          <a:endParaRPr lang="en-GB"/>
        </a:p>
      </dgm:t>
    </dgm:pt>
    <dgm:pt modelId="{12FAE10F-70ED-4E8A-ABC9-0B35D5C736E3}" type="sibTrans" cxnId="{F4D0CA74-C3A5-426E-975B-5372CE7761E5}">
      <dgm:prSet/>
      <dgm:spPr/>
      <dgm:t>
        <a:bodyPr/>
        <a:lstStyle/>
        <a:p>
          <a:endParaRPr lang="en-GB"/>
        </a:p>
      </dgm:t>
    </dgm:pt>
    <dgm:pt modelId="{994328E6-B409-4ADF-932B-491A088E1F6F}">
      <dgm:prSet phldrT="[Text]"/>
      <dgm:spPr/>
      <dgm:t>
        <a:bodyPr/>
        <a:lstStyle/>
        <a:p>
          <a:endParaRPr lang="en-GB" sz="700" dirty="0"/>
        </a:p>
      </dgm:t>
    </dgm:pt>
    <dgm:pt modelId="{0C22635D-76F4-4790-8A29-E16700942A91}" type="parTrans" cxnId="{51DEA85F-252A-4C94-8317-434F5B738248}">
      <dgm:prSet/>
      <dgm:spPr/>
      <dgm:t>
        <a:bodyPr/>
        <a:lstStyle/>
        <a:p>
          <a:endParaRPr lang="en-GB"/>
        </a:p>
      </dgm:t>
    </dgm:pt>
    <dgm:pt modelId="{7D382E5A-4D9B-4BA6-9FB1-9D42FA312D7C}" type="sibTrans" cxnId="{51DEA85F-252A-4C94-8317-434F5B738248}">
      <dgm:prSet/>
      <dgm:spPr/>
      <dgm:t>
        <a:bodyPr/>
        <a:lstStyle/>
        <a:p>
          <a:endParaRPr lang="en-GB"/>
        </a:p>
      </dgm:t>
    </dgm:pt>
    <dgm:pt modelId="{F2F98588-00B2-46E1-B891-2D431E12F5A4}">
      <dgm:prSet phldrT="[Text]" custT="1"/>
      <dgm:spPr/>
      <dgm:t>
        <a:bodyPr/>
        <a:lstStyle/>
        <a:p>
          <a:endParaRPr lang="en-GB" sz="10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EE23C9F-89B3-4CFC-A39C-3A1A9C52B011}" type="parTrans" cxnId="{2A4D799D-339B-4CFB-AEC4-9DE431E9D5FD}">
      <dgm:prSet/>
      <dgm:spPr/>
      <dgm:t>
        <a:bodyPr/>
        <a:lstStyle/>
        <a:p>
          <a:endParaRPr lang="en-GB"/>
        </a:p>
      </dgm:t>
    </dgm:pt>
    <dgm:pt modelId="{119E8178-0E33-4DE2-91A3-42331844A892}" type="sibTrans" cxnId="{2A4D799D-339B-4CFB-AEC4-9DE431E9D5FD}">
      <dgm:prSet/>
      <dgm:spPr/>
      <dgm:t>
        <a:bodyPr/>
        <a:lstStyle/>
        <a:p>
          <a:endParaRPr lang="en-GB"/>
        </a:p>
      </dgm:t>
    </dgm:pt>
    <dgm:pt modelId="{F3F6001A-688F-48F3-A8A9-FB790158B206}" type="pres">
      <dgm:prSet presAssocID="{F577FAF5-A254-4990-9824-80474E2CF8C1}" presName="Name0" presStyleCnt="0">
        <dgm:presLayoutVars>
          <dgm:dir/>
          <dgm:animLvl val="lvl"/>
          <dgm:resizeHandles val="exact"/>
        </dgm:presLayoutVars>
      </dgm:prSet>
      <dgm:spPr/>
    </dgm:pt>
    <dgm:pt modelId="{8E0A83FE-C825-42D2-9F72-6E755026885C}" type="pres">
      <dgm:prSet presAssocID="{F577FAF5-A254-4990-9824-80474E2CF8C1}" presName="tSp" presStyleCnt="0"/>
      <dgm:spPr/>
    </dgm:pt>
    <dgm:pt modelId="{86959C39-C158-4373-ACBC-7ED03604CB2E}" type="pres">
      <dgm:prSet presAssocID="{F577FAF5-A254-4990-9824-80474E2CF8C1}" presName="bSp" presStyleCnt="0"/>
      <dgm:spPr/>
    </dgm:pt>
    <dgm:pt modelId="{7E619CEB-255A-4D39-A5A7-2614863CFCA9}" type="pres">
      <dgm:prSet presAssocID="{F577FAF5-A254-4990-9824-80474E2CF8C1}" presName="process" presStyleCnt="0"/>
      <dgm:spPr/>
    </dgm:pt>
    <dgm:pt modelId="{F42F102F-3F10-401B-9CFB-BA5F0B21F8CD}" type="pres">
      <dgm:prSet presAssocID="{039FC298-5921-4711-B713-F37C9FC2AE89}" presName="composite1" presStyleCnt="0"/>
      <dgm:spPr/>
    </dgm:pt>
    <dgm:pt modelId="{EEE0CE62-BB53-4DAC-824C-8A8C36927378}" type="pres">
      <dgm:prSet presAssocID="{039FC298-5921-4711-B713-F37C9FC2AE89}" presName="dummyNode1" presStyleLbl="node1" presStyleIdx="0" presStyleCnt="3"/>
      <dgm:spPr/>
    </dgm:pt>
    <dgm:pt modelId="{DD131476-2028-407A-8F29-C612E82CAB14}" type="pres">
      <dgm:prSet presAssocID="{039FC298-5921-4711-B713-F37C9FC2AE89}" presName="childNode1" presStyleLbl="bgAcc1" presStyleIdx="0" presStyleCnt="3">
        <dgm:presLayoutVars>
          <dgm:bulletEnabled val="1"/>
        </dgm:presLayoutVars>
      </dgm:prSet>
      <dgm:spPr/>
    </dgm:pt>
    <dgm:pt modelId="{6C71ABB4-6E96-4399-9485-CC03EC1DE36B}" type="pres">
      <dgm:prSet presAssocID="{039FC298-5921-4711-B713-F37C9FC2AE89}" presName="childNode1tx" presStyleLbl="bgAcc1" presStyleIdx="0" presStyleCnt="3">
        <dgm:presLayoutVars>
          <dgm:bulletEnabled val="1"/>
        </dgm:presLayoutVars>
      </dgm:prSet>
      <dgm:spPr/>
    </dgm:pt>
    <dgm:pt modelId="{E43852A3-3298-4FDB-9E28-0F676F564F55}" type="pres">
      <dgm:prSet presAssocID="{039FC298-5921-4711-B713-F37C9FC2AE89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29AB4C3B-CB37-4072-8562-1FE9D4207DB0}" type="pres">
      <dgm:prSet presAssocID="{039FC298-5921-4711-B713-F37C9FC2AE89}" presName="connSite1" presStyleCnt="0"/>
      <dgm:spPr/>
    </dgm:pt>
    <dgm:pt modelId="{BBB98EEC-7B66-43EA-9DA3-6DA9D2D87E17}" type="pres">
      <dgm:prSet presAssocID="{056B3590-125C-4DA8-A9CC-AEA2A8D0B0C9}" presName="Name9" presStyleLbl="sibTrans2D1" presStyleIdx="0" presStyleCnt="2"/>
      <dgm:spPr/>
    </dgm:pt>
    <dgm:pt modelId="{DA90F4A2-80CD-477B-BFE1-9A367159F41B}" type="pres">
      <dgm:prSet presAssocID="{2E75C9B7-68BE-49C1-A744-7EB49C24B5CF}" presName="composite2" presStyleCnt="0"/>
      <dgm:spPr/>
    </dgm:pt>
    <dgm:pt modelId="{40C54BD7-7954-4F6D-9D48-3FF01B9A4604}" type="pres">
      <dgm:prSet presAssocID="{2E75C9B7-68BE-49C1-A744-7EB49C24B5CF}" presName="dummyNode2" presStyleLbl="node1" presStyleIdx="0" presStyleCnt="3"/>
      <dgm:spPr/>
    </dgm:pt>
    <dgm:pt modelId="{8134C2DC-59FF-4E86-A4A5-7430AE09C4C2}" type="pres">
      <dgm:prSet presAssocID="{2E75C9B7-68BE-49C1-A744-7EB49C24B5CF}" presName="childNode2" presStyleLbl="bgAcc1" presStyleIdx="1" presStyleCnt="3">
        <dgm:presLayoutVars>
          <dgm:bulletEnabled val="1"/>
        </dgm:presLayoutVars>
      </dgm:prSet>
      <dgm:spPr/>
    </dgm:pt>
    <dgm:pt modelId="{41A42BE1-4F33-4145-A525-A73E32F97B3F}" type="pres">
      <dgm:prSet presAssocID="{2E75C9B7-68BE-49C1-A744-7EB49C24B5CF}" presName="childNode2tx" presStyleLbl="bgAcc1" presStyleIdx="1" presStyleCnt="3">
        <dgm:presLayoutVars>
          <dgm:bulletEnabled val="1"/>
        </dgm:presLayoutVars>
      </dgm:prSet>
      <dgm:spPr/>
    </dgm:pt>
    <dgm:pt modelId="{3800DB5A-1160-48B6-B4B1-AB4752E6B75E}" type="pres">
      <dgm:prSet presAssocID="{2E75C9B7-68BE-49C1-A744-7EB49C24B5CF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D8930A17-E3AB-42FA-950A-E00FCE0ADD36}" type="pres">
      <dgm:prSet presAssocID="{2E75C9B7-68BE-49C1-A744-7EB49C24B5CF}" presName="connSite2" presStyleCnt="0"/>
      <dgm:spPr/>
    </dgm:pt>
    <dgm:pt modelId="{749E40B5-C505-4FAD-B700-55B5E0C80281}" type="pres">
      <dgm:prSet presAssocID="{8199FA2E-87B6-4227-AB82-B3B8B9369E14}" presName="Name18" presStyleLbl="sibTrans2D1" presStyleIdx="1" presStyleCnt="2"/>
      <dgm:spPr/>
    </dgm:pt>
    <dgm:pt modelId="{52CB1B5D-23B9-4739-AB25-B43022A69C98}" type="pres">
      <dgm:prSet presAssocID="{28E691B2-0FE0-436A-BE21-39576BE49D6B}" presName="composite1" presStyleCnt="0"/>
      <dgm:spPr/>
    </dgm:pt>
    <dgm:pt modelId="{F633780B-4128-4778-8F2B-A3C7F6D34721}" type="pres">
      <dgm:prSet presAssocID="{28E691B2-0FE0-436A-BE21-39576BE49D6B}" presName="dummyNode1" presStyleLbl="node1" presStyleIdx="1" presStyleCnt="3"/>
      <dgm:spPr/>
    </dgm:pt>
    <dgm:pt modelId="{71EC2BE5-DDB1-4F0A-A01A-1E463FE6235B}" type="pres">
      <dgm:prSet presAssocID="{28E691B2-0FE0-436A-BE21-39576BE49D6B}" presName="childNode1" presStyleLbl="bgAcc1" presStyleIdx="2" presStyleCnt="3">
        <dgm:presLayoutVars>
          <dgm:bulletEnabled val="1"/>
        </dgm:presLayoutVars>
      </dgm:prSet>
      <dgm:spPr/>
    </dgm:pt>
    <dgm:pt modelId="{629C6D73-9F2B-42E4-9575-88EDCEE264B5}" type="pres">
      <dgm:prSet presAssocID="{28E691B2-0FE0-436A-BE21-39576BE49D6B}" presName="childNode1tx" presStyleLbl="bgAcc1" presStyleIdx="2" presStyleCnt="3">
        <dgm:presLayoutVars>
          <dgm:bulletEnabled val="1"/>
        </dgm:presLayoutVars>
      </dgm:prSet>
      <dgm:spPr/>
    </dgm:pt>
    <dgm:pt modelId="{799FADED-9F69-489E-AA74-E90A0AEEAA57}" type="pres">
      <dgm:prSet presAssocID="{28E691B2-0FE0-436A-BE21-39576BE49D6B}" presName="parentNode1" presStyleLbl="node1" presStyleIdx="2" presStyleCnt="3" custLinFactNeighborX="165" custLinFactNeighborY="20566">
        <dgm:presLayoutVars>
          <dgm:chMax val="1"/>
          <dgm:bulletEnabled val="1"/>
        </dgm:presLayoutVars>
      </dgm:prSet>
      <dgm:spPr/>
    </dgm:pt>
    <dgm:pt modelId="{9CB64EA1-1C07-4164-BC17-A7417B92081E}" type="pres">
      <dgm:prSet presAssocID="{28E691B2-0FE0-436A-BE21-39576BE49D6B}" presName="connSite1" presStyleCnt="0"/>
      <dgm:spPr/>
    </dgm:pt>
  </dgm:ptLst>
  <dgm:cxnLst>
    <dgm:cxn modelId="{8F211200-C89B-460F-870E-056D6C71A371}" type="presOf" srcId="{575D406E-0367-415D-8D98-29351797DEA7}" destId="{DD131476-2028-407A-8F29-C612E82CAB14}" srcOrd="0" destOrd="2" presId="urn:microsoft.com/office/officeart/2005/8/layout/hProcess4"/>
    <dgm:cxn modelId="{67F4330A-D0E1-4EB8-BD42-F754C020EB51}" type="presOf" srcId="{994328E6-B409-4ADF-932B-491A088E1F6F}" destId="{DD131476-2028-407A-8F29-C612E82CAB14}" srcOrd="0" destOrd="0" presId="urn:microsoft.com/office/officeart/2005/8/layout/hProcess4"/>
    <dgm:cxn modelId="{8C217E11-4473-4D70-8B53-90ADA474018E}" type="presOf" srcId="{FA493028-72E3-4661-893D-F23CA32ED8B2}" destId="{41A42BE1-4F33-4145-A525-A73E32F97B3F}" srcOrd="1" destOrd="1" presId="urn:microsoft.com/office/officeart/2005/8/layout/hProcess4"/>
    <dgm:cxn modelId="{A272B214-A71C-42ED-ADF7-CAFA276BE94A}" srcId="{F577FAF5-A254-4990-9824-80474E2CF8C1}" destId="{28E691B2-0FE0-436A-BE21-39576BE49D6B}" srcOrd="2" destOrd="0" parTransId="{B80FA949-76A9-4788-9929-955883D270FF}" sibTransId="{7372910A-0828-4DCD-A4F9-CDCAA8EB0892}"/>
    <dgm:cxn modelId="{3F445027-7986-437A-AE20-BEBD79BE1087}" type="presOf" srcId="{F2F98588-00B2-46E1-B891-2D431E12F5A4}" destId="{6C71ABB4-6E96-4399-9485-CC03EC1DE36B}" srcOrd="1" destOrd="1" presId="urn:microsoft.com/office/officeart/2005/8/layout/hProcess4"/>
    <dgm:cxn modelId="{E8A67C2F-5766-443A-8C51-F0E806D703D1}" type="presOf" srcId="{FF86B2A6-A79E-4955-B919-E7020247B9E8}" destId="{629C6D73-9F2B-42E4-9575-88EDCEE264B5}" srcOrd="1" destOrd="0" presId="urn:microsoft.com/office/officeart/2005/8/layout/hProcess4"/>
    <dgm:cxn modelId="{2DB1E95E-3E4B-4C75-AC01-9AC51CF77C09}" type="presOf" srcId="{039FC298-5921-4711-B713-F37C9FC2AE89}" destId="{E43852A3-3298-4FDB-9E28-0F676F564F55}" srcOrd="0" destOrd="0" presId="urn:microsoft.com/office/officeart/2005/8/layout/hProcess4"/>
    <dgm:cxn modelId="{51DEA85F-252A-4C94-8317-434F5B738248}" srcId="{039FC298-5921-4711-B713-F37C9FC2AE89}" destId="{994328E6-B409-4ADF-932B-491A088E1F6F}" srcOrd="0" destOrd="0" parTransId="{0C22635D-76F4-4790-8A29-E16700942A91}" sibTransId="{7D382E5A-4D9B-4BA6-9FB1-9D42FA312D7C}"/>
    <dgm:cxn modelId="{E30C8060-3841-4EA8-AD92-D19FBFA48847}" type="presOf" srcId="{2E75C9B7-68BE-49C1-A744-7EB49C24B5CF}" destId="{3800DB5A-1160-48B6-B4B1-AB4752E6B75E}" srcOrd="0" destOrd="0" presId="urn:microsoft.com/office/officeart/2005/8/layout/hProcess4"/>
    <dgm:cxn modelId="{2848F642-28D6-4DFC-9463-5A5A684B5432}" type="presOf" srcId="{F2F98588-00B2-46E1-B891-2D431E12F5A4}" destId="{DD131476-2028-407A-8F29-C612E82CAB14}" srcOrd="0" destOrd="1" presId="urn:microsoft.com/office/officeart/2005/8/layout/hProcess4"/>
    <dgm:cxn modelId="{11D81163-D8D4-4D32-BB32-1A58BFB45D0C}" srcId="{F577FAF5-A254-4990-9824-80474E2CF8C1}" destId="{2E75C9B7-68BE-49C1-A744-7EB49C24B5CF}" srcOrd="1" destOrd="0" parTransId="{BF216F58-CB80-422A-A02D-BBF5769DBFED}" sibTransId="{8199FA2E-87B6-4227-AB82-B3B8B9369E14}"/>
    <dgm:cxn modelId="{C4A02E64-7954-48F0-AF08-07312C7B7AAF}" srcId="{F577FAF5-A254-4990-9824-80474E2CF8C1}" destId="{039FC298-5921-4711-B713-F37C9FC2AE89}" srcOrd="0" destOrd="0" parTransId="{B4317C00-0D05-4699-ACE4-EE85E877E00D}" sibTransId="{056B3590-125C-4DA8-A9CC-AEA2A8D0B0C9}"/>
    <dgm:cxn modelId="{F9295246-DDEA-405C-8C07-9FDB61EEEF50}" srcId="{039FC298-5921-4711-B713-F37C9FC2AE89}" destId="{575D406E-0367-415D-8D98-29351797DEA7}" srcOrd="2" destOrd="0" parTransId="{F276DE90-E870-44E2-B8E1-5F95674F14F2}" sibTransId="{AB3BEA48-A4B7-47B5-84DF-2014A5407D50}"/>
    <dgm:cxn modelId="{7FAE9250-AA96-4D4A-8B2A-544681DD61F7}" type="presOf" srcId="{8199FA2E-87B6-4227-AB82-B3B8B9369E14}" destId="{749E40B5-C505-4FAD-B700-55B5E0C80281}" srcOrd="0" destOrd="0" presId="urn:microsoft.com/office/officeart/2005/8/layout/hProcess4"/>
    <dgm:cxn modelId="{AC29D150-7F97-4EAA-B19D-1A492705C3ED}" srcId="{28E691B2-0FE0-436A-BE21-39576BE49D6B}" destId="{1ADFDD5D-34FC-43EC-8D92-E41E87BD5338}" srcOrd="1" destOrd="0" parTransId="{2E265AA6-B8AF-4EFF-9F54-E0CA95E02534}" sibTransId="{BCE7BFE6-44F2-451A-98B8-92C45DD8D5E7}"/>
    <dgm:cxn modelId="{F4D0CA74-C3A5-426E-975B-5372CE7761E5}" srcId="{2E75C9B7-68BE-49C1-A744-7EB49C24B5CF}" destId="{FA493028-72E3-4661-893D-F23CA32ED8B2}" srcOrd="1" destOrd="0" parTransId="{22392A1B-ACAD-477E-B66D-BD9D11216A73}" sibTransId="{12FAE10F-70ED-4E8A-ABC9-0B35D5C736E3}"/>
    <dgm:cxn modelId="{93C03056-2417-4D51-AAD6-4F9EC07BCDB2}" type="presOf" srcId="{575D406E-0367-415D-8D98-29351797DEA7}" destId="{6C71ABB4-6E96-4399-9485-CC03EC1DE36B}" srcOrd="1" destOrd="2" presId="urn:microsoft.com/office/officeart/2005/8/layout/hProcess4"/>
    <dgm:cxn modelId="{9C826A56-5694-40AD-A60C-838D05BA2B53}" type="presOf" srcId="{4F71BCF1-FA5F-42BA-B6AC-2D7BD17A4FDE}" destId="{8134C2DC-59FF-4E86-A4A5-7430AE09C4C2}" srcOrd="0" destOrd="0" presId="urn:microsoft.com/office/officeart/2005/8/layout/hProcess4"/>
    <dgm:cxn modelId="{5BBC217B-0D0B-42BF-983C-5883726500CE}" type="presOf" srcId="{28E691B2-0FE0-436A-BE21-39576BE49D6B}" destId="{799FADED-9F69-489E-AA74-E90A0AEEAA57}" srcOrd="0" destOrd="0" presId="urn:microsoft.com/office/officeart/2005/8/layout/hProcess4"/>
    <dgm:cxn modelId="{46589781-6837-4235-9D2D-C313C5C62732}" type="presOf" srcId="{F577FAF5-A254-4990-9824-80474E2CF8C1}" destId="{F3F6001A-688F-48F3-A8A9-FB790158B206}" srcOrd="0" destOrd="0" presId="urn:microsoft.com/office/officeart/2005/8/layout/hProcess4"/>
    <dgm:cxn modelId="{2A4D799D-339B-4CFB-AEC4-9DE431E9D5FD}" srcId="{039FC298-5921-4711-B713-F37C9FC2AE89}" destId="{F2F98588-00B2-46E1-B891-2D431E12F5A4}" srcOrd="1" destOrd="0" parTransId="{2EE23C9F-89B3-4CFC-A39C-3A1A9C52B011}" sibTransId="{119E8178-0E33-4DE2-91A3-42331844A892}"/>
    <dgm:cxn modelId="{502F9D9E-D38B-4269-93E3-F192E370AA4E}" type="presOf" srcId="{994328E6-B409-4ADF-932B-491A088E1F6F}" destId="{6C71ABB4-6E96-4399-9485-CC03EC1DE36B}" srcOrd="1" destOrd="0" presId="urn:microsoft.com/office/officeart/2005/8/layout/hProcess4"/>
    <dgm:cxn modelId="{1904ABAC-92F0-4608-93E3-73AA3F45FA65}" srcId="{28E691B2-0FE0-436A-BE21-39576BE49D6B}" destId="{FF86B2A6-A79E-4955-B919-E7020247B9E8}" srcOrd="0" destOrd="0" parTransId="{2DF96E6E-2B44-42B2-81A3-911E335DCE74}" sibTransId="{5355AABE-FBE3-43BE-97E1-34E21EEAFA03}"/>
    <dgm:cxn modelId="{510841C5-9764-4BE3-BEAD-FC952CE3DCA5}" type="presOf" srcId="{056B3590-125C-4DA8-A9CC-AEA2A8D0B0C9}" destId="{BBB98EEC-7B66-43EA-9DA3-6DA9D2D87E17}" srcOrd="0" destOrd="0" presId="urn:microsoft.com/office/officeart/2005/8/layout/hProcess4"/>
    <dgm:cxn modelId="{925085D2-3B37-4374-9F17-EE285BC934A0}" srcId="{2E75C9B7-68BE-49C1-A744-7EB49C24B5CF}" destId="{4F71BCF1-FA5F-42BA-B6AC-2D7BD17A4FDE}" srcOrd="0" destOrd="0" parTransId="{9F265732-1E75-4364-984C-7992FDF4D634}" sibTransId="{B6FA1CAF-85EE-4228-A6AD-2A2948070F63}"/>
    <dgm:cxn modelId="{EECAD3D9-BDD9-45CD-BCCE-09A2F861C1B5}" type="presOf" srcId="{FF86B2A6-A79E-4955-B919-E7020247B9E8}" destId="{71EC2BE5-DDB1-4F0A-A01A-1E463FE6235B}" srcOrd="0" destOrd="0" presId="urn:microsoft.com/office/officeart/2005/8/layout/hProcess4"/>
    <dgm:cxn modelId="{A10EECE0-64AA-42FB-8885-4B564A7FDC85}" type="presOf" srcId="{1ADFDD5D-34FC-43EC-8D92-E41E87BD5338}" destId="{629C6D73-9F2B-42E4-9575-88EDCEE264B5}" srcOrd="1" destOrd="1" presId="urn:microsoft.com/office/officeart/2005/8/layout/hProcess4"/>
    <dgm:cxn modelId="{3339F9E6-B108-4C67-AE53-0156A099C210}" type="presOf" srcId="{FA493028-72E3-4661-893D-F23CA32ED8B2}" destId="{8134C2DC-59FF-4E86-A4A5-7430AE09C4C2}" srcOrd="0" destOrd="1" presId="urn:microsoft.com/office/officeart/2005/8/layout/hProcess4"/>
    <dgm:cxn modelId="{9AEA52E7-DF26-4BF7-B5CB-7DF1DA3617E0}" type="presOf" srcId="{1ADFDD5D-34FC-43EC-8D92-E41E87BD5338}" destId="{71EC2BE5-DDB1-4F0A-A01A-1E463FE6235B}" srcOrd="0" destOrd="1" presId="urn:microsoft.com/office/officeart/2005/8/layout/hProcess4"/>
    <dgm:cxn modelId="{B01505FC-14CD-4DD9-8C12-D7CDDB7F9A02}" type="presOf" srcId="{4F71BCF1-FA5F-42BA-B6AC-2D7BD17A4FDE}" destId="{41A42BE1-4F33-4145-A525-A73E32F97B3F}" srcOrd="1" destOrd="0" presId="urn:microsoft.com/office/officeart/2005/8/layout/hProcess4"/>
    <dgm:cxn modelId="{E675105B-EAC7-4433-8996-726426A65BBA}" type="presParOf" srcId="{F3F6001A-688F-48F3-A8A9-FB790158B206}" destId="{8E0A83FE-C825-42D2-9F72-6E755026885C}" srcOrd="0" destOrd="0" presId="urn:microsoft.com/office/officeart/2005/8/layout/hProcess4"/>
    <dgm:cxn modelId="{A6F4B38B-9AD8-44C0-AA5C-4CA75222388E}" type="presParOf" srcId="{F3F6001A-688F-48F3-A8A9-FB790158B206}" destId="{86959C39-C158-4373-ACBC-7ED03604CB2E}" srcOrd="1" destOrd="0" presId="urn:microsoft.com/office/officeart/2005/8/layout/hProcess4"/>
    <dgm:cxn modelId="{6513057B-CBA1-47EB-B193-7190157526C0}" type="presParOf" srcId="{F3F6001A-688F-48F3-A8A9-FB790158B206}" destId="{7E619CEB-255A-4D39-A5A7-2614863CFCA9}" srcOrd="2" destOrd="0" presId="urn:microsoft.com/office/officeart/2005/8/layout/hProcess4"/>
    <dgm:cxn modelId="{CDF47BCB-08F6-4C49-885C-96BB6725798B}" type="presParOf" srcId="{7E619CEB-255A-4D39-A5A7-2614863CFCA9}" destId="{F42F102F-3F10-401B-9CFB-BA5F0B21F8CD}" srcOrd="0" destOrd="0" presId="urn:microsoft.com/office/officeart/2005/8/layout/hProcess4"/>
    <dgm:cxn modelId="{48A3D1F9-D3C9-46DF-B2DB-0276AFDD8310}" type="presParOf" srcId="{F42F102F-3F10-401B-9CFB-BA5F0B21F8CD}" destId="{EEE0CE62-BB53-4DAC-824C-8A8C36927378}" srcOrd="0" destOrd="0" presId="urn:microsoft.com/office/officeart/2005/8/layout/hProcess4"/>
    <dgm:cxn modelId="{7A3AA863-F93E-4711-BC06-9D5C964A05DE}" type="presParOf" srcId="{F42F102F-3F10-401B-9CFB-BA5F0B21F8CD}" destId="{DD131476-2028-407A-8F29-C612E82CAB14}" srcOrd="1" destOrd="0" presId="urn:microsoft.com/office/officeart/2005/8/layout/hProcess4"/>
    <dgm:cxn modelId="{831E20F6-E72E-45D8-9B42-3A8D47DB4B6E}" type="presParOf" srcId="{F42F102F-3F10-401B-9CFB-BA5F0B21F8CD}" destId="{6C71ABB4-6E96-4399-9485-CC03EC1DE36B}" srcOrd="2" destOrd="0" presId="urn:microsoft.com/office/officeart/2005/8/layout/hProcess4"/>
    <dgm:cxn modelId="{C23346DD-2573-4D0D-A626-982683335701}" type="presParOf" srcId="{F42F102F-3F10-401B-9CFB-BA5F0B21F8CD}" destId="{E43852A3-3298-4FDB-9E28-0F676F564F55}" srcOrd="3" destOrd="0" presId="urn:microsoft.com/office/officeart/2005/8/layout/hProcess4"/>
    <dgm:cxn modelId="{3C85DC63-CEC1-4105-A850-99B49EF3E0E8}" type="presParOf" srcId="{F42F102F-3F10-401B-9CFB-BA5F0B21F8CD}" destId="{29AB4C3B-CB37-4072-8562-1FE9D4207DB0}" srcOrd="4" destOrd="0" presId="urn:microsoft.com/office/officeart/2005/8/layout/hProcess4"/>
    <dgm:cxn modelId="{6A4C5BF9-0048-417E-A6FA-1627655C69DC}" type="presParOf" srcId="{7E619CEB-255A-4D39-A5A7-2614863CFCA9}" destId="{BBB98EEC-7B66-43EA-9DA3-6DA9D2D87E17}" srcOrd="1" destOrd="0" presId="urn:microsoft.com/office/officeart/2005/8/layout/hProcess4"/>
    <dgm:cxn modelId="{1DC97AA7-B936-4D64-9E91-EEC41961F87C}" type="presParOf" srcId="{7E619CEB-255A-4D39-A5A7-2614863CFCA9}" destId="{DA90F4A2-80CD-477B-BFE1-9A367159F41B}" srcOrd="2" destOrd="0" presId="urn:microsoft.com/office/officeart/2005/8/layout/hProcess4"/>
    <dgm:cxn modelId="{86021933-244D-4681-BD7E-9DCAC6F16AEB}" type="presParOf" srcId="{DA90F4A2-80CD-477B-BFE1-9A367159F41B}" destId="{40C54BD7-7954-4F6D-9D48-3FF01B9A4604}" srcOrd="0" destOrd="0" presId="urn:microsoft.com/office/officeart/2005/8/layout/hProcess4"/>
    <dgm:cxn modelId="{02797FE8-6537-4382-BA94-CA5DA68967B2}" type="presParOf" srcId="{DA90F4A2-80CD-477B-BFE1-9A367159F41B}" destId="{8134C2DC-59FF-4E86-A4A5-7430AE09C4C2}" srcOrd="1" destOrd="0" presId="urn:microsoft.com/office/officeart/2005/8/layout/hProcess4"/>
    <dgm:cxn modelId="{E7BFEC19-B57D-4491-8072-8878C91C93F3}" type="presParOf" srcId="{DA90F4A2-80CD-477B-BFE1-9A367159F41B}" destId="{41A42BE1-4F33-4145-A525-A73E32F97B3F}" srcOrd="2" destOrd="0" presId="urn:microsoft.com/office/officeart/2005/8/layout/hProcess4"/>
    <dgm:cxn modelId="{1B60E045-99C7-46CB-806A-16F6422FC652}" type="presParOf" srcId="{DA90F4A2-80CD-477B-BFE1-9A367159F41B}" destId="{3800DB5A-1160-48B6-B4B1-AB4752E6B75E}" srcOrd="3" destOrd="0" presId="urn:microsoft.com/office/officeart/2005/8/layout/hProcess4"/>
    <dgm:cxn modelId="{22F60FD4-6583-45EB-AAFA-F2F2A480BBF5}" type="presParOf" srcId="{DA90F4A2-80CD-477B-BFE1-9A367159F41B}" destId="{D8930A17-E3AB-42FA-950A-E00FCE0ADD36}" srcOrd="4" destOrd="0" presId="urn:microsoft.com/office/officeart/2005/8/layout/hProcess4"/>
    <dgm:cxn modelId="{E8D2D6CB-00E0-4C7D-AB35-2D3599C03F1E}" type="presParOf" srcId="{7E619CEB-255A-4D39-A5A7-2614863CFCA9}" destId="{749E40B5-C505-4FAD-B700-55B5E0C80281}" srcOrd="3" destOrd="0" presId="urn:microsoft.com/office/officeart/2005/8/layout/hProcess4"/>
    <dgm:cxn modelId="{9F91B1FC-1505-4E8E-BA72-5C501EA1A3D4}" type="presParOf" srcId="{7E619CEB-255A-4D39-A5A7-2614863CFCA9}" destId="{52CB1B5D-23B9-4739-AB25-B43022A69C98}" srcOrd="4" destOrd="0" presId="urn:microsoft.com/office/officeart/2005/8/layout/hProcess4"/>
    <dgm:cxn modelId="{B1581042-72DE-45E9-9073-9C7457C792E1}" type="presParOf" srcId="{52CB1B5D-23B9-4739-AB25-B43022A69C98}" destId="{F633780B-4128-4778-8F2B-A3C7F6D34721}" srcOrd="0" destOrd="0" presId="urn:microsoft.com/office/officeart/2005/8/layout/hProcess4"/>
    <dgm:cxn modelId="{66CCC142-4E6E-4CBA-8D7C-18675A4FF6B7}" type="presParOf" srcId="{52CB1B5D-23B9-4739-AB25-B43022A69C98}" destId="{71EC2BE5-DDB1-4F0A-A01A-1E463FE6235B}" srcOrd="1" destOrd="0" presId="urn:microsoft.com/office/officeart/2005/8/layout/hProcess4"/>
    <dgm:cxn modelId="{3EE3CF34-0F1E-4777-8F15-45AB8F1BB17C}" type="presParOf" srcId="{52CB1B5D-23B9-4739-AB25-B43022A69C98}" destId="{629C6D73-9F2B-42E4-9575-88EDCEE264B5}" srcOrd="2" destOrd="0" presId="urn:microsoft.com/office/officeart/2005/8/layout/hProcess4"/>
    <dgm:cxn modelId="{95308E79-CC6F-463A-BAD2-BBF15C27EDE3}" type="presParOf" srcId="{52CB1B5D-23B9-4739-AB25-B43022A69C98}" destId="{799FADED-9F69-489E-AA74-E90A0AEEAA57}" srcOrd="3" destOrd="0" presId="urn:microsoft.com/office/officeart/2005/8/layout/hProcess4"/>
    <dgm:cxn modelId="{1FA63967-0DE2-4D1A-A738-822A25AAA224}" type="presParOf" srcId="{52CB1B5D-23B9-4739-AB25-B43022A69C98}" destId="{9CB64EA1-1C07-4164-BC17-A7417B92081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57049E-4919-436C-B601-0167CAAC7FA6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DB67DB1F-A618-4092-BC59-80157E11C7E2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 sz="1800" b="0" kern="700" spc="-70" baseline="0" dirty="0">
            <a:solidFill>
              <a:schemeClr val="tx1">
                <a:lumMod val="50000"/>
                <a:lumOff val="50000"/>
              </a:schemeClr>
            </a:solidFill>
            <a:highlight>
              <a:srgbClr val="A84848"/>
            </a:highlight>
          </a:endParaRPr>
        </a:p>
        <a:p>
          <a:endParaRPr lang="en-US" sz="1800" b="1" kern="700" spc="-70" baseline="0" dirty="0">
            <a:solidFill>
              <a:schemeClr val="bg1"/>
            </a:solidFill>
            <a:highlight>
              <a:srgbClr val="A84848"/>
            </a:highlight>
          </a:endParaRPr>
        </a:p>
        <a:p>
          <a:r>
            <a:rPr lang="en-US" sz="2800" b="1" kern="700" spc="-7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Severe </a:t>
          </a:r>
          <a:br>
            <a:rPr lang="en-US" sz="2800" b="1" kern="700" spc="-7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</a:br>
          <a:r>
            <a:rPr lang="en-GB" sz="1200" b="1" kern="700" spc="-7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AI &amp; Robotics Renewables </a:t>
          </a:r>
        </a:p>
      </dgm:t>
    </dgm:pt>
    <dgm:pt modelId="{D5FF062B-452C-45D3-88CF-2BBC843C556F}" type="parTrans" cxnId="{400227A2-24F6-4899-82F1-C1F5391B99D3}">
      <dgm:prSet/>
      <dgm:spPr/>
      <dgm:t>
        <a:bodyPr/>
        <a:lstStyle/>
        <a:p>
          <a:endParaRPr lang="en-GB"/>
        </a:p>
      </dgm:t>
    </dgm:pt>
    <dgm:pt modelId="{5DFC12F4-04E0-4312-B1AF-903F774A79C2}" type="sibTrans" cxnId="{400227A2-24F6-4899-82F1-C1F5391B99D3}">
      <dgm:prSet/>
      <dgm:spPr/>
      <dgm:t>
        <a:bodyPr/>
        <a:lstStyle/>
        <a:p>
          <a:endParaRPr lang="en-GB"/>
        </a:p>
      </dgm:t>
    </dgm:pt>
    <dgm:pt modelId="{76D10BAE-C8F6-4EEC-ADB3-584194844ADA}">
      <dgm:prSet phldrT="[Text]" custT="1"/>
      <dgm:spPr>
        <a:solidFill>
          <a:srgbClr val="5E0202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Partial</a:t>
          </a:r>
        </a:p>
        <a:p>
          <a:pPr>
            <a:spcAft>
              <a:spcPts val="0"/>
            </a:spcAft>
          </a:pPr>
          <a:r>
            <a:rPr lang="en-US" sz="1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Healthcare, Engineering </a:t>
          </a:r>
          <a:endParaRPr lang="en-GB" sz="1200" b="1" dirty="0">
            <a:solidFill>
              <a:schemeClr val="bg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BCF8661-E465-4E44-B4CA-ED6833903BD9}" type="parTrans" cxnId="{DC67C135-E2AF-419D-947D-8138512A91CC}">
      <dgm:prSet/>
      <dgm:spPr/>
      <dgm:t>
        <a:bodyPr/>
        <a:lstStyle/>
        <a:p>
          <a:endParaRPr lang="en-GB"/>
        </a:p>
      </dgm:t>
    </dgm:pt>
    <dgm:pt modelId="{ECC97608-C8DE-4A54-90C3-B3FB9ACD4673}" type="sibTrans" cxnId="{DC67C135-E2AF-419D-947D-8138512A91CC}">
      <dgm:prSet/>
      <dgm:spPr/>
      <dgm:t>
        <a:bodyPr/>
        <a:lstStyle/>
        <a:p>
          <a:endParaRPr lang="en-GB"/>
        </a:p>
      </dgm:t>
    </dgm:pt>
    <dgm:pt modelId="{CF8C9C23-23AA-456E-89DF-DE874D93967C}">
      <dgm:prSet phldrT="[Text]" custT="1"/>
      <dgm:spPr>
        <a:solidFill>
          <a:srgbClr val="1D203C"/>
        </a:solidFill>
      </dgm:spPr>
      <dgm:t>
        <a:bodyPr/>
        <a:lstStyle/>
        <a:p>
          <a:r>
            <a:rPr lang="en-US" sz="2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Adequate</a:t>
          </a:r>
          <a:br>
            <a:rPr lang="en-US" sz="2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</a:br>
          <a:r>
            <a:rPr lang="en-US" sz="1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Construction, Hospitality, General ICT</a:t>
          </a:r>
          <a:endParaRPr lang="en-GB" sz="1200" b="1" dirty="0">
            <a:solidFill>
              <a:schemeClr val="bg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BF6F9BE-5480-4C58-87F7-26DE3E66DD92}" type="parTrans" cxnId="{E616A605-AD74-473A-BD67-8FB0F9816289}">
      <dgm:prSet/>
      <dgm:spPr/>
      <dgm:t>
        <a:bodyPr/>
        <a:lstStyle/>
        <a:p>
          <a:endParaRPr lang="en-GB"/>
        </a:p>
      </dgm:t>
    </dgm:pt>
    <dgm:pt modelId="{BE1D4146-3448-4F6C-80B6-C672BF243742}" type="sibTrans" cxnId="{E616A605-AD74-473A-BD67-8FB0F9816289}">
      <dgm:prSet/>
      <dgm:spPr/>
      <dgm:t>
        <a:bodyPr/>
        <a:lstStyle/>
        <a:p>
          <a:endParaRPr lang="en-GB"/>
        </a:p>
      </dgm:t>
    </dgm:pt>
    <dgm:pt modelId="{2997F1D5-2FF8-45AE-93CF-88EE9C2B5647}" type="pres">
      <dgm:prSet presAssocID="{4F57049E-4919-436C-B601-0167CAAC7FA6}" presName="Name0" presStyleCnt="0">
        <dgm:presLayoutVars>
          <dgm:dir/>
          <dgm:animLvl val="lvl"/>
          <dgm:resizeHandles val="exact"/>
        </dgm:presLayoutVars>
      </dgm:prSet>
      <dgm:spPr/>
    </dgm:pt>
    <dgm:pt modelId="{1AE02064-0B0A-43F0-BE20-E830C6BFF403}" type="pres">
      <dgm:prSet presAssocID="{DB67DB1F-A618-4092-BC59-80157E11C7E2}" presName="Name8" presStyleCnt="0"/>
      <dgm:spPr/>
    </dgm:pt>
    <dgm:pt modelId="{99AE8281-2237-47DC-A7B9-0B469244ACB9}" type="pres">
      <dgm:prSet presAssocID="{DB67DB1F-A618-4092-BC59-80157E11C7E2}" presName="level" presStyleLbl="node1" presStyleIdx="0" presStyleCnt="3" custLinFactNeighborX="0">
        <dgm:presLayoutVars>
          <dgm:chMax val="1"/>
          <dgm:bulletEnabled val="1"/>
        </dgm:presLayoutVars>
      </dgm:prSet>
      <dgm:spPr/>
    </dgm:pt>
    <dgm:pt modelId="{A0B63E31-DD98-4A7F-B14C-B0D9D47A58FE}" type="pres">
      <dgm:prSet presAssocID="{DB67DB1F-A618-4092-BC59-80157E11C7E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02516E7-7E83-4B77-A0C5-6977D2665BD6}" type="pres">
      <dgm:prSet presAssocID="{76D10BAE-C8F6-4EEC-ADB3-584194844ADA}" presName="Name8" presStyleCnt="0"/>
      <dgm:spPr/>
    </dgm:pt>
    <dgm:pt modelId="{18623948-1216-47F2-86F8-875480D57281}" type="pres">
      <dgm:prSet presAssocID="{76D10BAE-C8F6-4EEC-ADB3-584194844ADA}" presName="level" presStyleLbl="node1" presStyleIdx="1" presStyleCnt="3">
        <dgm:presLayoutVars>
          <dgm:chMax val="1"/>
          <dgm:bulletEnabled val="1"/>
        </dgm:presLayoutVars>
      </dgm:prSet>
      <dgm:spPr/>
    </dgm:pt>
    <dgm:pt modelId="{D669ED09-6B28-4B16-923A-4A02443B9374}" type="pres">
      <dgm:prSet presAssocID="{76D10BAE-C8F6-4EEC-ADB3-584194844AD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D5DB62C-0CA4-4137-9F60-7E3AAA20ECEE}" type="pres">
      <dgm:prSet presAssocID="{CF8C9C23-23AA-456E-89DF-DE874D93967C}" presName="Name8" presStyleCnt="0"/>
      <dgm:spPr/>
    </dgm:pt>
    <dgm:pt modelId="{D3D499EC-DDDB-445D-B14D-3FA4B4DF84BC}" type="pres">
      <dgm:prSet presAssocID="{CF8C9C23-23AA-456E-89DF-DE874D93967C}" presName="level" presStyleLbl="node1" presStyleIdx="2" presStyleCnt="3" custLinFactNeighborX="162" custLinFactNeighborY="23207">
        <dgm:presLayoutVars>
          <dgm:chMax val="1"/>
          <dgm:bulletEnabled val="1"/>
        </dgm:presLayoutVars>
      </dgm:prSet>
      <dgm:spPr/>
    </dgm:pt>
    <dgm:pt modelId="{9A626C08-921F-41AB-8A0E-B51189621951}" type="pres">
      <dgm:prSet presAssocID="{CF8C9C23-23AA-456E-89DF-DE874D93967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616A605-AD74-473A-BD67-8FB0F9816289}" srcId="{4F57049E-4919-436C-B601-0167CAAC7FA6}" destId="{CF8C9C23-23AA-456E-89DF-DE874D93967C}" srcOrd="2" destOrd="0" parTransId="{7BF6F9BE-5480-4C58-87F7-26DE3E66DD92}" sibTransId="{BE1D4146-3448-4F6C-80B6-C672BF243742}"/>
    <dgm:cxn modelId="{3E750111-6F8A-46E3-8D3D-6DEA1213C4BA}" type="presOf" srcId="{76D10BAE-C8F6-4EEC-ADB3-584194844ADA}" destId="{18623948-1216-47F2-86F8-875480D57281}" srcOrd="0" destOrd="0" presId="urn:microsoft.com/office/officeart/2005/8/layout/pyramid1"/>
    <dgm:cxn modelId="{DC67C135-E2AF-419D-947D-8138512A91CC}" srcId="{4F57049E-4919-436C-B601-0167CAAC7FA6}" destId="{76D10BAE-C8F6-4EEC-ADB3-584194844ADA}" srcOrd="1" destOrd="0" parTransId="{4BCF8661-E465-4E44-B4CA-ED6833903BD9}" sibTransId="{ECC97608-C8DE-4A54-90C3-B3FB9ACD4673}"/>
    <dgm:cxn modelId="{1E9B335E-520A-4475-9458-15EF9708E284}" type="presOf" srcId="{CF8C9C23-23AA-456E-89DF-DE874D93967C}" destId="{D3D499EC-DDDB-445D-B14D-3FA4B4DF84BC}" srcOrd="0" destOrd="0" presId="urn:microsoft.com/office/officeart/2005/8/layout/pyramid1"/>
    <dgm:cxn modelId="{1C8BA645-556D-4FD5-8570-1B7A6FA2E911}" type="presOf" srcId="{4F57049E-4919-436C-B601-0167CAAC7FA6}" destId="{2997F1D5-2FF8-45AE-93CF-88EE9C2B5647}" srcOrd="0" destOrd="0" presId="urn:microsoft.com/office/officeart/2005/8/layout/pyramid1"/>
    <dgm:cxn modelId="{400227A2-24F6-4899-82F1-C1F5391B99D3}" srcId="{4F57049E-4919-436C-B601-0167CAAC7FA6}" destId="{DB67DB1F-A618-4092-BC59-80157E11C7E2}" srcOrd="0" destOrd="0" parTransId="{D5FF062B-452C-45D3-88CF-2BBC843C556F}" sibTransId="{5DFC12F4-04E0-4312-B1AF-903F774A79C2}"/>
    <dgm:cxn modelId="{5BF2F7A5-51CE-43E4-98BE-D721D43E38DB}" type="presOf" srcId="{76D10BAE-C8F6-4EEC-ADB3-584194844ADA}" destId="{D669ED09-6B28-4B16-923A-4A02443B9374}" srcOrd="1" destOrd="0" presId="urn:microsoft.com/office/officeart/2005/8/layout/pyramid1"/>
    <dgm:cxn modelId="{703EC1DB-07D1-4F76-862C-C77B9B69D13C}" type="presOf" srcId="{CF8C9C23-23AA-456E-89DF-DE874D93967C}" destId="{9A626C08-921F-41AB-8A0E-B51189621951}" srcOrd="1" destOrd="0" presId="urn:microsoft.com/office/officeart/2005/8/layout/pyramid1"/>
    <dgm:cxn modelId="{16A416E6-F7AA-47E2-8E53-D4E3E447D80E}" type="presOf" srcId="{DB67DB1F-A618-4092-BC59-80157E11C7E2}" destId="{99AE8281-2237-47DC-A7B9-0B469244ACB9}" srcOrd="0" destOrd="0" presId="urn:microsoft.com/office/officeart/2005/8/layout/pyramid1"/>
    <dgm:cxn modelId="{7F72D8EB-93D8-40A5-947C-F6AD9E2BB7DB}" type="presOf" srcId="{DB67DB1F-A618-4092-BC59-80157E11C7E2}" destId="{A0B63E31-DD98-4A7F-B14C-B0D9D47A58FE}" srcOrd="1" destOrd="0" presId="urn:microsoft.com/office/officeart/2005/8/layout/pyramid1"/>
    <dgm:cxn modelId="{65C7EC1A-BB09-47D6-94A0-CA25C3C853DF}" type="presParOf" srcId="{2997F1D5-2FF8-45AE-93CF-88EE9C2B5647}" destId="{1AE02064-0B0A-43F0-BE20-E830C6BFF403}" srcOrd="0" destOrd="0" presId="urn:microsoft.com/office/officeart/2005/8/layout/pyramid1"/>
    <dgm:cxn modelId="{EB591C04-9190-4ABD-AF88-1E87234F04B0}" type="presParOf" srcId="{1AE02064-0B0A-43F0-BE20-E830C6BFF403}" destId="{99AE8281-2237-47DC-A7B9-0B469244ACB9}" srcOrd="0" destOrd="0" presId="urn:microsoft.com/office/officeart/2005/8/layout/pyramid1"/>
    <dgm:cxn modelId="{44DF2429-A608-44D2-84B7-944D8E879871}" type="presParOf" srcId="{1AE02064-0B0A-43F0-BE20-E830C6BFF403}" destId="{A0B63E31-DD98-4A7F-B14C-B0D9D47A58FE}" srcOrd="1" destOrd="0" presId="urn:microsoft.com/office/officeart/2005/8/layout/pyramid1"/>
    <dgm:cxn modelId="{F7CED02F-7CC7-4DFD-A5EF-CCDEC135EF83}" type="presParOf" srcId="{2997F1D5-2FF8-45AE-93CF-88EE9C2B5647}" destId="{802516E7-7E83-4B77-A0C5-6977D2665BD6}" srcOrd="1" destOrd="0" presId="urn:microsoft.com/office/officeart/2005/8/layout/pyramid1"/>
    <dgm:cxn modelId="{FE7F64FE-96C9-4FE2-B1DE-1CF7C93F4B0E}" type="presParOf" srcId="{802516E7-7E83-4B77-A0C5-6977D2665BD6}" destId="{18623948-1216-47F2-86F8-875480D57281}" srcOrd="0" destOrd="0" presId="urn:microsoft.com/office/officeart/2005/8/layout/pyramid1"/>
    <dgm:cxn modelId="{FC349663-A107-4DCD-A99B-6CE8AA00383F}" type="presParOf" srcId="{802516E7-7E83-4B77-A0C5-6977D2665BD6}" destId="{D669ED09-6B28-4B16-923A-4A02443B9374}" srcOrd="1" destOrd="0" presId="urn:microsoft.com/office/officeart/2005/8/layout/pyramid1"/>
    <dgm:cxn modelId="{24676641-83C3-4F90-B20C-BB36B34EF93F}" type="presParOf" srcId="{2997F1D5-2FF8-45AE-93CF-88EE9C2B5647}" destId="{2D5DB62C-0CA4-4137-9F60-7E3AAA20ECEE}" srcOrd="2" destOrd="0" presId="urn:microsoft.com/office/officeart/2005/8/layout/pyramid1"/>
    <dgm:cxn modelId="{6896C9FF-EBC2-41C4-A694-E80A86B846F5}" type="presParOf" srcId="{2D5DB62C-0CA4-4137-9F60-7E3AAA20ECEE}" destId="{D3D499EC-DDDB-445D-B14D-3FA4B4DF84BC}" srcOrd="0" destOrd="0" presId="urn:microsoft.com/office/officeart/2005/8/layout/pyramid1"/>
    <dgm:cxn modelId="{A58A0D6B-98D4-4AE1-B038-24C01BFDD87F}" type="presParOf" srcId="{2D5DB62C-0CA4-4137-9F60-7E3AAA20ECEE}" destId="{9A626C08-921F-41AB-8A0E-B5118962195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31476-2028-407A-8F29-C612E82CAB14}">
      <dsp:nvSpPr>
        <dsp:cNvPr id="0" name=""/>
        <dsp:cNvSpPr/>
      </dsp:nvSpPr>
      <dsp:spPr>
        <a:xfrm>
          <a:off x="3306" y="1546842"/>
          <a:ext cx="2261232" cy="186504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7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0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Reliance on pearl diving, fishing and small-scale trade</a:t>
          </a:r>
        </a:p>
      </dsp:txBody>
      <dsp:txXfrm>
        <a:off x="46226" y="1589762"/>
        <a:ext cx="2175392" cy="1379551"/>
      </dsp:txXfrm>
    </dsp:sp>
    <dsp:sp modelId="{BBB98EEC-7B66-43EA-9DA3-6DA9D2D87E17}">
      <dsp:nvSpPr>
        <dsp:cNvPr id="0" name=""/>
        <dsp:cNvSpPr/>
      </dsp:nvSpPr>
      <dsp:spPr>
        <a:xfrm>
          <a:off x="1292504" y="2057280"/>
          <a:ext cx="2395861" cy="2395861"/>
        </a:xfrm>
        <a:prstGeom prst="leftCircularArrow">
          <a:avLst>
            <a:gd name="adj1" fmla="val 2749"/>
            <a:gd name="adj2" fmla="val 335067"/>
            <a:gd name="adj3" fmla="val 2110578"/>
            <a:gd name="adj4" fmla="val 9024489"/>
            <a:gd name="adj5" fmla="val 320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852A3-3298-4FDB-9E28-0F676F564F55}">
      <dsp:nvSpPr>
        <dsp:cNvPr id="0" name=""/>
        <dsp:cNvSpPr/>
      </dsp:nvSpPr>
      <dsp:spPr>
        <a:xfrm>
          <a:off x="505803" y="3012234"/>
          <a:ext cx="2009984" cy="7993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Pre-1930: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 Traditional Economy </a:t>
          </a:r>
        </a:p>
      </dsp:txBody>
      <dsp:txXfrm>
        <a:off x="529214" y="3035645"/>
        <a:ext cx="1963162" cy="752482"/>
      </dsp:txXfrm>
    </dsp:sp>
    <dsp:sp modelId="{8134C2DC-59FF-4E86-A4A5-7430AE09C4C2}">
      <dsp:nvSpPr>
        <dsp:cNvPr id="0" name=""/>
        <dsp:cNvSpPr/>
      </dsp:nvSpPr>
      <dsp:spPr>
        <a:xfrm>
          <a:off x="2829392" y="1546842"/>
          <a:ext cx="2261232" cy="186504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Sharp increase in foreign workers:  from 1.25 million in early 1970s to 4.4 million by 1985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Massive infrastructure development projects </a:t>
          </a:r>
        </a:p>
      </dsp:txBody>
      <dsp:txXfrm>
        <a:off x="2872312" y="1989415"/>
        <a:ext cx="2175392" cy="1379551"/>
      </dsp:txXfrm>
    </dsp:sp>
    <dsp:sp modelId="{749E40B5-C505-4FAD-B700-55B5E0C80281}">
      <dsp:nvSpPr>
        <dsp:cNvPr id="0" name=""/>
        <dsp:cNvSpPr/>
      </dsp:nvSpPr>
      <dsp:spPr>
        <a:xfrm>
          <a:off x="4099746" y="432461"/>
          <a:ext cx="2684796" cy="2684796"/>
        </a:xfrm>
        <a:prstGeom prst="circularArrow">
          <a:avLst>
            <a:gd name="adj1" fmla="val 2453"/>
            <a:gd name="adj2" fmla="val 296958"/>
            <a:gd name="adj3" fmla="val 19527531"/>
            <a:gd name="adj4" fmla="val 12575511"/>
            <a:gd name="adj5" fmla="val 286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00DB5A-1160-48B6-B4B1-AB4752E6B75E}">
      <dsp:nvSpPr>
        <dsp:cNvPr id="0" name=""/>
        <dsp:cNvSpPr/>
      </dsp:nvSpPr>
      <dsp:spPr>
        <a:xfrm>
          <a:off x="3331888" y="1147190"/>
          <a:ext cx="2009984" cy="7993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1973-1985: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Oil Boom Era</a:t>
          </a:r>
        </a:p>
      </dsp:txBody>
      <dsp:txXfrm>
        <a:off x="3355299" y="1170601"/>
        <a:ext cx="1963162" cy="752482"/>
      </dsp:txXfrm>
    </dsp:sp>
    <dsp:sp modelId="{71EC2BE5-DDB1-4F0A-A01A-1E463FE6235B}">
      <dsp:nvSpPr>
        <dsp:cNvPr id="0" name=""/>
        <dsp:cNvSpPr/>
      </dsp:nvSpPr>
      <dsp:spPr>
        <a:xfrm>
          <a:off x="5655477" y="1546842"/>
          <a:ext cx="2261232" cy="186504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Financial crisis prompted re-evaluation of economic models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National Development Strategies with  new skilled migration pathways</a:t>
          </a:r>
        </a:p>
      </dsp:txBody>
      <dsp:txXfrm>
        <a:off x="5698397" y="1589762"/>
        <a:ext cx="2175392" cy="1379551"/>
      </dsp:txXfrm>
    </dsp:sp>
    <dsp:sp modelId="{799FADED-9F69-489E-AA74-E90A0AEEAA57}">
      <dsp:nvSpPr>
        <dsp:cNvPr id="0" name=""/>
        <dsp:cNvSpPr/>
      </dsp:nvSpPr>
      <dsp:spPr>
        <a:xfrm>
          <a:off x="6161280" y="3176619"/>
          <a:ext cx="2009984" cy="7993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2007-2010: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Strategic Transformation</a:t>
          </a:r>
        </a:p>
      </dsp:txBody>
      <dsp:txXfrm>
        <a:off x="6184691" y="3200030"/>
        <a:ext cx="1963162" cy="752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E8281-2237-47DC-A7B9-0B469244ACB9}">
      <dsp:nvSpPr>
        <dsp:cNvPr id="0" name=""/>
        <dsp:cNvSpPr/>
      </dsp:nvSpPr>
      <dsp:spPr>
        <a:xfrm>
          <a:off x="2230570" y="0"/>
          <a:ext cx="2230570" cy="1914666"/>
        </a:xfrm>
        <a:prstGeom prst="trapezoid">
          <a:avLst>
            <a:gd name="adj" fmla="val 5825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700" spc="-70" baseline="0" dirty="0">
            <a:solidFill>
              <a:schemeClr val="tx1">
                <a:lumMod val="50000"/>
                <a:lumOff val="50000"/>
              </a:schemeClr>
            </a:solidFill>
            <a:highlight>
              <a:srgbClr val="A84848"/>
            </a:highlight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700" spc="-70" baseline="0" dirty="0">
            <a:solidFill>
              <a:schemeClr val="bg1"/>
            </a:solidFill>
            <a:highlight>
              <a:srgbClr val="A84848"/>
            </a:highlight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700" spc="-7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Severe </a:t>
          </a:r>
          <a:br>
            <a:rPr lang="en-US" sz="2800" b="1" kern="700" spc="-7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</a:br>
          <a:r>
            <a:rPr lang="en-GB" sz="1200" b="1" kern="700" spc="-7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AI &amp; Robotics Renewables </a:t>
          </a:r>
        </a:p>
      </dsp:txBody>
      <dsp:txXfrm>
        <a:off x="2230570" y="0"/>
        <a:ext cx="2230570" cy="1914666"/>
      </dsp:txXfrm>
    </dsp:sp>
    <dsp:sp modelId="{18623948-1216-47F2-86F8-875480D57281}">
      <dsp:nvSpPr>
        <dsp:cNvPr id="0" name=""/>
        <dsp:cNvSpPr/>
      </dsp:nvSpPr>
      <dsp:spPr>
        <a:xfrm>
          <a:off x="1115285" y="1914666"/>
          <a:ext cx="4461140" cy="1914666"/>
        </a:xfrm>
        <a:prstGeom prst="trapezoid">
          <a:avLst>
            <a:gd name="adj" fmla="val 58250"/>
          </a:avLst>
        </a:prstGeom>
        <a:solidFill>
          <a:srgbClr val="5E020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Partial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Healthcare, Engineering </a:t>
          </a:r>
          <a:endParaRPr lang="en-GB" sz="1200" b="1" kern="1200" dirty="0">
            <a:solidFill>
              <a:schemeClr val="bg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1895984" y="1914666"/>
        <a:ext cx="2899741" cy="1914666"/>
      </dsp:txXfrm>
    </dsp:sp>
    <dsp:sp modelId="{D3D499EC-DDDB-445D-B14D-3FA4B4DF84BC}">
      <dsp:nvSpPr>
        <dsp:cNvPr id="0" name=""/>
        <dsp:cNvSpPr/>
      </dsp:nvSpPr>
      <dsp:spPr>
        <a:xfrm>
          <a:off x="0" y="3829332"/>
          <a:ext cx="6691710" cy="1914666"/>
        </a:xfrm>
        <a:prstGeom prst="trapezoid">
          <a:avLst>
            <a:gd name="adj" fmla="val 58250"/>
          </a:avLst>
        </a:prstGeom>
        <a:solidFill>
          <a:srgbClr val="1D20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Adequate</a:t>
          </a:r>
          <a:br>
            <a:rPr lang="en-US" sz="2800" b="1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</a:br>
          <a:r>
            <a:rPr lang="en-US" sz="1200" b="1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Construction, Hospitality, General ICT</a:t>
          </a:r>
          <a:endParaRPr lang="en-GB" sz="1200" b="1" kern="1200" dirty="0">
            <a:solidFill>
              <a:schemeClr val="bg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1171049" y="3829332"/>
        <a:ext cx="4349612" cy="1914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4373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76B477-D0F0-AB77-DE3E-616509DF1DD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3468350" y="8028940"/>
            <a:ext cx="11239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9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Sensitivity: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DF68335-C11A-4719-EBD0-82CF8CFE9A94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D203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0"/>
          <p:cNvSpPr/>
          <p:nvPr/>
        </p:nvSpPr>
        <p:spPr>
          <a:xfrm>
            <a:off x="680773" y="1194774"/>
            <a:ext cx="13042821" cy="2342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6800" dirty="0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The Role of Skills and Diversity for </a:t>
            </a:r>
            <a:r>
              <a:rPr lang="en-US" sz="6800" dirty="0" err="1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Labour</a:t>
            </a:r>
            <a:r>
              <a:rPr lang="en-US" sz="6800" dirty="0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Productivity </a:t>
            </a:r>
            <a:br>
              <a:rPr lang="en-US" sz="6800" dirty="0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</a:br>
            <a:r>
              <a:rPr lang="en-US" sz="6800" dirty="0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in ADD Member States</a:t>
            </a:r>
            <a:endParaRPr lang="en-US" sz="6800" dirty="0">
              <a:solidFill>
                <a:schemeClr val="bg2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680772" y="4804933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500" dirty="0">
                <a:solidFill>
                  <a:schemeClr val="bg2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Comparative Insights and Forward-Looking Strategies for Skilled Migration Management</a:t>
            </a:r>
            <a:endParaRPr lang="en-US" sz="2500" dirty="0">
              <a:solidFill>
                <a:schemeClr val="bg2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 flipH="1">
            <a:off x="2247361" y="5945038"/>
            <a:ext cx="4571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1550" dirty="0">
                <a:solidFill>
                  <a:schemeClr val="bg2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September 2025</a:t>
            </a:r>
            <a:endParaRPr lang="en-US" sz="1550" dirty="0">
              <a:solidFill>
                <a:schemeClr val="bg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397529-E156-B3F9-4069-1731B798A9CB}"/>
              </a:ext>
            </a:extLst>
          </p:cNvPr>
          <p:cNvSpPr/>
          <p:nvPr/>
        </p:nvSpPr>
        <p:spPr>
          <a:xfrm>
            <a:off x="-40764" y="7424190"/>
            <a:ext cx="14671164" cy="8364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blue and red logo&#10;&#10;AI-generated content may be incorrect.">
            <a:extLst>
              <a:ext uri="{FF2B5EF4-FFF2-40B4-BE49-F238E27FC236}">
                <a16:creationId xmlns:a16="http://schemas.microsoft.com/office/drawing/2014/main" id="{C5DCA918-40EA-0D00-83BF-B23C30EE1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3494" y="7481012"/>
            <a:ext cx="2037546" cy="7070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5B6995-D6D5-0A16-12BB-9D015B116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8972" y="7673333"/>
            <a:ext cx="2543804" cy="3120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2FC2E5B-7378-7826-C632-989969CD7620}"/>
              </a:ext>
            </a:extLst>
          </p:cNvPr>
          <p:cNvSpPr txBox="1"/>
          <p:nvPr/>
        </p:nvSpPr>
        <p:spPr>
          <a:xfrm>
            <a:off x="2661222" y="225562"/>
            <a:ext cx="9429107" cy="559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7D1E2B"/>
                </a:solidFill>
                <a:effectLst/>
                <a:uLnTx/>
                <a:uFillTx/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Businesses Perspectives across the ADD Corridor</a:t>
            </a: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rgbClr val="7D1E2B"/>
              </a:solidFill>
              <a:effectLst/>
              <a:uLnTx/>
              <a:uFillTx/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C3CFEC9-E64C-BB79-C18E-D22010A1FE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9555041"/>
              </p:ext>
            </p:extLst>
          </p:nvPr>
        </p:nvGraphicFramePr>
        <p:xfrm>
          <a:off x="55189" y="1613043"/>
          <a:ext cx="6660662" cy="4941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6BB4968-BA26-07CA-9000-6A07E8ECAC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516956"/>
              </p:ext>
            </p:extLst>
          </p:nvPr>
        </p:nvGraphicFramePr>
        <p:xfrm>
          <a:off x="7092234" y="2141317"/>
          <a:ext cx="6305267" cy="4413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723A6D4-54AF-0733-1E46-81F39A22A605}"/>
              </a:ext>
            </a:extLst>
          </p:cNvPr>
          <p:cNvSpPr txBox="1"/>
          <p:nvPr/>
        </p:nvSpPr>
        <p:spPr>
          <a:xfrm>
            <a:off x="996604" y="1416865"/>
            <a:ext cx="4777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Employer Approaches to Upskilling and Reskilling</a:t>
            </a:r>
            <a:endParaRPr lang="en-GB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D3FF70-E098-74F0-2CB0-1523272A7BCA}"/>
              </a:ext>
            </a:extLst>
          </p:cNvPr>
          <p:cNvSpPr txBox="1"/>
          <p:nvPr/>
        </p:nvSpPr>
        <p:spPr>
          <a:xfrm>
            <a:off x="7657266" y="1505412"/>
            <a:ext cx="568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Impact of Emerging Technologies on Workforce Skills</a:t>
            </a:r>
            <a:endParaRPr lang="en-GB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99277C-180C-E57A-A57C-4FFF6BE3375F}"/>
              </a:ext>
            </a:extLst>
          </p:cNvPr>
          <p:cNvSpPr txBox="1"/>
          <p:nvPr/>
        </p:nvSpPr>
        <p:spPr>
          <a:xfrm>
            <a:off x="2658888" y="6812735"/>
            <a:ext cx="9312624" cy="290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200" dirty="0">
                <a:solidFill>
                  <a:srgbClr val="263745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Fragomen Survey on Assessing Workforce Skills and Upskilling Strategies in Private Sector Companies (2025).</a:t>
            </a:r>
            <a:endParaRPr lang="en-GB" sz="12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0D5922-9E00-04BF-8ABC-577E6F4606F8}"/>
              </a:ext>
            </a:extLst>
          </p:cNvPr>
          <p:cNvSpPr/>
          <p:nvPr/>
        </p:nvSpPr>
        <p:spPr>
          <a:xfrm>
            <a:off x="0" y="7482663"/>
            <a:ext cx="14630400" cy="746937"/>
          </a:xfrm>
          <a:prstGeom prst="rect">
            <a:avLst/>
          </a:prstGeom>
          <a:solidFill>
            <a:srgbClr val="1D20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2">
            <a:extLst>
              <a:ext uri="{FF2B5EF4-FFF2-40B4-BE49-F238E27FC236}">
                <a16:creationId xmlns:a16="http://schemas.microsoft.com/office/drawing/2014/main" id="{0433BF12-0EFA-76DD-8198-E221AD1E3B75}"/>
              </a:ext>
            </a:extLst>
          </p:cNvPr>
          <p:cNvSpPr/>
          <p:nvPr/>
        </p:nvSpPr>
        <p:spPr>
          <a:xfrm>
            <a:off x="793790" y="7661113"/>
            <a:ext cx="2991922" cy="342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 algn="l">
              <a:buAutoNum type="arabicPeriod"/>
            </a:pPr>
            <a:r>
              <a:rPr lang="en-US" sz="1100" dirty="0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Regional Context of </a:t>
            </a:r>
          </a:p>
          <a:p>
            <a:pPr algn="l"/>
            <a:r>
              <a:rPr lang="en-US" sz="1100" dirty="0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Skilled Migration </a:t>
            </a:r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17" name="Text 2">
            <a:extLst>
              <a:ext uri="{FF2B5EF4-FFF2-40B4-BE49-F238E27FC236}">
                <a16:creationId xmlns:a16="http://schemas.microsoft.com/office/drawing/2014/main" id="{825F6B2D-6BA8-C97E-A6B1-88C25DFF7393}"/>
              </a:ext>
            </a:extLst>
          </p:cNvPr>
          <p:cNvSpPr/>
          <p:nvPr/>
        </p:nvSpPr>
        <p:spPr>
          <a:xfrm>
            <a:off x="4290715" y="7678841"/>
            <a:ext cx="2631067" cy="35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2. </a:t>
            </a:r>
            <a:r>
              <a:rPr lang="en-GB" sz="1100" dirty="0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Immigration Pathways for Skilled Migration </a:t>
            </a:r>
          </a:p>
        </p:txBody>
      </p:sp>
      <p:sp>
        <p:nvSpPr>
          <p:cNvPr id="18" name="Text 2">
            <a:extLst>
              <a:ext uri="{FF2B5EF4-FFF2-40B4-BE49-F238E27FC236}">
                <a16:creationId xmlns:a16="http://schemas.microsoft.com/office/drawing/2014/main" id="{CCBEADB5-6377-D98D-A891-4E56332C34AF}"/>
              </a:ext>
            </a:extLst>
          </p:cNvPr>
          <p:cNvSpPr/>
          <p:nvPr/>
        </p:nvSpPr>
        <p:spPr>
          <a:xfrm>
            <a:off x="7426785" y="7705065"/>
            <a:ext cx="2035352" cy="2989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3. Workforce Demographics and Skills Composition </a:t>
            </a:r>
            <a:endParaRPr lang="en-GB" sz="1100" dirty="0">
              <a:solidFill>
                <a:schemeClr val="bg2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</p:txBody>
      </p:sp>
      <p:sp>
        <p:nvSpPr>
          <p:cNvPr id="19" name="Text 2">
            <a:extLst>
              <a:ext uri="{FF2B5EF4-FFF2-40B4-BE49-F238E27FC236}">
                <a16:creationId xmlns:a16="http://schemas.microsoft.com/office/drawing/2014/main" id="{F7F3DB71-3A61-29FE-9CB9-EA9EC632C0BD}"/>
              </a:ext>
            </a:extLst>
          </p:cNvPr>
          <p:cNvSpPr/>
          <p:nvPr/>
        </p:nvSpPr>
        <p:spPr>
          <a:xfrm>
            <a:off x="9967140" y="7678840"/>
            <a:ext cx="1776514" cy="35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4. Upskilling and Reskilling Initiatives</a:t>
            </a:r>
          </a:p>
          <a:p>
            <a:pPr marL="0" indent="0" algn="l">
              <a:buNone/>
            </a:pPr>
            <a:endParaRPr lang="en-GB" sz="1100" dirty="0">
              <a:solidFill>
                <a:schemeClr val="bg2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</p:txBody>
      </p:sp>
      <p:sp>
        <p:nvSpPr>
          <p:cNvPr id="20" name="Text 2">
            <a:extLst>
              <a:ext uri="{FF2B5EF4-FFF2-40B4-BE49-F238E27FC236}">
                <a16:creationId xmlns:a16="http://schemas.microsoft.com/office/drawing/2014/main" id="{5DB44946-3B02-713A-0E4F-7CAD4EBCE302}"/>
              </a:ext>
            </a:extLst>
          </p:cNvPr>
          <p:cNvSpPr/>
          <p:nvPr/>
        </p:nvSpPr>
        <p:spPr>
          <a:xfrm>
            <a:off x="12248657" y="7678840"/>
            <a:ext cx="1776514" cy="35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5. Policy Recommendations</a:t>
            </a:r>
          </a:p>
          <a:p>
            <a:pPr marL="0" indent="0" algn="l">
              <a:buNone/>
            </a:pPr>
            <a:endParaRPr lang="en-US" sz="1100" dirty="0">
              <a:solidFill>
                <a:schemeClr val="bg2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  <a:p>
            <a:pPr marL="0" indent="0" algn="l">
              <a:buNone/>
            </a:pPr>
            <a:endParaRPr lang="en-GB" sz="1100" dirty="0">
              <a:solidFill>
                <a:schemeClr val="bg2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7409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481476" y="556633"/>
            <a:ext cx="2968943" cy="3077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GB" sz="2900" noProof="0" dirty="0">
                <a:solidFill>
                  <a:srgbClr val="7D1E2B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Policy</a:t>
            </a:r>
            <a:r>
              <a:rPr lang="en-GB" sz="2900" noProof="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GB" sz="2900" noProof="0" dirty="0">
                <a:solidFill>
                  <a:srgbClr val="7D1E2B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Recommendations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8418C8-FDD0-1D0B-35B1-CDD1F1CDDCEC}"/>
              </a:ext>
            </a:extLst>
          </p:cNvPr>
          <p:cNvSpPr/>
          <p:nvPr/>
        </p:nvSpPr>
        <p:spPr>
          <a:xfrm>
            <a:off x="0" y="7482663"/>
            <a:ext cx="14630400" cy="746937"/>
          </a:xfrm>
          <a:prstGeom prst="rect">
            <a:avLst/>
          </a:prstGeom>
          <a:solidFill>
            <a:srgbClr val="1D20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 2">
            <a:extLst>
              <a:ext uri="{FF2B5EF4-FFF2-40B4-BE49-F238E27FC236}">
                <a16:creationId xmlns:a16="http://schemas.microsoft.com/office/drawing/2014/main" id="{94AA0C06-CF6C-14BD-E4F9-87CA8E685C21}"/>
              </a:ext>
            </a:extLst>
          </p:cNvPr>
          <p:cNvSpPr/>
          <p:nvPr/>
        </p:nvSpPr>
        <p:spPr>
          <a:xfrm>
            <a:off x="793790" y="7661113"/>
            <a:ext cx="2991922" cy="342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1. Regional Context of </a:t>
            </a:r>
          </a:p>
          <a:p>
            <a:pPr marL="0" indent="0" algn="l">
              <a:buNone/>
            </a:pPr>
            <a:r>
              <a:rPr lang="en-US" sz="1100" dirty="0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Skilled Migration </a:t>
            </a:r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29" name="Text 2">
            <a:extLst>
              <a:ext uri="{FF2B5EF4-FFF2-40B4-BE49-F238E27FC236}">
                <a16:creationId xmlns:a16="http://schemas.microsoft.com/office/drawing/2014/main" id="{B6A431C9-48D8-D6DF-9906-D3F4037E99EC}"/>
              </a:ext>
            </a:extLst>
          </p:cNvPr>
          <p:cNvSpPr/>
          <p:nvPr/>
        </p:nvSpPr>
        <p:spPr>
          <a:xfrm>
            <a:off x="4290715" y="7678841"/>
            <a:ext cx="2631067" cy="35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2. </a:t>
            </a:r>
            <a:r>
              <a:rPr lang="en-GB" sz="1100" dirty="0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Immigration Pathways for Skilled Migration </a:t>
            </a:r>
          </a:p>
        </p:txBody>
      </p:sp>
      <p:sp>
        <p:nvSpPr>
          <p:cNvPr id="30" name="Text 2">
            <a:extLst>
              <a:ext uri="{FF2B5EF4-FFF2-40B4-BE49-F238E27FC236}">
                <a16:creationId xmlns:a16="http://schemas.microsoft.com/office/drawing/2014/main" id="{A98B33A8-31BE-541F-040A-B0FA58DA2BA0}"/>
              </a:ext>
            </a:extLst>
          </p:cNvPr>
          <p:cNvSpPr/>
          <p:nvPr/>
        </p:nvSpPr>
        <p:spPr>
          <a:xfrm>
            <a:off x="7426785" y="7705065"/>
            <a:ext cx="2035352" cy="2989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3. Workforce Demographics and Skills Composition </a:t>
            </a:r>
            <a:endParaRPr lang="en-GB" sz="1100" dirty="0">
              <a:solidFill>
                <a:schemeClr val="bg2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</p:txBody>
      </p:sp>
      <p:sp>
        <p:nvSpPr>
          <p:cNvPr id="31" name="Text 2">
            <a:extLst>
              <a:ext uri="{FF2B5EF4-FFF2-40B4-BE49-F238E27FC236}">
                <a16:creationId xmlns:a16="http://schemas.microsoft.com/office/drawing/2014/main" id="{9C44C6F6-4B43-89D9-75A0-9C26CF8A4E22}"/>
              </a:ext>
            </a:extLst>
          </p:cNvPr>
          <p:cNvSpPr/>
          <p:nvPr/>
        </p:nvSpPr>
        <p:spPr>
          <a:xfrm>
            <a:off x="9967140" y="7678840"/>
            <a:ext cx="1776514" cy="35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4. Upskilling and Reskilling Initiatives</a:t>
            </a:r>
          </a:p>
          <a:p>
            <a:pPr marL="0" indent="0" algn="l">
              <a:buNone/>
            </a:pPr>
            <a:endParaRPr lang="en-GB" sz="1100" dirty="0">
              <a:solidFill>
                <a:schemeClr val="bg2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</p:txBody>
      </p:sp>
      <p:sp>
        <p:nvSpPr>
          <p:cNvPr id="32" name="Text 2">
            <a:extLst>
              <a:ext uri="{FF2B5EF4-FFF2-40B4-BE49-F238E27FC236}">
                <a16:creationId xmlns:a16="http://schemas.microsoft.com/office/drawing/2014/main" id="{BC20A9A7-9CE3-4484-01CC-D9DCA3AAE5A3}"/>
              </a:ext>
            </a:extLst>
          </p:cNvPr>
          <p:cNvSpPr/>
          <p:nvPr/>
        </p:nvSpPr>
        <p:spPr>
          <a:xfrm>
            <a:off x="12248657" y="7678840"/>
            <a:ext cx="1776514" cy="35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5. Policy Recommendations</a:t>
            </a:r>
          </a:p>
          <a:p>
            <a:pPr marL="0" indent="0" algn="l">
              <a:buNone/>
            </a:pPr>
            <a:endParaRPr lang="en-US" sz="1400" b="1" dirty="0">
              <a:solidFill>
                <a:schemeClr val="bg2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  <a:p>
            <a:pPr marL="0" indent="0" algn="l">
              <a:buNone/>
            </a:pPr>
            <a:endParaRPr lang="en-GB" sz="1100" dirty="0">
              <a:solidFill>
                <a:schemeClr val="bg2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58D9689-40F4-9BB5-61DE-6BE494C5088B}"/>
              </a:ext>
            </a:extLst>
          </p:cNvPr>
          <p:cNvGrpSpPr/>
          <p:nvPr/>
        </p:nvGrpSpPr>
        <p:grpSpPr>
          <a:xfrm>
            <a:off x="637229" y="2352854"/>
            <a:ext cx="18659821" cy="3232687"/>
            <a:chOff x="787957" y="1243608"/>
            <a:chExt cx="18659821" cy="3232687"/>
          </a:xfrm>
        </p:grpSpPr>
        <p:sp>
          <p:nvSpPr>
            <p:cNvPr id="3" name="Shape 1"/>
            <p:cNvSpPr/>
            <p:nvPr/>
          </p:nvSpPr>
          <p:spPr>
            <a:xfrm>
              <a:off x="787957" y="1243608"/>
              <a:ext cx="316824" cy="344072"/>
            </a:xfrm>
            <a:prstGeom prst="roundRect">
              <a:avLst>
                <a:gd name="adj" fmla="val 6667"/>
              </a:avLst>
            </a:prstGeom>
            <a:solidFill>
              <a:srgbClr val="E9ECF2"/>
            </a:solidFill>
            <a:ln/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" name="Text 2"/>
            <p:cNvSpPr/>
            <p:nvPr/>
          </p:nvSpPr>
          <p:spPr>
            <a:xfrm>
              <a:off x="840718" y="1272257"/>
              <a:ext cx="211216" cy="28668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300"/>
                </a:lnSpc>
                <a:buNone/>
              </a:pPr>
              <a:r>
                <a:rPr lang="en-GB" sz="2300" noProof="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1</a:t>
              </a:r>
              <a:endParaRPr lang="en-GB" sz="2300" noProof="0" dirty="0"/>
            </a:p>
          </p:txBody>
        </p:sp>
        <p:sp>
          <p:nvSpPr>
            <p:cNvPr id="5" name="Text 3"/>
            <p:cNvSpPr/>
            <p:nvPr/>
          </p:nvSpPr>
          <p:spPr>
            <a:xfrm>
              <a:off x="1245535" y="1296101"/>
              <a:ext cx="2030719" cy="23890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400"/>
                </a:lnSpc>
                <a:buNone/>
              </a:pPr>
              <a:r>
                <a:rPr lang="en-GB" sz="1900" b="1" noProof="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Consolidate Credential Recognition</a:t>
              </a:r>
              <a:endParaRPr lang="en-GB" sz="1900" b="1" noProof="0" dirty="0"/>
            </a:p>
          </p:txBody>
        </p:sp>
        <p:sp>
          <p:nvSpPr>
            <p:cNvPr id="6" name="Text 4"/>
            <p:cNvSpPr/>
            <p:nvPr/>
          </p:nvSpPr>
          <p:spPr>
            <a:xfrm>
              <a:off x="1245535" y="1626680"/>
              <a:ext cx="8873024" cy="19574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1950"/>
                </a:lnSpc>
                <a:buNone/>
              </a:pPr>
              <a:r>
                <a:rPr lang="en-GB" sz="1200" noProof="0" dirty="0" err="1">
                  <a:solidFill>
                    <a:srgbClr val="15213F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Expan</a:t>
              </a:r>
              <a:r>
                <a:rPr lang="en-GB" sz="1200" dirty="0">
                  <a:solidFill>
                    <a:srgbClr val="15213F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d skills verification systems and reduce validation timelines</a:t>
              </a:r>
              <a:r>
                <a:rPr lang="en-GB" sz="1200" noProof="0" dirty="0">
                  <a:solidFill>
                    <a:srgbClr val="15213F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.</a:t>
              </a:r>
              <a:endParaRPr lang="en-GB" sz="1200" noProof="0" dirty="0"/>
            </a:p>
          </p:txBody>
        </p:sp>
        <p:sp>
          <p:nvSpPr>
            <p:cNvPr id="7" name="Shape 5"/>
            <p:cNvSpPr/>
            <p:nvPr/>
          </p:nvSpPr>
          <p:spPr>
            <a:xfrm>
              <a:off x="787957" y="2128232"/>
              <a:ext cx="316824" cy="344072"/>
            </a:xfrm>
            <a:prstGeom prst="roundRect">
              <a:avLst>
                <a:gd name="adj" fmla="val 6667"/>
              </a:avLst>
            </a:prstGeom>
            <a:solidFill>
              <a:srgbClr val="E9ECF2"/>
            </a:solidFill>
            <a:ln/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8" name="Text 6"/>
            <p:cNvSpPr/>
            <p:nvPr/>
          </p:nvSpPr>
          <p:spPr>
            <a:xfrm>
              <a:off x="840718" y="2156881"/>
              <a:ext cx="211216" cy="28668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300"/>
                </a:lnSpc>
                <a:buNone/>
              </a:pPr>
              <a:r>
                <a:rPr lang="en-GB" sz="2300" noProof="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2</a:t>
              </a:r>
              <a:endParaRPr lang="en-GB" sz="2300" noProof="0" dirty="0"/>
            </a:p>
          </p:txBody>
        </p:sp>
        <p:sp>
          <p:nvSpPr>
            <p:cNvPr id="9" name="Text 7"/>
            <p:cNvSpPr/>
            <p:nvPr/>
          </p:nvSpPr>
          <p:spPr>
            <a:xfrm>
              <a:off x="1245535" y="2180726"/>
              <a:ext cx="5010208" cy="23890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400"/>
                </a:lnSpc>
                <a:buNone/>
              </a:pPr>
              <a:r>
                <a:rPr lang="en-GB" sz="1900" b="1" noProof="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Harmonise Classification Frameworks</a:t>
              </a:r>
              <a:endParaRPr lang="en-GB" sz="1900" b="1" noProof="0" dirty="0"/>
            </a:p>
          </p:txBody>
        </p:sp>
        <p:sp>
          <p:nvSpPr>
            <p:cNvPr id="10" name="Text 8"/>
            <p:cNvSpPr/>
            <p:nvPr/>
          </p:nvSpPr>
          <p:spPr>
            <a:xfrm>
              <a:off x="1245535" y="2511304"/>
              <a:ext cx="8873024" cy="19574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1950"/>
                </a:lnSpc>
                <a:buNone/>
              </a:pPr>
              <a:r>
                <a:rPr lang="en-GB" sz="1200" noProof="0" dirty="0">
                  <a:solidFill>
                    <a:srgbClr val="15213F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Work towards corridor-wide standards based on ISCO guidelines.</a:t>
              </a:r>
            </a:p>
          </p:txBody>
        </p:sp>
        <p:sp>
          <p:nvSpPr>
            <p:cNvPr id="11" name="Shape 9"/>
            <p:cNvSpPr/>
            <p:nvPr/>
          </p:nvSpPr>
          <p:spPr>
            <a:xfrm>
              <a:off x="787957" y="3012856"/>
              <a:ext cx="316824" cy="344072"/>
            </a:xfrm>
            <a:prstGeom prst="roundRect">
              <a:avLst>
                <a:gd name="adj" fmla="val 6667"/>
              </a:avLst>
            </a:prstGeom>
            <a:solidFill>
              <a:srgbClr val="E9ECF2"/>
            </a:solidFill>
            <a:ln/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12" name="Text 10"/>
            <p:cNvSpPr/>
            <p:nvPr/>
          </p:nvSpPr>
          <p:spPr>
            <a:xfrm>
              <a:off x="840718" y="3041506"/>
              <a:ext cx="211216" cy="28668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300"/>
                </a:lnSpc>
                <a:buNone/>
              </a:pPr>
              <a:r>
                <a:rPr lang="en-GB" sz="2300" noProof="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3</a:t>
              </a:r>
              <a:endParaRPr lang="en-GB" sz="2300" noProof="0" dirty="0"/>
            </a:p>
          </p:txBody>
        </p:sp>
        <p:sp>
          <p:nvSpPr>
            <p:cNvPr id="13" name="Text 11"/>
            <p:cNvSpPr/>
            <p:nvPr/>
          </p:nvSpPr>
          <p:spPr>
            <a:xfrm>
              <a:off x="1245535" y="3065350"/>
              <a:ext cx="3833032" cy="23890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400"/>
                </a:lnSpc>
                <a:buNone/>
              </a:pPr>
              <a:r>
                <a:rPr lang="en-GB" sz="1900" b="1" noProof="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Introduce Inclusive Immigration Pathways</a:t>
              </a:r>
            </a:p>
          </p:txBody>
        </p:sp>
        <p:sp>
          <p:nvSpPr>
            <p:cNvPr id="14" name="Text 12"/>
            <p:cNvSpPr/>
            <p:nvPr/>
          </p:nvSpPr>
          <p:spPr>
            <a:xfrm>
              <a:off x="1245535" y="3395929"/>
              <a:ext cx="8873024" cy="19574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1950"/>
                </a:lnSpc>
                <a:buNone/>
              </a:pPr>
              <a:r>
                <a:rPr lang="en-GB" sz="1200" noProof="0" dirty="0">
                  <a:solidFill>
                    <a:srgbClr val="15213F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Expand beyond high-impact roles to include technical specialists.</a:t>
              </a:r>
            </a:p>
          </p:txBody>
        </p:sp>
        <p:sp>
          <p:nvSpPr>
            <p:cNvPr id="15" name="Shape 13"/>
            <p:cNvSpPr/>
            <p:nvPr/>
          </p:nvSpPr>
          <p:spPr>
            <a:xfrm>
              <a:off x="787957" y="3897481"/>
              <a:ext cx="316824" cy="344072"/>
            </a:xfrm>
            <a:prstGeom prst="roundRect">
              <a:avLst>
                <a:gd name="adj" fmla="val 6667"/>
              </a:avLst>
            </a:prstGeom>
            <a:solidFill>
              <a:srgbClr val="E9ECF2"/>
            </a:solidFill>
            <a:ln/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16" name="Text 14"/>
            <p:cNvSpPr/>
            <p:nvPr/>
          </p:nvSpPr>
          <p:spPr>
            <a:xfrm>
              <a:off x="840718" y="3926131"/>
              <a:ext cx="211216" cy="28668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300"/>
                </a:lnSpc>
                <a:buNone/>
              </a:pPr>
              <a:r>
                <a:rPr lang="en-GB" sz="2300" noProof="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4</a:t>
              </a:r>
              <a:endParaRPr lang="en-GB" sz="2300" noProof="0" dirty="0"/>
            </a:p>
          </p:txBody>
        </p:sp>
        <p:sp>
          <p:nvSpPr>
            <p:cNvPr id="17" name="Text 15"/>
            <p:cNvSpPr/>
            <p:nvPr/>
          </p:nvSpPr>
          <p:spPr>
            <a:xfrm>
              <a:off x="1245535" y="3949974"/>
              <a:ext cx="4920088" cy="23890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400"/>
                </a:lnSpc>
                <a:buNone/>
              </a:pPr>
              <a:r>
                <a:rPr lang="en-GB" sz="1900" b="1" noProof="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Strengthen Public-Private Partnerships</a:t>
              </a:r>
            </a:p>
          </p:txBody>
        </p:sp>
        <p:sp>
          <p:nvSpPr>
            <p:cNvPr id="18" name="Text 16"/>
            <p:cNvSpPr/>
            <p:nvPr/>
          </p:nvSpPr>
          <p:spPr>
            <a:xfrm>
              <a:off x="1245535" y="4280554"/>
              <a:ext cx="8873024" cy="19574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1950"/>
                </a:lnSpc>
                <a:buNone/>
              </a:pPr>
              <a:r>
                <a:rPr lang="en-GB" sz="1200" noProof="0" dirty="0">
                  <a:solidFill>
                    <a:srgbClr val="15213F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Enable structured private sector participation in skills development.</a:t>
              </a:r>
            </a:p>
          </p:txBody>
        </p:sp>
        <p:sp>
          <p:nvSpPr>
            <p:cNvPr id="19" name="Shape 17"/>
            <p:cNvSpPr/>
            <p:nvPr/>
          </p:nvSpPr>
          <p:spPr>
            <a:xfrm>
              <a:off x="6921782" y="1415736"/>
              <a:ext cx="316824" cy="344072"/>
            </a:xfrm>
            <a:prstGeom prst="roundRect">
              <a:avLst>
                <a:gd name="adj" fmla="val 6667"/>
              </a:avLst>
            </a:prstGeom>
            <a:solidFill>
              <a:srgbClr val="E9ECF2"/>
            </a:solidFill>
            <a:ln/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20" name="Text 18"/>
            <p:cNvSpPr/>
            <p:nvPr/>
          </p:nvSpPr>
          <p:spPr>
            <a:xfrm>
              <a:off x="6974543" y="1444385"/>
              <a:ext cx="211216" cy="28668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300"/>
                </a:lnSpc>
                <a:buNone/>
              </a:pPr>
              <a:r>
                <a:rPr lang="en-GB" sz="2300" noProof="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5</a:t>
              </a:r>
              <a:endParaRPr lang="en-GB" sz="2300" noProof="0" dirty="0"/>
            </a:p>
          </p:txBody>
        </p:sp>
        <p:sp>
          <p:nvSpPr>
            <p:cNvPr id="21" name="Text 19"/>
            <p:cNvSpPr/>
            <p:nvPr/>
          </p:nvSpPr>
          <p:spPr>
            <a:xfrm>
              <a:off x="7379360" y="1468229"/>
              <a:ext cx="4929533" cy="23890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400"/>
                </a:lnSpc>
                <a:buNone/>
              </a:pPr>
              <a:r>
                <a:rPr lang="en-GB" sz="1900" b="1" noProof="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Embed Inclusivity in Skills Policies</a:t>
              </a:r>
            </a:p>
          </p:txBody>
        </p:sp>
        <p:sp>
          <p:nvSpPr>
            <p:cNvPr id="22" name="Text 20"/>
            <p:cNvSpPr/>
            <p:nvPr/>
          </p:nvSpPr>
          <p:spPr>
            <a:xfrm>
              <a:off x="7379360" y="1798808"/>
              <a:ext cx="8873024" cy="19574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1950"/>
                </a:lnSpc>
                <a:buNone/>
              </a:pPr>
              <a:r>
                <a:rPr lang="en-GB" sz="1200" noProof="0" dirty="0">
                  <a:solidFill>
                    <a:srgbClr val="15213F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Focus on women, SMEs and rural workers in skills policies.</a:t>
              </a:r>
            </a:p>
          </p:txBody>
        </p:sp>
        <p:sp>
          <p:nvSpPr>
            <p:cNvPr id="23" name="Shape 21"/>
            <p:cNvSpPr/>
            <p:nvPr/>
          </p:nvSpPr>
          <p:spPr>
            <a:xfrm>
              <a:off x="6908497" y="2276564"/>
              <a:ext cx="316824" cy="344072"/>
            </a:xfrm>
            <a:prstGeom prst="roundRect">
              <a:avLst>
                <a:gd name="adj" fmla="val 6667"/>
              </a:avLst>
            </a:prstGeom>
            <a:solidFill>
              <a:srgbClr val="E9ECF2"/>
            </a:solidFill>
            <a:ln/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24" name="Text 22"/>
            <p:cNvSpPr/>
            <p:nvPr/>
          </p:nvSpPr>
          <p:spPr>
            <a:xfrm>
              <a:off x="6974543" y="2329009"/>
              <a:ext cx="211216" cy="28668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300"/>
                </a:lnSpc>
                <a:buNone/>
              </a:pPr>
              <a:r>
                <a:rPr lang="en-GB" sz="2300" noProof="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6</a:t>
              </a:r>
              <a:endParaRPr lang="en-GB" sz="2300" noProof="0" dirty="0"/>
            </a:p>
          </p:txBody>
        </p:sp>
        <p:sp>
          <p:nvSpPr>
            <p:cNvPr id="25" name="Text 23"/>
            <p:cNvSpPr/>
            <p:nvPr/>
          </p:nvSpPr>
          <p:spPr>
            <a:xfrm>
              <a:off x="7379360" y="2352854"/>
              <a:ext cx="5162024" cy="23890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400"/>
                </a:lnSpc>
                <a:buNone/>
              </a:pPr>
              <a:r>
                <a:rPr lang="en-GB" sz="1900" b="1" noProof="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Harness Return Migration</a:t>
              </a:r>
            </a:p>
          </p:txBody>
        </p:sp>
        <p:sp>
          <p:nvSpPr>
            <p:cNvPr id="26" name="Text 24"/>
            <p:cNvSpPr/>
            <p:nvPr/>
          </p:nvSpPr>
          <p:spPr>
            <a:xfrm>
              <a:off x="7379360" y="2683432"/>
              <a:ext cx="8873024" cy="19574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1950"/>
                </a:lnSpc>
                <a:buNone/>
              </a:pPr>
              <a:r>
                <a:rPr lang="en-GB" sz="1200" noProof="0" dirty="0">
                  <a:solidFill>
                    <a:srgbClr val="15213F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Invest in upskilling to retain skilled workers and offer reintegration incentives for returning professionals </a:t>
              </a:r>
              <a:br>
                <a:rPr lang="en-GB" sz="1200" noProof="0" dirty="0">
                  <a:solidFill>
                    <a:srgbClr val="15213F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</a:br>
              <a:r>
                <a:rPr lang="en-GB" sz="1200" noProof="0" dirty="0">
                  <a:solidFill>
                    <a:srgbClr val="15213F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 </a:t>
              </a:r>
              <a:br>
                <a:rPr lang="en-GB" sz="1200" noProof="0" dirty="0">
                  <a:solidFill>
                    <a:srgbClr val="15213F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</a:br>
              <a:endParaRPr lang="en-GB" sz="1200" noProof="0" dirty="0"/>
            </a:p>
          </p:txBody>
        </p:sp>
        <p:sp>
          <p:nvSpPr>
            <p:cNvPr id="48" name="Text 23">
              <a:extLst>
                <a:ext uri="{FF2B5EF4-FFF2-40B4-BE49-F238E27FC236}">
                  <a16:creationId xmlns:a16="http://schemas.microsoft.com/office/drawing/2014/main" id="{667EB5F1-0DC7-BF0A-2FBE-06FC310493C0}"/>
                </a:ext>
              </a:extLst>
            </p:cNvPr>
            <p:cNvSpPr/>
            <p:nvPr/>
          </p:nvSpPr>
          <p:spPr>
            <a:xfrm>
              <a:off x="7368678" y="3131789"/>
              <a:ext cx="7027210" cy="23890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400"/>
                </a:lnSpc>
                <a:buNone/>
              </a:pPr>
              <a:r>
                <a:rPr lang="en-GB" sz="1900" b="1" noProof="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Establish Corridor-Wide Collaboration </a:t>
              </a:r>
            </a:p>
          </p:txBody>
        </p:sp>
        <p:sp>
          <p:nvSpPr>
            <p:cNvPr id="49" name="Text 24">
              <a:extLst>
                <a:ext uri="{FF2B5EF4-FFF2-40B4-BE49-F238E27FC236}">
                  <a16:creationId xmlns:a16="http://schemas.microsoft.com/office/drawing/2014/main" id="{762B7C0D-9013-DC3A-0C75-3A3ED68EBA01}"/>
                </a:ext>
              </a:extLst>
            </p:cNvPr>
            <p:cNvSpPr/>
            <p:nvPr/>
          </p:nvSpPr>
          <p:spPr>
            <a:xfrm>
              <a:off x="7368678" y="3462367"/>
              <a:ext cx="12079100" cy="19574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1950"/>
                </a:lnSpc>
                <a:buNone/>
              </a:pPr>
              <a:r>
                <a:rPr lang="en-GB" sz="1200" noProof="0" dirty="0">
                  <a:solidFill>
                    <a:srgbClr val="15213F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Launch corridor-wide data tools and scale up bilateral models for skills development.  </a:t>
              </a:r>
            </a:p>
            <a:p>
              <a:pPr marL="0" indent="0" algn="l">
                <a:lnSpc>
                  <a:spcPts val="1950"/>
                </a:lnSpc>
                <a:buNone/>
              </a:pPr>
              <a:br>
                <a:rPr lang="en-GB" sz="1200" noProof="0" dirty="0">
                  <a:solidFill>
                    <a:srgbClr val="15213F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</a:br>
              <a:endParaRPr lang="en-GB" sz="1200" noProof="0" dirty="0"/>
            </a:p>
          </p:txBody>
        </p:sp>
        <p:sp>
          <p:nvSpPr>
            <p:cNvPr id="34" name="Shape 21">
              <a:extLst>
                <a:ext uri="{FF2B5EF4-FFF2-40B4-BE49-F238E27FC236}">
                  <a16:creationId xmlns:a16="http://schemas.microsoft.com/office/drawing/2014/main" id="{983C9ADB-F224-C758-821F-C72769ED56F8}"/>
                </a:ext>
              </a:extLst>
            </p:cNvPr>
            <p:cNvSpPr/>
            <p:nvPr/>
          </p:nvSpPr>
          <p:spPr>
            <a:xfrm>
              <a:off x="6908497" y="3187069"/>
              <a:ext cx="316824" cy="344072"/>
            </a:xfrm>
            <a:prstGeom prst="roundRect">
              <a:avLst>
                <a:gd name="adj" fmla="val 6667"/>
              </a:avLst>
            </a:prstGeom>
            <a:solidFill>
              <a:srgbClr val="E9ECF2"/>
            </a:solidFill>
            <a:ln/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35" name="Text 22">
              <a:extLst>
                <a:ext uri="{FF2B5EF4-FFF2-40B4-BE49-F238E27FC236}">
                  <a16:creationId xmlns:a16="http://schemas.microsoft.com/office/drawing/2014/main" id="{5C5E77A8-9221-7BC0-D4E3-B46E32DDC7E7}"/>
                </a:ext>
              </a:extLst>
            </p:cNvPr>
            <p:cNvSpPr/>
            <p:nvPr/>
          </p:nvSpPr>
          <p:spPr>
            <a:xfrm>
              <a:off x="6974543" y="3239514"/>
              <a:ext cx="211216" cy="28668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300"/>
                </a:lnSpc>
                <a:buNone/>
              </a:pPr>
              <a:r>
                <a:rPr lang="en-GB" sz="2300" noProof="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7</a:t>
              </a:r>
              <a:endParaRPr lang="en-GB" sz="2300" noProof="0"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3">
            <a:extLst>
              <a:ext uri="{FF2B5EF4-FFF2-40B4-BE49-F238E27FC236}">
                <a16:creationId xmlns:a16="http://schemas.microsoft.com/office/drawing/2014/main" id="{FEA3D033-29BD-F7FA-22C1-22D362A1DBA4}"/>
              </a:ext>
            </a:extLst>
          </p:cNvPr>
          <p:cNvSpPr txBox="1">
            <a:spLocks/>
          </p:cNvSpPr>
          <p:nvPr/>
        </p:nvSpPr>
        <p:spPr>
          <a:xfrm>
            <a:off x="2412246" y="3188947"/>
            <a:ext cx="9836411" cy="621507"/>
          </a:xfrm>
          <a:prstGeom prst="rect">
            <a:avLst/>
          </a:prstGeom>
        </p:spPr>
        <p:txBody>
          <a:bodyPr/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FFFFF">
                  <a:lumMod val="75000"/>
                </a:srgbClr>
              </a:buClr>
              <a:buFont typeface="Arial" panose="020B0604020202020204" pitchFamily="34" charset="0"/>
              <a:buNone/>
            </a:pPr>
            <a:r>
              <a:rPr lang="en-US" sz="6500" dirty="0">
                <a:solidFill>
                  <a:srgbClr val="1D203C"/>
                </a:solidFill>
                <a:latin typeface="Montserrat" pitchFamily="2" charset="77"/>
              </a:rPr>
              <a:t>THANK</a:t>
            </a:r>
            <a:r>
              <a:rPr lang="en-US" sz="6500" b="1" dirty="0">
                <a:solidFill>
                  <a:srgbClr val="1D203C"/>
                </a:solidFill>
                <a:latin typeface="Montserrat" pitchFamily="2" charset="77"/>
              </a:rPr>
              <a:t> YOU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EA06B15-2C8C-2C6B-8A84-DC9B355BDBA9}"/>
              </a:ext>
            </a:extLst>
          </p:cNvPr>
          <p:cNvGrpSpPr/>
          <p:nvPr/>
        </p:nvGrpSpPr>
        <p:grpSpPr>
          <a:xfrm>
            <a:off x="3151874" y="6560600"/>
            <a:ext cx="8326652" cy="1273776"/>
            <a:chOff x="2923830" y="4383631"/>
            <a:chExt cx="9678282" cy="1480543"/>
          </a:xfrm>
        </p:grpSpPr>
        <p:pic>
          <p:nvPicPr>
            <p:cNvPr id="9" name="Picture 8" descr="A blue and red logo&#10;&#10;AI-generated content may be incorrect.">
              <a:extLst>
                <a:ext uri="{FF2B5EF4-FFF2-40B4-BE49-F238E27FC236}">
                  <a16:creationId xmlns:a16="http://schemas.microsoft.com/office/drawing/2014/main" id="{11A615AF-2547-CF1B-79F4-4197C069C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3830" y="4383631"/>
              <a:ext cx="4058292" cy="14805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4EC8BE4-CBAF-D329-9346-B8207A962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35480" y="4813148"/>
              <a:ext cx="5066632" cy="6215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5644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2B26CA-2E6D-6451-4808-11755A3CB805}"/>
              </a:ext>
            </a:extLst>
          </p:cNvPr>
          <p:cNvSpPr txBox="1"/>
          <p:nvPr/>
        </p:nvSpPr>
        <p:spPr>
          <a:xfrm>
            <a:off x="1874520" y="3458767"/>
            <a:ext cx="2186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1D203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WITH YOU</a:t>
            </a:r>
          </a:p>
          <a:p>
            <a:pPr algn="ctr"/>
            <a:r>
              <a:rPr lang="en-GB" sz="2400" dirty="0">
                <a:solidFill>
                  <a:srgbClr val="1D203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TODAY</a:t>
            </a:r>
          </a:p>
        </p:txBody>
      </p:sp>
      <p:pic>
        <p:nvPicPr>
          <p:cNvPr id="3" name="Picture Placeholder 5" descr="A person with beard and glasses&#10;&#10;AI-generated content may be incorrect.">
            <a:extLst>
              <a:ext uri="{FF2B5EF4-FFF2-40B4-BE49-F238E27FC236}">
                <a16:creationId xmlns:a16="http://schemas.microsoft.com/office/drawing/2014/main" id="{3F2A4780-5C95-EB61-6F70-DA83F93F7B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4846" y="3081338"/>
            <a:ext cx="1033463" cy="1033462"/>
          </a:xfrm>
          <a:prstGeom prst="ellipse">
            <a:avLst/>
          </a:prstGeom>
          <a:ln w="28575">
            <a:solidFill>
              <a:srgbClr val="5E0202"/>
            </a:solidFill>
          </a:ln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DE189E8-AF25-59C8-C35A-B7DA54A5B75F}"/>
              </a:ext>
            </a:extLst>
          </p:cNvPr>
          <p:cNvSpPr txBox="1">
            <a:spLocks/>
          </p:cNvSpPr>
          <p:nvPr/>
        </p:nvSpPr>
        <p:spPr>
          <a:xfrm>
            <a:off x="4251014" y="4267618"/>
            <a:ext cx="1381125" cy="29051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200" b="0" i="0" kern="120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741363" indent="-284163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FF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E0202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Murtaza Khan 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5E0202"/>
              </a:solidFill>
              <a:effectLst/>
              <a:uLnTx/>
              <a:uFillTx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35CED9-AC6C-1D4A-912B-8FAE046F1DE4}"/>
              </a:ext>
            </a:extLst>
          </p:cNvPr>
          <p:cNvSpPr txBox="1"/>
          <p:nvPr/>
        </p:nvSpPr>
        <p:spPr>
          <a:xfrm>
            <a:off x="1281492" y="4565692"/>
            <a:ext cx="7320168" cy="412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FF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253745">
                    <a:lumMod val="50000"/>
                  </a:srgbClr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Managing Parter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FF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253745">
                    <a:lumMod val="50000"/>
                  </a:srgbClr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Middle East and Africa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253745">
                    <a:lumMod val="50000"/>
                  </a:srgbClr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Fragomen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253745">
                  <a:lumMod val="50000"/>
                </a:srgbClr>
              </a:solidFill>
              <a:effectLst/>
              <a:uLnTx/>
              <a:uFillTx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151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9E2CF4D6-D362-4DE6-70ED-DEE83C524114}"/>
              </a:ext>
            </a:extLst>
          </p:cNvPr>
          <p:cNvSpPr/>
          <p:nvPr/>
        </p:nvSpPr>
        <p:spPr>
          <a:xfrm>
            <a:off x="7116963" y="4114800"/>
            <a:ext cx="3693694" cy="132144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A45233E-4989-1163-73A6-A9F2D84A671A}"/>
              </a:ext>
            </a:extLst>
          </p:cNvPr>
          <p:cNvSpPr/>
          <p:nvPr/>
        </p:nvSpPr>
        <p:spPr>
          <a:xfrm>
            <a:off x="7378933" y="4468623"/>
            <a:ext cx="649705" cy="66318"/>
          </a:xfrm>
          <a:prstGeom prst="rect">
            <a:avLst/>
          </a:prstGeom>
          <a:solidFill>
            <a:srgbClr val="7D1E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EF82FA2-5EB5-14F4-75A5-BB2CC02800C7}"/>
              </a:ext>
            </a:extLst>
          </p:cNvPr>
          <p:cNvSpPr/>
          <p:nvPr/>
        </p:nvSpPr>
        <p:spPr>
          <a:xfrm>
            <a:off x="3189137" y="4115373"/>
            <a:ext cx="3693694" cy="132144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18C0705-D009-EA30-7B8F-4EAB757B1061}"/>
              </a:ext>
            </a:extLst>
          </p:cNvPr>
          <p:cNvSpPr/>
          <p:nvPr/>
        </p:nvSpPr>
        <p:spPr>
          <a:xfrm>
            <a:off x="3345251" y="4469196"/>
            <a:ext cx="649705" cy="66318"/>
          </a:xfrm>
          <a:prstGeom prst="rect">
            <a:avLst/>
          </a:prstGeom>
          <a:solidFill>
            <a:srgbClr val="7D1E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DE73E03-8274-D523-E65B-A00D1F763BA9}"/>
              </a:ext>
            </a:extLst>
          </p:cNvPr>
          <p:cNvSpPr/>
          <p:nvPr/>
        </p:nvSpPr>
        <p:spPr>
          <a:xfrm>
            <a:off x="9323605" y="1763456"/>
            <a:ext cx="3693694" cy="132144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F40F400-2C21-0D97-5CD5-4C768D1D9B4E}"/>
              </a:ext>
            </a:extLst>
          </p:cNvPr>
          <p:cNvSpPr/>
          <p:nvPr/>
        </p:nvSpPr>
        <p:spPr>
          <a:xfrm>
            <a:off x="9479719" y="2117279"/>
            <a:ext cx="649705" cy="66318"/>
          </a:xfrm>
          <a:prstGeom prst="rect">
            <a:avLst/>
          </a:prstGeom>
          <a:solidFill>
            <a:srgbClr val="7D1E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595262E-C72A-413A-BDAA-539597115A7A}"/>
              </a:ext>
            </a:extLst>
          </p:cNvPr>
          <p:cNvSpPr/>
          <p:nvPr/>
        </p:nvSpPr>
        <p:spPr>
          <a:xfrm>
            <a:off x="4909839" y="1763456"/>
            <a:ext cx="3693694" cy="132144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081D01-0418-CD47-E191-6127F58167C4}"/>
              </a:ext>
            </a:extLst>
          </p:cNvPr>
          <p:cNvSpPr/>
          <p:nvPr/>
        </p:nvSpPr>
        <p:spPr>
          <a:xfrm>
            <a:off x="5065953" y="2117279"/>
            <a:ext cx="649705" cy="66318"/>
          </a:xfrm>
          <a:prstGeom prst="rect">
            <a:avLst/>
          </a:prstGeom>
          <a:solidFill>
            <a:srgbClr val="7D1E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AA974B-B692-F961-8C75-8C063B88A853}"/>
              </a:ext>
            </a:extLst>
          </p:cNvPr>
          <p:cNvSpPr/>
          <p:nvPr/>
        </p:nvSpPr>
        <p:spPr>
          <a:xfrm>
            <a:off x="637674" y="1763456"/>
            <a:ext cx="3693694" cy="132144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0"/>
          <p:cNvSpPr/>
          <p:nvPr/>
        </p:nvSpPr>
        <p:spPr>
          <a:xfrm>
            <a:off x="4834294" y="746543"/>
            <a:ext cx="496181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en-US" sz="2900" dirty="0">
                <a:solidFill>
                  <a:srgbClr val="7D1E2B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Agenda</a:t>
            </a:r>
            <a:endParaRPr lang="en-US" sz="2900" dirty="0"/>
          </a:p>
        </p:txBody>
      </p:sp>
      <p:sp>
        <p:nvSpPr>
          <p:cNvPr id="3" name="Text 1"/>
          <p:cNvSpPr/>
          <p:nvPr/>
        </p:nvSpPr>
        <p:spPr>
          <a:xfrm>
            <a:off x="793789" y="1763456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1D203C"/>
                </a:solidFill>
                <a:latin typeface="Roboto Slab Light" pitchFamily="34" charset="0"/>
                <a:ea typeface="Roboto Slab Light" pitchFamily="34" charset="-122"/>
                <a:cs typeface="Roboto Slab Light" pitchFamily="34" charset="-120"/>
              </a:rPr>
              <a:t>01</a:t>
            </a:r>
            <a:endParaRPr lang="en-US" sz="1550" b="1" dirty="0">
              <a:solidFill>
                <a:srgbClr val="1D203C"/>
              </a:solidFill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89" y="2077781"/>
            <a:ext cx="4215289" cy="2286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3788" y="2364820"/>
            <a:ext cx="4215289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Regional Context of</a:t>
            </a:r>
            <a:br>
              <a:rPr lang="en-US" sz="19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</a:br>
            <a:r>
              <a:rPr lang="en-US" sz="19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Skilled Migration 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793789" y="2962058"/>
            <a:ext cx="4215289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5058636" y="1763456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1D203C"/>
                </a:solidFill>
                <a:latin typeface="Roboto Slab Light" pitchFamily="34" charset="0"/>
                <a:ea typeface="Roboto Slab Light" pitchFamily="34" charset="-122"/>
                <a:cs typeface="Roboto Slab Light" pitchFamily="34" charset="-120"/>
              </a:rPr>
              <a:t>02</a:t>
            </a:r>
            <a:endParaRPr lang="en-US" sz="1550" b="1" dirty="0">
              <a:solidFill>
                <a:srgbClr val="1D203C"/>
              </a:solidFill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436" y="2077781"/>
            <a:ext cx="4215408" cy="2286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058636" y="2364820"/>
            <a:ext cx="4215408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Immigration Pathways for </a:t>
            </a:r>
            <a:br>
              <a:rPr lang="en-US" sz="19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</a:br>
            <a:r>
              <a:rPr lang="en-US" sz="19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Skilled Migration </a:t>
            </a:r>
            <a:endParaRPr lang="en-US" sz="1950" dirty="0"/>
          </a:p>
        </p:txBody>
      </p:sp>
      <p:sp>
        <p:nvSpPr>
          <p:cNvPr id="11" name="Text 7"/>
          <p:cNvSpPr/>
          <p:nvPr/>
        </p:nvSpPr>
        <p:spPr>
          <a:xfrm>
            <a:off x="9522082" y="1763456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1D203C"/>
                </a:solidFill>
                <a:latin typeface="Roboto Slab Light" pitchFamily="34" charset="0"/>
                <a:ea typeface="Roboto Slab Light" pitchFamily="34" charset="-122"/>
                <a:cs typeface="Roboto Slab Light" pitchFamily="34" charset="-120"/>
              </a:rPr>
              <a:t>03</a:t>
            </a:r>
            <a:endParaRPr lang="en-US" sz="1550" b="1" dirty="0">
              <a:solidFill>
                <a:srgbClr val="1D203C"/>
              </a:solidFill>
            </a:endParaRPr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202" y="2077781"/>
            <a:ext cx="4215289" cy="2286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9522082" y="2364820"/>
            <a:ext cx="4215289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Workforce Demographics</a:t>
            </a:r>
            <a:br>
              <a:rPr lang="en-US" sz="19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</a:br>
            <a:r>
              <a:rPr lang="en-US" sz="19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and Skills Composition</a:t>
            </a:r>
            <a:endParaRPr lang="en-US" sz="1950" dirty="0"/>
          </a:p>
        </p:txBody>
      </p:sp>
      <p:sp>
        <p:nvSpPr>
          <p:cNvPr id="15" name="Text 10"/>
          <p:cNvSpPr/>
          <p:nvPr/>
        </p:nvSpPr>
        <p:spPr>
          <a:xfrm flipH="1">
            <a:off x="3338333" y="4114800"/>
            <a:ext cx="1310065" cy="5951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1D203C"/>
                </a:solidFill>
                <a:latin typeface="Roboto Slab Light" pitchFamily="34" charset="0"/>
                <a:ea typeface="Roboto Slab Light" pitchFamily="34" charset="-122"/>
                <a:cs typeface="Roboto Slab Light" pitchFamily="34" charset="-120"/>
              </a:rPr>
              <a:t>04</a:t>
            </a:r>
            <a:endParaRPr lang="en-US" sz="1550" b="1" dirty="0">
              <a:solidFill>
                <a:srgbClr val="1D203C"/>
              </a:solidFill>
            </a:endParaRPr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89" y="4556424"/>
            <a:ext cx="6422112" cy="22860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3338333" y="4627309"/>
            <a:ext cx="299192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Upskilling and </a:t>
            </a:r>
          </a:p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Reskilling Initiatives </a:t>
            </a:r>
            <a:endParaRPr lang="en-US" sz="1950" dirty="0"/>
          </a:p>
        </p:txBody>
      </p:sp>
      <p:sp>
        <p:nvSpPr>
          <p:cNvPr id="19" name="Text 13"/>
          <p:cNvSpPr/>
          <p:nvPr/>
        </p:nvSpPr>
        <p:spPr>
          <a:xfrm>
            <a:off x="7378933" y="4092200"/>
            <a:ext cx="917326" cy="125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1D203C"/>
                </a:solidFill>
                <a:latin typeface="Roboto Slab Light" pitchFamily="34" charset="0"/>
                <a:ea typeface="Roboto Slab Light" pitchFamily="34" charset="-122"/>
                <a:cs typeface="Roboto Slab Light" pitchFamily="34" charset="-120"/>
              </a:rPr>
              <a:t>05</a:t>
            </a:r>
            <a:endParaRPr lang="en-US" sz="1550" b="1" dirty="0">
              <a:solidFill>
                <a:srgbClr val="1D203C"/>
              </a:solidFill>
            </a:endParaRPr>
          </a:p>
        </p:txBody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341" y="4498441"/>
            <a:ext cx="6422231" cy="22860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7378933" y="4554915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Policy </a:t>
            </a:r>
          </a:p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Recommendations </a:t>
            </a:r>
            <a:endParaRPr lang="en-US" sz="195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73D8F5-31D7-34BF-CEAD-C5DF129E7A6A}"/>
              </a:ext>
            </a:extLst>
          </p:cNvPr>
          <p:cNvSpPr/>
          <p:nvPr/>
        </p:nvSpPr>
        <p:spPr>
          <a:xfrm>
            <a:off x="793788" y="2117279"/>
            <a:ext cx="649705" cy="66318"/>
          </a:xfrm>
          <a:prstGeom prst="rect">
            <a:avLst/>
          </a:prstGeom>
          <a:solidFill>
            <a:srgbClr val="7D1E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28110D2D-6F16-4AEA-109D-8B75F25F44EC}"/>
              </a:ext>
            </a:extLst>
          </p:cNvPr>
          <p:cNvSpPr/>
          <p:nvPr/>
        </p:nvSpPr>
        <p:spPr>
          <a:xfrm>
            <a:off x="1413187" y="1745221"/>
            <a:ext cx="12270503" cy="202416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243980-68C1-A7CB-A72D-30AEF44AA7BD}"/>
              </a:ext>
            </a:extLst>
          </p:cNvPr>
          <p:cNvSpPr/>
          <p:nvPr/>
        </p:nvSpPr>
        <p:spPr>
          <a:xfrm>
            <a:off x="0" y="7482663"/>
            <a:ext cx="14630400" cy="746937"/>
          </a:xfrm>
          <a:prstGeom prst="rect">
            <a:avLst/>
          </a:prstGeom>
          <a:solidFill>
            <a:srgbClr val="1D20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A874BDB3-FF82-DABC-E0F7-13CDEAA44FAB}"/>
              </a:ext>
            </a:extLst>
          </p:cNvPr>
          <p:cNvSpPr/>
          <p:nvPr/>
        </p:nvSpPr>
        <p:spPr>
          <a:xfrm>
            <a:off x="793790" y="7661113"/>
            <a:ext cx="2991922" cy="342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Regional Context of Skilled Migration </a:t>
            </a: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180DAA0B-970D-5877-6A31-8717AD3AA06B}"/>
              </a:ext>
            </a:extLst>
          </p:cNvPr>
          <p:cNvSpPr/>
          <p:nvPr/>
        </p:nvSpPr>
        <p:spPr>
          <a:xfrm>
            <a:off x="4290715" y="7678841"/>
            <a:ext cx="2631067" cy="35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</a:t>
            </a:r>
            <a:r>
              <a:rPr lang="en-GB" sz="11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Immigration Pathways for Skilled Migration </a:t>
            </a: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17B172BC-42C2-89D8-DEF1-25B21FF112E4}"/>
              </a:ext>
            </a:extLst>
          </p:cNvPr>
          <p:cNvSpPr/>
          <p:nvPr/>
        </p:nvSpPr>
        <p:spPr>
          <a:xfrm>
            <a:off x="7426785" y="7705065"/>
            <a:ext cx="2035352" cy="2989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 Workforce Demographics and Skills Composition </a:t>
            </a:r>
            <a:endParaRPr lang="en-GB" sz="1100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A8419DF5-B811-1EF5-D7EC-6E51E459BD03}"/>
              </a:ext>
            </a:extLst>
          </p:cNvPr>
          <p:cNvSpPr/>
          <p:nvPr/>
        </p:nvSpPr>
        <p:spPr>
          <a:xfrm>
            <a:off x="9967140" y="7678840"/>
            <a:ext cx="1776514" cy="35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 Upskilling and Reskilling Initiatives</a:t>
            </a:r>
          </a:p>
          <a:p>
            <a:pPr marL="0" indent="0" algn="l">
              <a:buNone/>
            </a:pPr>
            <a:endParaRPr lang="en-GB" sz="1100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CD997C6F-B68F-D41B-B4E9-75009A9F81DA}"/>
              </a:ext>
            </a:extLst>
          </p:cNvPr>
          <p:cNvSpPr/>
          <p:nvPr/>
        </p:nvSpPr>
        <p:spPr>
          <a:xfrm>
            <a:off x="12248657" y="7678840"/>
            <a:ext cx="1776514" cy="35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 Policy Recommendations</a:t>
            </a:r>
          </a:p>
          <a:p>
            <a:pPr marL="0" indent="0" algn="l">
              <a:buNone/>
            </a:pPr>
            <a:endParaRPr lang="en-US" sz="1100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algn="l">
              <a:buNone/>
            </a:pPr>
            <a:endParaRPr lang="en-GB" sz="1100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B42FF2-6303-E8CD-9E0F-FD0445D1FA58}"/>
              </a:ext>
            </a:extLst>
          </p:cNvPr>
          <p:cNvSpPr txBox="1"/>
          <p:nvPr/>
        </p:nvSpPr>
        <p:spPr>
          <a:xfrm>
            <a:off x="3715608" y="469752"/>
            <a:ext cx="7320336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7D1E2B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Skills Classification Frameworks 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A9650E9-C2B8-B127-36A1-6E9A26CE94CA}"/>
              </a:ext>
            </a:extLst>
          </p:cNvPr>
          <p:cNvGrpSpPr/>
          <p:nvPr/>
        </p:nvGrpSpPr>
        <p:grpSpPr>
          <a:xfrm>
            <a:off x="1545413" y="1450878"/>
            <a:ext cx="12138335" cy="5835606"/>
            <a:chOff x="946072" y="2344936"/>
            <a:chExt cx="12966263" cy="4744134"/>
          </a:xfrm>
        </p:grpSpPr>
        <p:pic>
          <p:nvPicPr>
            <p:cNvPr id="37" name="Image 1" descr="preencoded.png">
              <a:extLst>
                <a:ext uri="{FF2B5EF4-FFF2-40B4-BE49-F238E27FC236}">
                  <a16:creationId xmlns:a16="http://schemas.microsoft.com/office/drawing/2014/main" id="{D0FD2835-2A38-343D-42BF-27F5306EE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40972" y="2344936"/>
              <a:ext cx="615434" cy="615434"/>
            </a:xfrm>
            <a:prstGeom prst="rect">
              <a:avLst/>
            </a:prstGeom>
          </p:spPr>
        </p:pic>
        <p:sp>
          <p:nvSpPr>
            <p:cNvPr id="38" name="Text 3">
              <a:extLst>
                <a:ext uri="{FF2B5EF4-FFF2-40B4-BE49-F238E27FC236}">
                  <a16:creationId xmlns:a16="http://schemas.microsoft.com/office/drawing/2014/main" id="{0A2A2545-A4C3-F3CE-9DD5-2E829649DEBB}"/>
                </a:ext>
              </a:extLst>
            </p:cNvPr>
            <p:cNvSpPr/>
            <p:nvPr/>
          </p:nvSpPr>
          <p:spPr>
            <a:xfrm>
              <a:off x="1247140" y="2751418"/>
              <a:ext cx="3239215" cy="32051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521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ILO Approach (ISCO-based)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1" name="Text 6">
              <a:extLst>
                <a:ext uri="{FF2B5EF4-FFF2-40B4-BE49-F238E27FC236}">
                  <a16:creationId xmlns:a16="http://schemas.microsoft.com/office/drawing/2014/main" id="{C8028F68-10FA-A06E-C164-53D424FDCC47}"/>
                </a:ext>
              </a:extLst>
            </p:cNvPr>
            <p:cNvSpPr/>
            <p:nvPr/>
          </p:nvSpPr>
          <p:spPr>
            <a:xfrm>
              <a:off x="6309379" y="2774588"/>
              <a:ext cx="2564607" cy="32051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521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OECD Framework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2" name="Text 7">
              <a:extLst>
                <a:ext uri="{FF2B5EF4-FFF2-40B4-BE49-F238E27FC236}">
                  <a16:creationId xmlns:a16="http://schemas.microsoft.com/office/drawing/2014/main" id="{EFC4FFD0-EC9E-7223-2178-C7D057CB2DB1}"/>
                </a:ext>
              </a:extLst>
            </p:cNvPr>
            <p:cNvSpPr/>
            <p:nvPr/>
          </p:nvSpPr>
          <p:spPr>
            <a:xfrm>
              <a:off x="5401819" y="3268271"/>
              <a:ext cx="3805357" cy="98440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521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Skills-first approach emphasising cognitive, technical, transversal and disruptive skills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1521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.</a:t>
              </a: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45" name="Image 7" descr="preencoded.png">
              <a:extLst>
                <a:ext uri="{FF2B5EF4-FFF2-40B4-BE49-F238E27FC236}">
                  <a16:creationId xmlns:a16="http://schemas.microsoft.com/office/drawing/2014/main" id="{4B5E7EA8-9387-A6FE-2038-3C5C38372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73875" y="2344936"/>
              <a:ext cx="615434" cy="615434"/>
            </a:xfrm>
            <a:prstGeom prst="rect">
              <a:avLst/>
            </a:prstGeom>
          </p:spPr>
        </p:pic>
        <p:sp>
          <p:nvSpPr>
            <p:cNvPr id="46" name="Text 9">
              <a:extLst>
                <a:ext uri="{FF2B5EF4-FFF2-40B4-BE49-F238E27FC236}">
                  <a16:creationId xmlns:a16="http://schemas.microsoft.com/office/drawing/2014/main" id="{96E6CA30-64AE-EBC2-A685-3ACCF76C7A0B}"/>
                </a:ext>
              </a:extLst>
            </p:cNvPr>
            <p:cNvSpPr/>
            <p:nvPr/>
          </p:nvSpPr>
          <p:spPr>
            <a:xfrm>
              <a:off x="11233211" y="2732233"/>
              <a:ext cx="2564607" cy="32051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521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Industry 5.0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7" name="Text 10">
              <a:extLst>
                <a:ext uri="{FF2B5EF4-FFF2-40B4-BE49-F238E27FC236}">
                  <a16:creationId xmlns:a16="http://schemas.microsoft.com/office/drawing/2014/main" id="{81B83BD1-8153-7DAA-AB45-072C0528BBD5}"/>
                </a:ext>
              </a:extLst>
            </p:cNvPr>
            <p:cNvSpPr/>
            <p:nvPr/>
          </p:nvSpPr>
          <p:spPr>
            <a:xfrm>
              <a:off x="9875538" y="3252088"/>
              <a:ext cx="3805357" cy="98440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521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Human-centric production prioritizing adaptability, creativity and cross-cultural collaboration.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9" name="Text 13">
              <a:extLst>
                <a:ext uri="{FF2B5EF4-FFF2-40B4-BE49-F238E27FC236}">
                  <a16:creationId xmlns:a16="http://schemas.microsoft.com/office/drawing/2014/main" id="{8066AD81-D150-840B-5FA4-24318F741419}"/>
                </a:ext>
              </a:extLst>
            </p:cNvPr>
            <p:cNvSpPr/>
            <p:nvPr/>
          </p:nvSpPr>
          <p:spPr>
            <a:xfrm>
              <a:off x="1658480" y="4791419"/>
              <a:ext cx="4613673" cy="32051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marR="0" lvl="0" indent="0" algn="ctr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5E0202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Labour-Receiving Countries </a:t>
              </a:r>
            </a:p>
          </p:txBody>
        </p:sp>
        <p:sp>
          <p:nvSpPr>
            <p:cNvPr id="50" name="Text 14">
              <a:extLst>
                <a:ext uri="{FF2B5EF4-FFF2-40B4-BE49-F238E27FC236}">
                  <a16:creationId xmlns:a16="http://schemas.microsoft.com/office/drawing/2014/main" id="{96C38EDB-D446-1FC8-AC50-49832B810EB0}"/>
                </a:ext>
              </a:extLst>
            </p:cNvPr>
            <p:cNvSpPr/>
            <p:nvPr/>
          </p:nvSpPr>
          <p:spPr>
            <a:xfrm>
              <a:off x="946072" y="5397333"/>
              <a:ext cx="6038493" cy="98440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0" cap="none" spc="0" normalizeH="0" baseline="0" noProof="0" dirty="0">
                  <a:ln>
                    <a:noFill/>
                  </a:ln>
                  <a:solidFill>
                    <a:srgbClr val="1521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Formal occupation classification frameworks, specific job titles and wage-based thresholds to define skilled workers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1521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.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1" name="Shape 15">
              <a:extLst>
                <a:ext uri="{FF2B5EF4-FFF2-40B4-BE49-F238E27FC236}">
                  <a16:creationId xmlns:a16="http://schemas.microsoft.com/office/drawing/2014/main" id="{82FFDCEF-AF6B-9F56-6A74-9549DE2C00A5}"/>
                </a:ext>
              </a:extLst>
            </p:cNvPr>
            <p:cNvSpPr/>
            <p:nvPr/>
          </p:nvSpPr>
          <p:spPr>
            <a:xfrm>
              <a:off x="7417713" y="5224938"/>
              <a:ext cx="6494622" cy="1864132"/>
            </a:xfrm>
            <a:prstGeom prst="roundRect">
              <a:avLst>
                <a:gd name="adj" fmla="val 1634"/>
              </a:avLst>
            </a:prstGeom>
            <a:solidFill>
              <a:srgbClr val="FBFCFE"/>
            </a:solidFill>
            <a:ln w="22860">
              <a:noFill/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D203C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2" name="Text 16">
              <a:extLst>
                <a:ext uri="{FF2B5EF4-FFF2-40B4-BE49-F238E27FC236}">
                  <a16:creationId xmlns:a16="http://schemas.microsoft.com/office/drawing/2014/main" id="{8D0D2A9B-AE62-5E1B-CC4E-51781954329F}"/>
                </a:ext>
              </a:extLst>
            </p:cNvPr>
            <p:cNvSpPr/>
            <p:nvPr/>
          </p:nvSpPr>
          <p:spPr>
            <a:xfrm>
              <a:off x="7200684" y="4833236"/>
              <a:ext cx="6301529" cy="36456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t"/>
            <a:lstStyle/>
            <a:p>
              <a:pPr marL="0" marR="0" lvl="0" indent="0" algn="ctr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5E0202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Labour-Sending Countries</a:t>
              </a:r>
            </a:p>
          </p:txBody>
        </p:sp>
        <p:sp>
          <p:nvSpPr>
            <p:cNvPr id="53" name="Text 17">
              <a:extLst>
                <a:ext uri="{FF2B5EF4-FFF2-40B4-BE49-F238E27FC236}">
                  <a16:creationId xmlns:a16="http://schemas.microsoft.com/office/drawing/2014/main" id="{58AC30AB-92AD-36D7-62B0-8A0695DFB85A}"/>
                </a:ext>
              </a:extLst>
            </p:cNvPr>
            <p:cNvSpPr/>
            <p:nvPr/>
          </p:nvSpPr>
          <p:spPr>
            <a:xfrm>
              <a:off x="7645717" y="5367888"/>
              <a:ext cx="6038612" cy="98440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0" cap="none" spc="0" normalizeH="0" baseline="0" noProof="0" dirty="0">
                  <a:ln>
                    <a:noFill/>
                  </a:ln>
                  <a:solidFill>
                    <a:srgbClr val="1521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Emphasis on vocational certifications and educational credentials as primary indicators of skilled labour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1521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.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54" name="Text 7">
            <a:extLst>
              <a:ext uri="{FF2B5EF4-FFF2-40B4-BE49-F238E27FC236}">
                <a16:creationId xmlns:a16="http://schemas.microsoft.com/office/drawing/2014/main" id="{2972B670-78F4-8727-7AE5-058F2EF9602E}"/>
              </a:ext>
            </a:extLst>
          </p:cNvPr>
          <p:cNvSpPr/>
          <p:nvPr/>
        </p:nvSpPr>
        <p:spPr>
          <a:xfrm>
            <a:off x="1613162" y="2483237"/>
            <a:ext cx="3615739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GB" sz="1600" dirty="0">
                <a:solidFill>
                  <a:srgbClr val="15213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Five occupation groups: managers, professionals, technicians/associate professionals, clerical support workers, service/sales workers</a:t>
            </a:r>
            <a:r>
              <a:rPr lang="en-GB" sz="1000" dirty="0">
                <a:solidFill>
                  <a:srgbClr val="15213F"/>
                </a:solidFill>
                <a:latin typeface="Montserrat" panose="00000500000000000000" pitchFamily="2" charset="0"/>
                <a:ea typeface="Roboto" pitchFamily="34" charset="-122"/>
                <a:cs typeface="Roboto" pitchFamily="34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7041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CB0D21-FE7D-C745-C56D-53BA6950081D}"/>
              </a:ext>
            </a:extLst>
          </p:cNvPr>
          <p:cNvSpPr/>
          <p:nvPr/>
        </p:nvSpPr>
        <p:spPr>
          <a:xfrm>
            <a:off x="0" y="7482663"/>
            <a:ext cx="14630400" cy="746937"/>
          </a:xfrm>
          <a:prstGeom prst="rect">
            <a:avLst/>
          </a:prstGeom>
          <a:solidFill>
            <a:srgbClr val="1D20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494ED65D-C263-899D-FF26-715DFA2AC0B8}"/>
              </a:ext>
            </a:extLst>
          </p:cNvPr>
          <p:cNvSpPr/>
          <p:nvPr/>
        </p:nvSpPr>
        <p:spPr>
          <a:xfrm>
            <a:off x="793790" y="7661113"/>
            <a:ext cx="2991922" cy="342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1. Regional Context of </a:t>
            </a:r>
          </a:p>
          <a:p>
            <a:pPr marL="0" indent="0" algn="l">
              <a:buNone/>
            </a:pPr>
            <a:r>
              <a:rPr lang="en-US" sz="1400" b="1" dirty="0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Skilled Migration 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BB86B3A6-79EE-076C-612D-F00BDDDD740D}"/>
              </a:ext>
            </a:extLst>
          </p:cNvPr>
          <p:cNvSpPr/>
          <p:nvPr/>
        </p:nvSpPr>
        <p:spPr>
          <a:xfrm>
            <a:off x="4290715" y="7678841"/>
            <a:ext cx="2631067" cy="35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2. </a:t>
            </a:r>
            <a:r>
              <a:rPr lang="en-GB" sz="1100" dirty="0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Immigration Pathways for Skilled Migration </a:t>
            </a: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01F7276B-2D14-C134-E94B-FF025F7EF02F}"/>
              </a:ext>
            </a:extLst>
          </p:cNvPr>
          <p:cNvSpPr/>
          <p:nvPr/>
        </p:nvSpPr>
        <p:spPr>
          <a:xfrm>
            <a:off x="7426785" y="7705065"/>
            <a:ext cx="2035352" cy="2989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3. Workforce Demographics and Skills Composition </a:t>
            </a:r>
            <a:endParaRPr lang="en-GB" sz="1100" dirty="0">
              <a:solidFill>
                <a:schemeClr val="bg2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40340F8E-5C43-9D86-86EF-851AAEEE390E}"/>
              </a:ext>
            </a:extLst>
          </p:cNvPr>
          <p:cNvSpPr/>
          <p:nvPr/>
        </p:nvSpPr>
        <p:spPr>
          <a:xfrm>
            <a:off x="9967140" y="7678840"/>
            <a:ext cx="1776514" cy="35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4. Upskilling and Reskilling Initiatives</a:t>
            </a:r>
          </a:p>
          <a:p>
            <a:pPr marL="0" indent="0" algn="l">
              <a:buNone/>
            </a:pPr>
            <a:endParaRPr lang="en-GB" sz="1100" dirty="0">
              <a:solidFill>
                <a:schemeClr val="bg2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2FFB3F36-7137-16F6-DD5C-21ADD7EA936B}"/>
              </a:ext>
            </a:extLst>
          </p:cNvPr>
          <p:cNvSpPr/>
          <p:nvPr/>
        </p:nvSpPr>
        <p:spPr>
          <a:xfrm>
            <a:off x="12248657" y="7678840"/>
            <a:ext cx="1776514" cy="35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5. Policy Recommendations</a:t>
            </a:r>
          </a:p>
          <a:p>
            <a:pPr marL="0" indent="0" algn="l">
              <a:buNone/>
            </a:pPr>
            <a:endParaRPr lang="en-US" sz="1100" dirty="0">
              <a:solidFill>
                <a:schemeClr val="bg2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  <a:p>
            <a:pPr marL="0" indent="0" algn="l">
              <a:buNone/>
            </a:pPr>
            <a:endParaRPr lang="en-GB" sz="1100" dirty="0">
              <a:solidFill>
                <a:schemeClr val="bg2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398E46-548E-9B31-C16E-E32C55F3DABC}"/>
              </a:ext>
            </a:extLst>
          </p:cNvPr>
          <p:cNvSpPr txBox="1"/>
          <p:nvPr/>
        </p:nvSpPr>
        <p:spPr>
          <a:xfrm>
            <a:off x="1286261" y="636586"/>
            <a:ext cx="12179030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7D1E2B"/>
                </a:solidFill>
                <a:effectLst/>
                <a:uLnTx/>
                <a:uFillTx/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Evolution of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7D1E2B"/>
                </a:solidFill>
                <a:effectLst/>
                <a:uLnTx/>
                <a:uFillTx/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Labour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7D1E2B"/>
                </a:solidFill>
                <a:effectLst/>
                <a:uLnTx/>
                <a:uFillTx/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Markets and Migrant Workforce in the GCC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5D0D42B6-C945-5519-6AEA-92F9E0B2ED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6782324"/>
              </p:ext>
            </p:extLst>
          </p:nvPr>
        </p:nvGraphicFramePr>
        <p:xfrm>
          <a:off x="273196" y="1748491"/>
          <a:ext cx="8171265" cy="4958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DB6C238-D1DE-E6D4-0D08-67C8E5630AA8}"/>
              </a:ext>
            </a:extLst>
          </p:cNvPr>
          <p:cNvSpPr txBox="1"/>
          <p:nvPr/>
        </p:nvSpPr>
        <p:spPr>
          <a:xfrm>
            <a:off x="1902997" y="1379159"/>
            <a:ext cx="4363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1D203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Historical Context in GCC Countries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C787EB0-EF22-61C1-1E0F-7DE75C854EE6}"/>
              </a:ext>
            </a:extLst>
          </p:cNvPr>
          <p:cNvSpPr txBox="1">
            <a:spLocks/>
          </p:cNvSpPr>
          <p:nvPr/>
        </p:nvSpPr>
        <p:spPr>
          <a:xfrm>
            <a:off x="8888173" y="1684082"/>
            <a:ext cx="5362082" cy="4792836"/>
          </a:xfrm>
          <a:prstGeom prst="rect">
            <a:avLst/>
          </a:prstGeom>
        </p:spPr>
        <p:txBody>
          <a:bodyPr/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System Font Regular"/>
              <a:buChar char="-"/>
              <a:defRPr sz="1200" b="0" i="0" kern="1200">
                <a:solidFill>
                  <a:schemeClr val="tx1"/>
                </a:solidFill>
                <a:latin typeface="+mn-lt"/>
                <a:ea typeface="Open Sans Light" pitchFamily="2" charset="0"/>
                <a:cs typeface="Open Sans Light" pitchFamily="2" charset="0"/>
              </a:defRPr>
            </a:lvl1pPr>
            <a:lvl2pPr marL="741363" indent="-28416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System Font Regular"/>
              <a:buChar char="-"/>
              <a:defRPr sz="1200" b="0" i="0" kern="1200">
                <a:solidFill>
                  <a:schemeClr val="tx1"/>
                </a:solidFill>
                <a:latin typeface="+mn-lt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System Font Regular"/>
              <a:buChar char="-"/>
              <a:defRPr sz="1200" b="0" i="0" kern="1200">
                <a:solidFill>
                  <a:schemeClr val="tx1"/>
                </a:solidFill>
                <a:latin typeface="+mn-lt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System Font Regular"/>
              <a:buChar char="-"/>
              <a:defRPr sz="1200" b="0" i="0" kern="1200">
                <a:solidFill>
                  <a:schemeClr val="tx1"/>
                </a:solidFill>
                <a:latin typeface="+mn-lt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System Font Regular"/>
              <a:buChar char="-"/>
              <a:defRPr sz="1200" b="0" i="0" kern="1200">
                <a:solidFill>
                  <a:schemeClr val="tx1"/>
                </a:solidFill>
                <a:latin typeface="+mn-lt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D203C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253745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Clr>
                <a:srgbClr val="1D203C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5374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Majority of workers in the GCC are from </a:t>
            </a:r>
            <a:r>
              <a:rPr lang="en-GB" sz="1800" b="1" dirty="0">
                <a:solidFill>
                  <a:srgbClr val="FFFFFF"/>
                </a:solidFill>
                <a:highlight>
                  <a:srgbClr val="1D203C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South and Southeast Asia </a:t>
            </a:r>
            <a:r>
              <a:rPr lang="en-GB" sz="1800" dirty="0">
                <a:solidFill>
                  <a:srgbClr val="25374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(Bangladesh, India, Indonesia, Pakistan, Philippines, Sri Lanka).</a:t>
            </a:r>
          </a:p>
          <a:p>
            <a:pPr>
              <a:buClr>
                <a:srgbClr val="1D203C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5374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2023, </a:t>
            </a:r>
            <a:r>
              <a:rPr lang="en-GB" sz="1800" b="1" dirty="0">
                <a:solidFill>
                  <a:srgbClr val="FFFFFF"/>
                </a:solidFill>
                <a:highlight>
                  <a:srgbClr val="1D203C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3.3 million </a:t>
            </a:r>
            <a:r>
              <a:rPr lang="en-GB" sz="1800" dirty="0">
                <a:solidFill>
                  <a:srgbClr val="25374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migrants arrived in the GCC from these countries.</a:t>
            </a:r>
          </a:p>
          <a:p>
            <a:pPr>
              <a:buClr>
                <a:srgbClr val="1D203C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5374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Majority occupy </a:t>
            </a:r>
            <a:r>
              <a:rPr lang="en-GB" sz="1800" b="1" dirty="0">
                <a:solidFill>
                  <a:srgbClr val="FFFFFF"/>
                </a:solidFill>
                <a:highlight>
                  <a:srgbClr val="1D203C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low- and semi-skilled roles</a:t>
            </a:r>
            <a:r>
              <a:rPr lang="en-GB" sz="1800" dirty="0">
                <a:solidFill>
                  <a:srgbClr val="253745"/>
                </a:solidFill>
                <a:highlight>
                  <a:srgbClr val="1D203C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sz="1800" dirty="0">
                <a:solidFill>
                  <a:srgbClr val="25374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construction, hospitality, domestic work and administrative jobs.</a:t>
            </a:r>
          </a:p>
          <a:p>
            <a:pPr marL="0" indent="0">
              <a:buClr>
                <a:srgbClr val="009CDB"/>
              </a:buClr>
              <a:buFont typeface="System Font Regular"/>
              <a:buNone/>
            </a:pPr>
            <a:endParaRPr lang="en-GB" sz="1800" dirty="0">
              <a:solidFill>
                <a:srgbClr val="253745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Clr>
                <a:srgbClr val="009CDB"/>
              </a:buClr>
              <a:buFont typeface="System Font Regular"/>
              <a:buNone/>
            </a:pPr>
            <a:r>
              <a:rPr lang="en-GB" sz="1800" b="1" u="sng" dirty="0">
                <a:solidFill>
                  <a:srgbClr val="1D203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Differences in Labour-Sending Countries </a:t>
            </a:r>
          </a:p>
          <a:p>
            <a:pPr>
              <a:buClr>
                <a:srgbClr val="1D203C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1D203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Pakistan’s skilled workforce is close to 50%</a:t>
            </a:r>
          </a:p>
          <a:p>
            <a:pPr>
              <a:buClr>
                <a:srgbClr val="1D203C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1D203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Philippines &amp; Sri Lanka have most diverse skills sets (clerical, technical, professional and managerial roles)</a:t>
            </a:r>
          </a:p>
          <a:p>
            <a:pPr>
              <a:buClr>
                <a:srgbClr val="1D203C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1D203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Nepal has seen rapid rise in skilled migration since the expansion of its TVET system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0B036D-D5AF-2DB9-71E3-20C584775F57}"/>
              </a:ext>
            </a:extLst>
          </p:cNvPr>
          <p:cNvSpPr txBox="1"/>
          <p:nvPr/>
        </p:nvSpPr>
        <p:spPr>
          <a:xfrm>
            <a:off x="9143999" y="1514951"/>
            <a:ext cx="4881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rgbClr val="1D203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Skills Composition</a:t>
            </a:r>
          </a:p>
        </p:txBody>
      </p:sp>
    </p:spTree>
    <p:extLst>
      <p:ext uri="{BB962C8B-B14F-4D97-AF65-F5344CB8AC3E}">
        <p14:creationId xmlns:p14="http://schemas.microsoft.com/office/powerpoint/2010/main" val="2768306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4FACBA-CD79-CD8E-0C79-B00C47679325}"/>
              </a:ext>
            </a:extLst>
          </p:cNvPr>
          <p:cNvSpPr/>
          <p:nvPr/>
        </p:nvSpPr>
        <p:spPr>
          <a:xfrm>
            <a:off x="0" y="7482663"/>
            <a:ext cx="14630400" cy="746937"/>
          </a:xfrm>
          <a:prstGeom prst="rect">
            <a:avLst/>
          </a:prstGeom>
          <a:solidFill>
            <a:srgbClr val="1D20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8DB43735-087E-6375-8AD5-7F71E08CA91A}"/>
              </a:ext>
            </a:extLst>
          </p:cNvPr>
          <p:cNvSpPr/>
          <p:nvPr/>
        </p:nvSpPr>
        <p:spPr>
          <a:xfrm>
            <a:off x="793790" y="7661113"/>
            <a:ext cx="2991922" cy="342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Regional Context of </a:t>
            </a:r>
          </a:p>
          <a:p>
            <a:pPr marL="0" indent="0" algn="l">
              <a:buNone/>
            </a:pPr>
            <a:r>
              <a:rPr lang="en-US" sz="11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Skilled Migration </a:t>
            </a: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1DF6BFED-24E6-E994-BAA3-13F3E50A50F9}"/>
              </a:ext>
            </a:extLst>
          </p:cNvPr>
          <p:cNvSpPr/>
          <p:nvPr/>
        </p:nvSpPr>
        <p:spPr>
          <a:xfrm>
            <a:off x="4290715" y="7678841"/>
            <a:ext cx="2631067" cy="35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</a:t>
            </a:r>
            <a:r>
              <a:rPr lang="en-GB" sz="14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Immigration Pathways for Skilled Migration </a:t>
            </a: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B6C75A7C-2F32-26B6-0C57-B388C695F906}"/>
              </a:ext>
            </a:extLst>
          </p:cNvPr>
          <p:cNvSpPr/>
          <p:nvPr/>
        </p:nvSpPr>
        <p:spPr>
          <a:xfrm>
            <a:off x="7426785" y="7705065"/>
            <a:ext cx="2035352" cy="2989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 Workforce Demographics and Skills Composition </a:t>
            </a:r>
            <a:endParaRPr lang="en-GB" sz="1100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ACFE25A2-6E3E-668C-49DB-7C20FC7B97D1}"/>
              </a:ext>
            </a:extLst>
          </p:cNvPr>
          <p:cNvSpPr/>
          <p:nvPr/>
        </p:nvSpPr>
        <p:spPr>
          <a:xfrm>
            <a:off x="9967140" y="7678840"/>
            <a:ext cx="1776514" cy="35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 Upskilling and Reskilling Initiatives</a:t>
            </a:r>
          </a:p>
          <a:p>
            <a:pPr marL="0" indent="0" algn="l">
              <a:buNone/>
            </a:pPr>
            <a:endParaRPr lang="en-GB" sz="1100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1372B005-0945-1931-C612-109B3477A19D}"/>
              </a:ext>
            </a:extLst>
          </p:cNvPr>
          <p:cNvSpPr/>
          <p:nvPr/>
        </p:nvSpPr>
        <p:spPr>
          <a:xfrm>
            <a:off x="12248657" y="7678840"/>
            <a:ext cx="1776514" cy="35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 Policy</a:t>
            </a:r>
          </a:p>
          <a:p>
            <a:pPr marL="0" indent="0" algn="l">
              <a:buNone/>
            </a:pPr>
            <a:r>
              <a:rPr lang="en-US" sz="11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Recommendations</a:t>
            </a:r>
          </a:p>
          <a:p>
            <a:pPr marL="0" indent="0" algn="l">
              <a:buNone/>
            </a:pPr>
            <a:endParaRPr lang="en-US" sz="1100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algn="l">
              <a:buNone/>
            </a:pPr>
            <a:endParaRPr lang="en-GB" sz="1100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8512B4-64A1-5424-D3C1-99FD7AB05EB7}"/>
              </a:ext>
            </a:extLst>
          </p:cNvPr>
          <p:cNvSpPr txBox="1"/>
          <p:nvPr/>
        </p:nvSpPr>
        <p:spPr>
          <a:xfrm>
            <a:off x="2753077" y="315856"/>
            <a:ext cx="8533050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7D1E2B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Ecosyste</a:t>
            </a:r>
            <a:r>
              <a:rPr lang="en-US" sz="2900" dirty="0">
                <a:solidFill>
                  <a:srgbClr val="7D1E2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 for Attracting and Retaining Talent 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DF76394-365A-C677-37A9-504E4DFB034D}"/>
              </a:ext>
            </a:extLst>
          </p:cNvPr>
          <p:cNvGrpSpPr/>
          <p:nvPr/>
        </p:nvGrpSpPr>
        <p:grpSpPr>
          <a:xfrm>
            <a:off x="640044" y="1212459"/>
            <a:ext cx="12726568" cy="5895273"/>
            <a:chOff x="423931" y="1213953"/>
            <a:chExt cx="8248469" cy="3523290"/>
          </a:xfrm>
        </p:grpSpPr>
        <p:sp>
          <p:nvSpPr>
            <p:cNvPr id="10" name="Rounded Rectangle 27">
              <a:extLst>
                <a:ext uri="{FF2B5EF4-FFF2-40B4-BE49-F238E27FC236}">
                  <a16:creationId xmlns:a16="http://schemas.microsoft.com/office/drawing/2014/main" id="{4FE3F12B-7537-70B8-BFA5-20A18055CF55}"/>
                </a:ext>
              </a:extLst>
            </p:cNvPr>
            <p:cNvSpPr/>
            <p:nvPr/>
          </p:nvSpPr>
          <p:spPr>
            <a:xfrm>
              <a:off x="6853102" y="1213953"/>
              <a:ext cx="1819298" cy="3422122"/>
            </a:xfrm>
            <a:prstGeom prst="roundRect">
              <a:avLst>
                <a:gd name="adj" fmla="val 3539"/>
              </a:avLst>
            </a:prstGeom>
            <a:noFill/>
            <a:ln w="22225">
              <a:solidFill>
                <a:srgbClr val="263745"/>
              </a:solidFill>
              <a:prstDash val="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" tIns="54864" rIns="54864" bIns="54864" rtlCol="0" anchor="ctr"/>
            <a:lstStyle/>
            <a:p>
              <a:pPr algn="ctr"/>
              <a:endParaRPr lang="en-US" sz="900" kern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0573267-DCD2-A828-0B1D-0ABD1BC0B802}"/>
                </a:ext>
              </a:extLst>
            </p:cNvPr>
            <p:cNvSpPr/>
            <p:nvPr/>
          </p:nvSpPr>
          <p:spPr>
            <a:xfrm>
              <a:off x="442211" y="2703502"/>
              <a:ext cx="6081512" cy="413115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Choice of Destination</a:t>
              </a:r>
              <a:endParaRPr lang="en-GB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2324964-1CE7-9578-AA2B-008D2CFD6358}"/>
                </a:ext>
              </a:extLst>
            </p:cNvPr>
            <p:cNvSpPr/>
            <p:nvPr/>
          </p:nvSpPr>
          <p:spPr>
            <a:xfrm>
              <a:off x="423931" y="1612948"/>
              <a:ext cx="1980000" cy="839615"/>
            </a:xfrm>
            <a:prstGeom prst="roundRect">
              <a:avLst/>
            </a:prstGeom>
            <a:solidFill>
              <a:srgbClr val="5E020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/>
              <a:r>
                <a:rPr lang="en-US" sz="1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Talent Hubs</a:t>
              </a:r>
            </a:p>
            <a:p>
              <a:pPr algn="ctr"/>
              <a:r>
                <a:rPr lang="en-US" sz="1400" i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Presence of other talented </a:t>
              </a:r>
              <a:br>
                <a:rPr lang="en-US" sz="1400" i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en-US" sz="1400" i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individuals leads to opportunities </a:t>
              </a:r>
              <a:br>
                <a:rPr lang="en-US" sz="1400" i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en-US" sz="1400" i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for career advancement, collaboration, and further upskilling</a:t>
              </a:r>
              <a:endParaRPr lang="en-US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/>
              <a:endParaRPr lang="en-GB" sz="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B9FCBB1-78E0-6CD0-8A80-9710CFDA1118}"/>
                </a:ext>
              </a:extLst>
            </p:cNvPr>
            <p:cNvSpPr/>
            <p:nvPr/>
          </p:nvSpPr>
          <p:spPr>
            <a:xfrm>
              <a:off x="2491322" y="1618152"/>
              <a:ext cx="1980000" cy="838800"/>
            </a:xfrm>
            <a:prstGeom prst="roundRect">
              <a:avLst/>
            </a:prstGeom>
            <a:solidFill>
              <a:srgbClr val="5E020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/>
              <a:r>
                <a:rPr lang="en-US" sz="1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Capital Infrastructure</a:t>
              </a:r>
            </a:p>
            <a:p>
              <a:pPr algn="ctr"/>
              <a:r>
                <a:rPr lang="en-US" sz="1400" i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Presence of infrastructure to support and reward entrepreneurship and innovation </a:t>
              </a:r>
            </a:p>
            <a:p>
              <a:pPr algn="ctr"/>
              <a:r>
                <a:rPr lang="en-US" sz="1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endParaRPr lang="en-GB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ED6339B-9D46-B66C-49DD-C4E609D1E8DB}"/>
                </a:ext>
              </a:extLst>
            </p:cNvPr>
            <p:cNvSpPr/>
            <p:nvPr/>
          </p:nvSpPr>
          <p:spPr>
            <a:xfrm>
              <a:off x="4558713" y="1622541"/>
              <a:ext cx="1980000" cy="838800"/>
            </a:xfrm>
            <a:prstGeom prst="roundRect">
              <a:avLst/>
            </a:prstGeom>
            <a:solidFill>
              <a:srgbClr val="5E020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Opportunity</a:t>
              </a:r>
            </a:p>
            <a:p>
              <a:pPr algn="ctr"/>
              <a:r>
                <a:rPr lang="en-US" sz="1400" i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Rapid returns on human-capital investments</a:t>
              </a:r>
              <a:endParaRPr lang="en-GB" sz="14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5" name="Triangle 11">
              <a:extLst>
                <a:ext uri="{FF2B5EF4-FFF2-40B4-BE49-F238E27FC236}">
                  <a16:creationId xmlns:a16="http://schemas.microsoft.com/office/drawing/2014/main" id="{30B382C3-2855-3205-9258-85A74689FB1E}"/>
                </a:ext>
              </a:extLst>
            </p:cNvPr>
            <p:cNvSpPr/>
            <p:nvPr/>
          </p:nvSpPr>
          <p:spPr>
            <a:xfrm rot="10800000">
              <a:off x="3385719" y="2509109"/>
              <a:ext cx="251216" cy="14422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B88B31C-BA0F-C9F8-6509-CAE85A9155EF}"/>
                </a:ext>
              </a:extLst>
            </p:cNvPr>
            <p:cNvSpPr/>
            <p:nvPr/>
          </p:nvSpPr>
          <p:spPr>
            <a:xfrm>
              <a:off x="423931" y="1298988"/>
              <a:ext cx="6114782" cy="236435"/>
            </a:xfrm>
            <a:prstGeom prst="rect">
              <a:avLst/>
            </a:prstGeom>
            <a:solidFill>
              <a:srgbClr val="5E020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Drivers</a:t>
              </a:r>
              <a:endParaRPr lang="en-GB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599498D-FBA5-4F60-67B4-FB9A7D1A4997}"/>
                </a:ext>
              </a:extLst>
            </p:cNvPr>
            <p:cNvSpPr/>
            <p:nvPr/>
          </p:nvSpPr>
          <p:spPr>
            <a:xfrm>
              <a:off x="446416" y="4286570"/>
              <a:ext cx="6080400" cy="237600"/>
            </a:xfrm>
            <a:prstGeom prst="rect">
              <a:avLst/>
            </a:prstGeom>
            <a:solidFill>
              <a:srgbClr val="1D203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Drivers</a:t>
              </a:r>
              <a:endParaRPr lang="en-GB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D89791A-E67D-6F76-54A3-A6C89ACE5AC0}"/>
                </a:ext>
              </a:extLst>
            </p:cNvPr>
            <p:cNvSpPr/>
            <p:nvPr/>
          </p:nvSpPr>
          <p:spPr>
            <a:xfrm>
              <a:off x="6992192" y="1799574"/>
              <a:ext cx="1559052" cy="2572349"/>
            </a:xfrm>
            <a:prstGeom prst="roundRect">
              <a:avLst>
                <a:gd name="adj" fmla="val 5732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C479CB1-FAAF-663B-1566-4B111139D2DA}"/>
                </a:ext>
              </a:extLst>
            </p:cNvPr>
            <p:cNvSpPr/>
            <p:nvPr/>
          </p:nvSpPr>
          <p:spPr>
            <a:xfrm>
              <a:off x="6984009" y="1412514"/>
              <a:ext cx="1559052" cy="23931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Facilitators</a:t>
              </a:r>
              <a:endParaRPr lang="en-GB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2C6145D-6BAC-2C22-4795-419EE64216BA}"/>
                </a:ext>
              </a:extLst>
            </p:cNvPr>
            <p:cNvSpPr txBox="1"/>
            <p:nvPr/>
          </p:nvSpPr>
          <p:spPr>
            <a:xfrm>
              <a:off x="7039606" y="1798906"/>
              <a:ext cx="1397000" cy="312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The Immigration Program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B9225F4-2273-19E2-F8D0-A1F89E823678}"/>
                </a:ext>
              </a:extLst>
            </p:cNvPr>
            <p:cNvSpPr txBox="1"/>
            <p:nvPr/>
          </p:nvSpPr>
          <p:spPr>
            <a:xfrm>
              <a:off x="7065035" y="2189902"/>
              <a:ext cx="1397000" cy="186700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4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Clear, fair and transparently applied immigration rules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4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Reasonable paths to permanent / long-term residence 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4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Straightforward process for recognizing foreign qualifications and credentials 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4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Opportunities for family members</a:t>
              </a:r>
              <a:endParaRPr lang="en-GB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86EF8DE-BA0D-CA9C-8281-D0828BE56655}"/>
                </a:ext>
              </a:extLst>
            </p:cNvPr>
            <p:cNvSpPr txBox="1"/>
            <p:nvPr/>
          </p:nvSpPr>
          <p:spPr>
            <a:xfrm>
              <a:off x="444500" y="4636075"/>
              <a:ext cx="7801068" cy="1011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100" kern="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Source: </a:t>
              </a:r>
              <a:r>
                <a:rPr lang="en-GB" sz="1100" kern="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Competing Approaches to Selecting Economic Immigrants, Migration Policy Institute, 2019, Page 23. </a:t>
              </a:r>
              <a:endParaRPr lang="en-US" sz="1100" kern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3" name="Triangle 11">
              <a:extLst>
                <a:ext uri="{FF2B5EF4-FFF2-40B4-BE49-F238E27FC236}">
                  <a16:creationId xmlns:a16="http://schemas.microsoft.com/office/drawing/2014/main" id="{C3195150-039A-1ED9-9003-78D26A646414}"/>
                </a:ext>
              </a:extLst>
            </p:cNvPr>
            <p:cNvSpPr/>
            <p:nvPr/>
          </p:nvSpPr>
          <p:spPr>
            <a:xfrm>
              <a:off x="3370729" y="3151841"/>
              <a:ext cx="251216" cy="14422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59D7196-E1F7-C571-6486-F812D1C9286E}"/>
                </a:ext>
              </a:extLst>
            </p:cNvPr>
            <p:cNvSpPr/>
            <p:nvPr/>
          </p:nvSpPr>
          <p:spPr>
            <a:xfrm>
              <a:off x="423931" y="3356090"/>
              <a:ext cx="1980000" cy="839615"/>
            </a:xfrm>
            <a:prstGeom prst="roundRect">
              <a:avLst/>
            </a:prstGeom>
            <a:solidFill>
              <a:srgbClr val="1D203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Tolerance and Safety</a:t>
              </a:r>
            </a:p>
            <a:p>
              <a:pPr algn="ctr"/>
              <a:r>
                <a:rPr lang="en-US" sz="1400" i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Presence of a society that welcomes migrants (and their dependents) and embraces differences</a:t>
              </a:r>
              <a:endParaRPr lang="en-US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/>
              <a:endParaRPr lang="en-GB" sz="8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A0C4329-F678-FC2D-79B9-D4834B3816A2}"/>
                </a:ext>
              </a:extLst>
            </p:cNvPr>
            <p:cNvSpPr/>
            <p:nvPr/>
          </p:nvSpPr>
          <p:spPr>
            <a:xfrm>
              <a:off x="2497965" y="3356090"/>
              <a:ext cx="1980000" cy="838800"/>
            </a:xfrm>
            <a:prstGeom prst="roundRect">
              <a:avLst/>
            </a:prstGeom>
            <a:solidFill>
              <a:srgbClr val="1D203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Fair and Generous Social Model </a:t>
              </a:r>
            </a:p>
            <a:p>
              <a:pPr algn="ctr"/>
              <a:r>
                <a:rPr lang="en-US" sz="1400" i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Protections and opportunities that are offered to migrants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endParaRPr lang="en-GB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37F20C7-E62E-0021-A85B-25651CCABF99}"/>
                </a:ext>
              </a:extLst>
            </p:cNvPr>
            <p:cNvSpPr/>
            <p:nvPr/>
          </p:nvSpPr>
          <p:spPr>
            <a:xfrm>
              <a:off x="4572000" y="3356090"/>
              <a:ext cx="1980000" cy="838800"/>
            </a:xfrm>
            <a:prstGeom prst="roundRect">
              <a:avLst/>
            </a:prstGeom>
            <a:solidFill>
              <a:srgbClr val="1D203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Lifestyle and Environmental Factors</a:t>
              </a:r>
            </a:p>
            <a:p>
              <a:pPr algn="ctr"/>
              <a:r>
                <a:rPr lang="en-US" sz="1400" i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Good quality of life and diver lifestyle choices</a:t>
              </a:r>
              <a:endParaRPr lang="en-GB" sz="1400" i="1" strike="sngStrik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7" name="Triangle 11">
              <a:extLst>
                <a:ext uri="{FF2B5EF4-FFF2-40B4-BE49-F238E27FC236}">
                  <a16:creationId xmlns:a16="http://schemas.microsoft.com/office/drawing/2014/main" id="{B2CFA9EA-C185-7369-6FAE-4A99CCC8A058}"/>
                </a:ext>
              </a:extLst>
            </p:cNvPr>
            <p:cNvSpPr/>
            <p:nvPr/>
          </p:nvSpPr>
          <p:spPr>
            <a:xfrm rot="16200000">
              <a:off x="6482680" y="2772639"/>
              <a:ext cx="411465" cy="27319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8" name="Triangle 11">
              <a:extLst>
                <a:ext uri="{FF2B5EF4-FFF2-40B4-BE49-F238E27FC236}">
                  <a16:creationId xmlns:a16="http://schemas.microsoft.com/office/drawing/2014/main" id="{7767A184-BF99-6682-3C4F-72A0E160B5B5}"/>
                </a:ext>
              </a:extLst>
            </p:cNvPr>
            <p:cNvSpPr/>
            <p:nvPr/>
          </p:nvSpPr>
          <p:spPr>
            <a:xfrm rot="10800000">
              <a:off x="3695685" y="2509109"/>
              <a:ext cx="251216" cy="14422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9" name="Triangle 11">
              <a:extLst>
                <a:ext uri="{FF2B5EF4-FFF2-40B4-BE49-F238E27FC236}">
                  <a16:creationId xmlns:a16="http://schemas.microsoft.com/office/drawing/2014/main" id="{088D52CE-6A38-5A03-5C53-F812CB0A3AAD}"/>
                </a:ext>
              </a:extLst>
            </p:cNvPr>
            <p:cNvSpPr/>
            <p:nvPr/>
          </p:nvSpPr>
          <p:spPr>
            <a:xfrm>
              <a:off x="3680695" y="3151841"/>
              <a:ext cx="251216" cy="14422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0" name="Triangle 11">
              <a:extLst>
                <a:ext uri="{FF2B5EF4-FFF2-40B4-BE49-F238E27FC236}">
                  <a16:creationId xmlns:a16="http://schemas.microsoft.com/office/drawing/2014/main" id="{D512F6BD-498C-B9F0-C0F3-958E29F5D3B4}"/>
                </a:ext>
              </a:extLst>
            </p:cNvPr>
            <p:cNvSpPr/>
            <p:nvPr/>
          </p:nvSpPr>
          <p:spPr>
            <a:xfrm rot="10800000">
              <a:off x="3071331" y="2509109"/>
              <a:ext cx="251216" cy="14422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1" name="Triangle 11">
              <a:extLst>
                <a:ext uri="{FF2B5EF4-FFF2-40B4-BE49-F238E27FC236}">
                  <a16:creationId xmlns:a16="http://schemas.microsoft.com/office/drawing/2014/main" id="{B3A35EC8-6175-DBC5-6CC8-81B2EBE01689}"/>
                </a:ext>
              </a:extLst>
            </p:cNvPr>
            <p:cNvSpPr/>
            <p:nvPr/>
          </p:nvSpPr>
          <p:spPr>
            <a:xfrm>
              <a:off x="3056341" y="3151841"/>
              <a:ext cx="251216" cy="14422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9148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408A9F-9C41-4FE1-B4F2-6DAEE0E602B7}"/>
              </a:ext>
            </a:extLst>
          </p:cNvPr>
          <p:cNvSpPr/>
          <p:nvPr/>
        </p:nvSpPr>
        <p:spPr>
          <a:xfrm>
            <a:off x="0" y="7482663"/>
            <a:ext cx="14630400" cy="746937"/>
          </a:xfrm>
          <a:prstGeom prst="rect">
            <a:avLst/>
          </a:prstGeom>
          <a:solidFill>
            <a:srgbClr val="1D20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3BB16062-63DE-C9A1-ED00-AEA5EE03750B}"/>
              </a:ext>
            </a:extLst>
          </p:cNvPr>
          <p:cNvSpPr/>
          <p:nvPr/>
        </p:nvSpPr>
        <p:spPr>
          <a:xfrm>
            <a:off x="793790" y="7661113"/>
            <a:ext cx="2991922" cy="342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1. Regional Context of </a:t>
            </a:r>
            <a:br>
              <a:rPr lang="en-US" sz="1100" dirty="0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</a:br>
            <a:r>
              <a:rPr lang="en-US" sz="1100" dirty="0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Skilled Migration </a:t>
            </a:r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504961BB-36DE-9A5E-AD8C-278896E71D0D}"/>
              </a:ext>
            </a:extLst>
          </p:cNvPr>
          <p:cNvSpPr/>
          <p:nvPr/>
        </p:nvSpPr>
        <p:spPr>
          <a:xfrm>
            <a:off x="4226497" y="7644539"/>
            <a:ext cx="2631067" cy="35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2. </a:t>
            </a:r>
            <a:r>
              <a:rPr lang="en-GB" sz="1100" dirty="0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Immigration Pathways for Skilled Migration </a:t>
            </a: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06CF78D8-1D8F-1311-B0C5-77E1240FF91A}"/>
              </a:ext>
            </a:extLst>
          </p:cNvPr>
          <p:cNvSpPr/>
          <p:nvPr/>
        </p:nvSpPr>
        <p:spPr>
          <a:xfrm>
            <a:off x="7298349" y="7610360"/>
            <a:ext cx="2473304" cy="35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3. Workforce Demographics and Skills Composition </a:t>
            </a:r>
            <a:endParaRPr lang="en-GB" sz="1400" b="1" dirty="0">
              <a:solidFill>
                <a:schemeClr val="bg2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276823C0-7A9D-EF7F-482F-BAC0FB81971E}"/>
              </a:ext>
            </a:extLst>
          </p:cNvPr>
          <p:cNvSpPr/>
          <p:nvPr/>
        </p:nvSpPr>
        <p:spPr>
          <a:xfrm>
            <a:off x="10212438" y="7658015"/>
            <a:ext cx="1776514" cy="35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4. Upskilling and Reskilling Initiatives</a:t>
            </a:r>
          </a:p>
          <a:p>
            <a:pPr marL="0" indent="0" algn="l">
              <a:buNone/>
            </a:pPr>
            <a:endParaRPr lang="en-GB" sz="1100" dirty="0">
              <a:solidFill>
                <a:schemeClr val="bg2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D1DECAF0-EE40-BA92-313D-9C83C9E9935B}"/>
              </a:ext>
            </a:extLst>
          </p:cNvPr>
          <p:cNvSpPr/>
          <p:nvPr/>
        </p:nvSpPr>
        <p:spPr>
          <a:xfrm>
            <a:off x="12429735" y="7661113"/>
            <a:ext cx="1776514" cy="35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5. Policy Recommendations</a:t>
            </a:r>
          </a:p>
          <a:p>
            <a:pPr marL="0" indent="0" algn="l">
              <a:buNone/>
            </a:pPr>
            <a:endParaRPr lang="en-US" sz="1100" dirty="0">
              <a:solidFill>
                <a:schemeClr val="bg2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  <a:p>
            <a:pPr marL="0" indent="0" algn="l">
              <a:buNone/>
            </a:pPr>
            <a:endParaRPr lang="en-GB" sz="1100" dirty="0">
              <a:solidFill>
                <a:schemeClr val="bg2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700088-1316-D137-4188-7D9B9BFD415F}"/>
              </a:ext>
            </a:extLst>
          </p:cNvPr>
          <p:cNvSpPr txBox="1"/>
          <p:nvPr/>
        </p:nvSpPr>
        <p:spPr>
          <a:xfrm>
            <a:off x="1918380" y="265951"/>
            <a:ext cx="10914792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7D1E2B"/>
                </a:solidFill>
                <a:effectLst/>
                <a:uLnTx/>
                <a:uFillTx/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Skills Shortages and Mismatches in Recruitment Pipelines 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0837450-00D9-8EE7-19CC-8BF1976FB3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2849726"/>
              </p:ext>
            </p:extLst>
          </p:nvPr>
        </p:nvGraphicFramePr>
        <p:xfrm>
          <a:off x="439856" y="1088315"/>
          <a:ext cx="6691711" cy="574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7644A7A-DA43-3322-63E5-EBA843D3D3E3}"/>
              </a:ext>
            </a:extLst>
          </p:cNvPr>
          <p:cNvSpPr txBox="1"/>
          <p:nvPr/>
        </p:nvSpPr>
        <p:spPr>
          <a:xfrm>
            <a:off x="7469874" y="1268573"/>
            <a:ext cx="7131565" cy="590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50"/>
              </a:lnSpc>
              <a:defRPr/>
            </a:pPr>
            <a:r>
              <a:rPr lang="en-US" sz="1400" b="1" dirty="0">
                <a:solidFill>
                  <a:srgbClr val="1D203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ICT Sector: Uneven Recruitment Patterns</a:t>
            </a:r>
          </a:p>
          <a:p>
            <a:pPr marL="230188" indent="-230188">
              <a:spcBef>
                <a:spcPct val="20000"/>
              </a:spcBef>
              <a:buClr>
                <a:srgbClr val="1D203C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25374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Oman issued few ICT permits despite Vision 2040 demand</a:t>
            </a:r>
          </a:p>
          <a:p>
            <a:pPr marL="230188" indent="-230188">
              <a:spcBef>
                <a:spcPct val="20000"/>
              </a:spcBef>
              <a:buClr>
                <a:srgbClr val="1D203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25374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UAE and Saudi Arabia increased ICT recruitment (India, Egypt, Philippines).</a:t>
            </a:r>
          </a:p>
          <a:p>
            <a:pPr marL="230188" indent="-230188">
              <a:spcBef>
                <a:spcPct val="20000"/>
              </a:spcBef>
              <a:buClr>
                <a:srgbClr val="1D203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25374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India supplies high-skill ICT; Pakistan/Bangladesh focus on mid-level</a:t>
            </a:r>
          </a:p>
          <a:p>
            <a:pPr marL="230188" indent="-230188">
              <a:spcBef>
                <a:spcPct val="20000"/>
              </a:spcBef>
              <a:buClr>
                <a:srgbClr val="1D203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25374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Gaps in advanced technology (AI, data science)</a:t>
            </a:r>
          </a:p>
          <a:p>
            <a:pPr>
              <a:buSzPct val="100000"/>
              <a:defRPr/>
            </a:pPr>
            <a:endParaRPr lang="en-US" sz="1400" dirty="0">
              <a:solidFill>
                <a:srgbClr val="15213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ts val="2850"/>
              </a:lnSpc>
              <a:defRPr/>
            </a:pPr>
            <a:r>
              <a:rPr lang="en-US" sz="1400" b="1" dirty="0">
                <a:solidFill>
                  <a:srgbClr val="1D203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Healthcare: Dependent on Specific Sending Countries</a:t>
            </a:r>
            <a:endParaRPr lang="en-US" sz="1400" dirty="0">
              <a:solidFill>
                <a:srgbClr val="1D203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30188" indent="-230188">
              <a:spcBef>
                <a:spcPct val="20000"/>
              </a:spcBef>
              <a:buClr>
                <a:srgbClr val="1D203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25374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Philippines is a key supplier of certified nurses</a:t>
            </a:r>
          </a:p>
          <a:p>
            <a:pPr marL="230188" indent="-230188">
              <a:spcBef>
                <a:spcPct val="20000"/>
              </a:spcBef>
              <a:buClr>
                <a:srgbClr val="1D203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25374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Indian colleges supply many GCC nurses.</a:t>
            </a:r>
          </a:p>
          <a:p>
            <a:pPr marL="230188" indent="-230188">
              <a:spcBef>
                <a:spcPct val="20000"/>
              </a:spcBef>
              <a:buClr>
                <a:srgbClr val="1D203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25374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Pakistan/Bangladesh offer support roles, with limited advanced medical tech skills.</a:t>
            </a:r>
          </a:p>
          <a:p>
            <a:pPr>
              <a:spcBef>
                <a:spcPct val="20000"/>
              </a:spcBef>
              <a:buClr>
                <a:srgbClr val="009CDB"/>
              </a:buClr>
              <a:buSzPct val="100000"/>
              <a:defRPr/>
            </a:pPr>
            <a:endParaRPr lang="en-US" sz="1400" dirty="0">
              <a:solidFill>
                <a:srgbClr val="253745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SzPct val="100000"/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5213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defRPr/>
            </a:pPr>
            <a:r>
              <a:rPr lang="en-US" sz="1400" b="1" dirty="0">
                <a:solidFill>
                  <a:srgbClr val="1D203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Limited Recruitment Pipelines for Renewables and Manufacturing</a:t>
            </a:r>
          </a:p>
          <a:p>
            <a:pPr>
              <a:lnSpc>
                <a:spcPct val="150000"/>
              </a:lnSpc>
              <a:defRPr/>
            </a:pPr>
            <a:endParaRPr lang="en-US" sz="1400" b="1" dirty="0">
              <a:solidFill>
                <a:srgbClr val="3257B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1400" b="1" dirty="0">
                <a:solidFill>
                  <a:srgbClr val="1D203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Geographical Concentration</a:t>
            </a:r>
          </a:p>
          <a:p>
            <a:pPr marL="230188" indent="-230188">
              <a:lnSpc>
                <a:spcPct val="150000"/>
              </a:lnSpc>
              <a:spcBef>
                <a:spcPct val="20000"/>
              </a:spcBef>
              <a:buClr>
                <a:srgbClr val="1D203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25374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UAE: Dubai attracts most skilled </a:t>
            </a:r>
            <a:r>
              <a:rPr lang="en-US" sz="1400" dirty="0" err="1">
                <a:solidFill>
                  <a:srgbClr val="25374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labour</a:t>
            </a:r>
            <a:endParaRPr lang="en-US" sz="1400" dirty="0">
              <a:solidFill>
                <a:srgbClr val="253745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30188" indent="-230188">
              <a:spcBef>
                <a:spcPct val="20000"/>
              </a:spcBef>
              <a:buClr>
                <a:srgbClr val="1D203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solidFill>
                  <a:srgbClr val="25374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Labour</a:t>
            </a:r>
            <a:r>
              <a:rPr lang="en-US" sz="1400" dirty="0">
                <a:solidFill>
                  <a:srgbClr val="25374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-Sending Countries: Training hubs in urban areas with limited rural access </a:t>
            </a:r>
          </a:p>
          <a:p>
            <a:pPr>
              <a:buSzPct val="100000"/>
            </a:pPr>
            <a:endParaRPr lang="en-US" sz="1400" dirty="0">
              <a:solidFill>
                <a:srgbClr val="15213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ts val="2850"/>
              </a:lnSpc>
              <a:defRPr/>
            </a:pPr>
            <a:endParaRPr lang="en-US" sz="1400" dirty="0">
              <a:solidFill>
                <a:srgbClr val="3257B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SzPct val="100000"/>
              <a:defRPr/>
            </a:pPr>
            <a:endParaRPr lang="en-US" sz="1400" dirty="0">
              <a:solidFill>
                <a:srgbClr val="15213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SzPct val="100000"/>
              <a:buFont typeface="Arial" panose="020B0604020202020204" pitchFamily="34" charset="0"/>
              <a:buChar char="•"/>
              <a:defRPr/>
            </a:pPr>
            <a:endParaRPr lang="en-US" sz="900" dirty="0">
              <a:solidFill>
                <a:srgbClr val="15213F"/>
              </a:solidFill>
              <a:latin typeface="Montserrat" panose="00000500000000000000" pitchFamily="2" charset="0"/>
              <a:ea typeface="Roboto" pitchFamily="34" charset="-122"/>
              <a:cs typeface="Roboto" pitchFamily="34" charset="-120"/>
            </a:endParaRPr>
          </a:p>
          <a:p>
            <a:pPr>
              <a:buSzPct val="100000"/>
              <a:defRPr/>
            </a:pPr>
            <a:endParaRPr lang="en-US" sz="900" dirty="0">
              <a:solidFill>
                <a:srgbClr val="15213F"/>
              </a:solidFill>
              <a:latin typeface="Montserrat" panose="00000500000000000000" pitchFamily="2" charset="0"/>
              <a:ea typeface="Roboto" pitchFamily="34" charset="-122"/>
              <a:cs typeface="Roboto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2993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22E397-6561-58DC-A9D9-54C8BE0B014B}"/>
              </a:ext>
            </a:extLst>
          </p:cNvPr>
          <p:cNvSpPr/>
          <p:nvPr/>
        </p:nvSpPr>
        <p:spPr>
          <a:xfrm>
            <a:off x="0" y="7482663"/>
            <a:ext cx="14630400" cy="746937"/>
          </a:xfrm>
          <a:prstGeom prst="rect">
            <a:avLst/>
          </a:prstGeom>
          <a:solidFill>
            <a:srgbClr val="1D20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3865EC10-A985-96B9-3289-6BFDEF1F94B1}"/>
              </a:ext>
            </a:extLst>
          </p:cNvPr>
          <p:cNvSpPr/>
          <p:nvPr/>
        </p:nvSpPr>
        <p:spPr>
          <a:xfrm>
            <a:off x="793790" y="7661113"/>
            <a:ext cx="2991922" cy="342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1. Regional Context of </a:t>
            </a:r>
          </a:p>
          <a:p>
            <a:pPr marL="0" indent="0" algn="l">
              <a:buNone/>
            </a:pPr>
            <a:r>
              <a:rPr lang="en-US" sz="1100" dirty="0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Skilled Migration </a:t>
            </a:r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723EE066-44EC-CE1A-459E-137C943A6B3C}"/>
              </a:ext>
            </a:extLst>
          </p:cNvPr>
          <p:cNvSpPr/>
          <p:nvPr/>
        </p:nvSpPr>
        <p:spPr>
          <a:xfrm>
            <a:off x="4200507" y="7678841"/>
            <a:ext cx="2631067" cy="35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2. </a:t>
            </a:r>
            <a:r>
              <a:rPr lang="en-GB" sz="1100" dirty="0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Immigration Pathways for Skilled Migration </a:t>
            </a: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90EB32D4-C099-9502-B2AF-A2E65B0BE0C5}"/>
              </a:ext>
            </a:extLst>
          </p:cNvPr>
          <p:cNvSpPr/>
          <p:nvPr/>
        </p:nvSpPr>
        <p:spPr>
          <a:xfrm>
            <a:off x="7246369" y="7650181"/>
            <a:ext cx="2396185" cy="213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3. Workforce Demographics and Skills Composition </a:t>
            </a:r>
            <a:endParaRPr lang="en-GB" sz="1400" b="1" dirty="0">
              <a:solidFill>
                <a:schemeClr val="bg2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950E62AD-55A9-E3CB-F617-1238195F5A80}"/>
              </a:ext>
            </a:extLst>
          </p:cNvPr>
          <p:cNvSpPr/>
          <p:nvPr/>
        </p:nvSpPr>
        <p:spPr>
          <a:xfrm>
            <a:off x="10057349" y="7678840"/>
            <a:ext cx="1776514" cy="35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4. Upskilling and Reskilling Initiatives</a:t>
            </a:r>
          </a:p>
          <a:p>
            <a:pPr marL="0" indent="0" algn="l">
              <a:buNone/>
            </a:pPr>
            <a:endParaRPr lang="en-GB" sz="1100" dirty="0">
              <a:solidFill>
                <a:schemeClr val="bg2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2AB09B98-CCA4-5C7A-4099-84463AE8F181}"/>
              </a:ext>
            </a:extLst>
          </p:cNvPr>
          <p:cNvSpPr/>
          <p:nvPr/>
        </p:nvSpPr>
        <p:spPr>
          <a:xfrm>
            <a:off x="12248657" y="7678840"/>
            <a:ext cx="1776514" cy="35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5. Policy Recommendations</a:t>
            </a:r>
          </a:p>
          <a:p>
            <a:pPr marL="0" indent="0" algn="l">
              <a:buNone/>
            </a:pPr>
            <a:endParaRPr lang="en-US" sz="1100" dirty="0">
              <a:solidFill>
                <a:schemeClr val="bg2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  <a:p>
            <a:pPr marL="0" indent="0" algn="l">
              <a:buNone/>
            </a:pPr>
            <a:endParaRPr lang="en-GB" sz="1100" dirty="0">
              <a:solidFill>
                <a:schemeClr val="bg2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6FEC2A-3043-CB46-404B-8B4716EBA341}"/>
              </a:ext>
            </a:extLst>
          </p:cNvPr>
          <p:cNvSpPr txBox="1"/>
          <p:nvPr/>
        </p:nvSpPr>
        <p:spPr>
          <a:xfrm>
            <a:off x="2592199" y="443133"/>
            <a:ext cx="9567154" cy="559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7D1E2B"/>
                </a:solidFill>
                <a:effectLst/>
                <a:uLnTx/>
                <a:uFillTx/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Businesses Perspectives across the ADD Corridor</a:t>
            </a: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rgbClr val="7D1E2B"/>
              </a:solidFill>
              <a:effectLst/>
              <a:uLnTx/>
              <a:uFillTx/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F0BE0D6D-5FD7-08AC-2DF4-EB3B7B87D2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196652"/>
              </p:ext>
            </p:extLst>
          </p:nvPr>
        </p:nvGraphicFramePr>
        <p:xfrm>
          <a:off x="143839" y="1702948"/>
          <a:ext cx="5013788" cy="4812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563DC523-7192-8135-FDD6-179025728A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9991712"/>
              </p:ext>
            </p:extLst>
          </p:nvPr>
        </p:nvGraphicFramePr>
        <p:xfrm>
          <a:off x="5218737" y="1631981"/>
          <a:ext cx="5121548" cy="4812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111BD3C5-8D59-03CC-FADC-BBCDF89C30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1288407"/>
              </p:ext>
            </p:extLst>
          </p:nvPr>
        </p:nvGraphicFramePr>
        <p:xfrm>
          <a:off x="10437952" y="1551652"/>
          <a:ext cx="4048609" cy="4812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E9AB90C7-4BAC-7BB1-DC7C-B1B6FB3603D9}"/>
              </a:ext>
            </a:extLst>
          </p:cNvPr>
          <p:cNvSpPr txBox="1"/>
          <p:nvPr/>
        </p:nvSpPr>
        <p:spPr>
          <a:xfrm>
            <a:off x="3018414" y="6677948"/>
            <a:ext cx="8593571" cy="273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100" dirty="0">
                <a:solidFill>
                  <a:srgbClr val="263745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Fragomen Survey on Assessing Workforce Skills and Upskilling Strategies in Private Sector Companies (2025).</a:t>
            </a:r>
            <a:endParaRPr lang="en-GB" sz="1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C9BD87-23CA-398D-D879-C6D5B5224B46}"/>
              </a:ext>
            </a:extLst>
          </p:cNvPr>
          <p:cNvSpPr txBox="1"/>
          <p:nvPr/>
        </p:nvSpPr>
        <p:spPr>
          <a:xfrm>
            <a:off x="860535" y="1514392"/>
            <a:ext cx="358039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Employer Strategies for Addressing Skill Gaps</a:t>
            </a:r>
            <a:endParaRPr lang="en-GB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91AA51-AAA0-085D-C03B-4BA412B68318}"/>
              </a:ext>
            </a:extLst>
          </p:cNvPr>
          <p:cNvSpPr txBox="1"/>
          <p:nvPr/>
        </p:nvSpPr>
        <p:spPr>
          <a:xfrm>
            <a:off x="6241647" y="1514391"/>
            <a:ext cx="3723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Reported Limitations in In-Country Talent Pools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D5F80A-7DD0-0203-343F-781328DC2AD6}"/>
              </a:ext>
            </a:extLst>
          </p:cNvPr>
          <p:cNvSpPr txBox="1"/>
          <p:nvPr/>
        </p:nvSpPr>
        <p:spPr>
          <a:xfrm>
            <a:off x="10707183" y="1514392"/>
            <a:ext cx="4252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Roles Filled Through International Recruitment</a:t>
            </a:r>
          </a:p>
        </p:txBody>
      </p:sp>
    </p:spTree>
    <p:extLst>
      <p:ext uri="{BB962C8B-B14F-4D97-AF65-F5344CB8AC3E}">
        <p14:creationId xmlns:p14="http://schemas.microsoft.com/office/powerpoint/2010/main" val="1840059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200FC4-FB66-B77B-68E1-12D9774FC729}"/>
              </a:ext>
            </a:extLst>
          </p:cNvPr>
          <p:cNvSpPr/>
          <p:nvPr/>
        </p:nvSpPr>
        <p:spPr>
          <a:xfrm>
            <a:off x="0" y="7482663"/>
            <a:ext cx="14630400" cy="746937"/>
          </a:xfrm>
          <a:prstGeom prst="rect">
            <a:avLst/>
          </a:prstGeom>
          <a:solidFill>
            <a:srgbClr val="1D20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7F4E654A-1ED5-EB8F-4F3C-29BC362144CD}"/>
              </a:ext>
            </a:extLst>
          </p:cNvPr>
          <p:cNvSpPr/>
          <p:nvPr/>
        </p:nvSpPr>
        <p:spPr>
          <a:xfrm>
            <a:off x="793790" y="7661113"/>
            <a:ext cx="2991922" cy="342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 algn="l">
              <a:buAutoNum type="arabicPeriod"/>
            </a:pPr>
            <a:r>
              <a:rPr lang="en-US" sz="1100" dirty="0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Regional Context of </a:t>
            </a:r>
          </a:p>
          <a:p>
            <a:pPr algn="l"/>
            <a:r>
              <a:rPr lang="en-US" sz="1100" dirty="0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Skilled Migration </a:t>
            </a:r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9F8B4B3C-5DD4-BD78-1487-55F1D1ACB5D3}"/>
              </a:ext>
            </a:extLst>
          </p:cNvPr>
          <p:cNvSpPr/>
          <p:nvPr/>
        </p:nvSpPr>
        <p:spPr>
          <a:xfrm>
            <a:off x="4290715" y="7678841"/>
            <a:ext cx="2631067" cy="35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2. </a:t>
            </a:r>
            <a:r>
              <a:rPr lang="en-GB" sz="1100" dirty="0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Immigration Pathways for Skilled Migration </a:t>
            </a: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3957FE74-32DB-333F-2BB4-CBD8CC88BD6E}"/>
              </a:ext>
            </a:extLst>
          </p:cNvPr>
          <p:cNvSpPr/>
          <p:nvPr/>
        </p:nvSpPr>
        <p:spPr>
          <a:xfrm>
            <a:off x="7426785" y="7705065"/>
            <a:ext cx="2035352" cy="2989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3. Workforce Demographics and Skills Composition </a:t>
            </a:r>
            <a:endParaRPr lang="en-GB" sz="1100" dirty="0">
              <a:solidFill>
                <a:schemeClr val="bg2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DD8E1B48-05CD-45C0-C80F-1E0B3F8C0C1B}"/>
              </a:ext>
            </a:extLst>
          </p:cNvPr>
          <p:cNvSpPr/>
          <p:nvPr/>
        </p:nvSpPr>
        <p:spPr>
          <a:xfrm>
            <a:off x="9967140" y="7678840"/>
            <a:ext cx="1776514" cy="35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4. Upskilling and Reskilling Initiatives</a:t>
            </a:r>
          </a:p>
          <a:p>
            <a:pPr marL="0" indent="0" algn="l">
              <a:buNone/>
            </a:pPr>
            <a:endParaRPr lang="en-GB" sz="1100" dirty="0">
              <a:solidFill>
                <a:schemeClr val="bg2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EA1F1392-8586-8083-C41F-6EF2D2B1820C}"/>
              </a:ext>
            </a:extLst>
          </p:cNvPr>
          <p:cNvSpPr/>
          <p:nvPr/>
        </p:nvSpPr>
        <p:spPr>
          <a:xfrm>
            <a:off x="12248657" y="7678840"/>
            <a:ext cx="1776514" cy="35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chemeClr val="bg2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5. Policy Recommendations</a:t>
            </a:r>
          </a:p>
          <a:p>
            <a:pPr marL="0" indent="0" algn="l">
              <a:buNone/>
            </a:pPr>
            <a:endParaRPr lang="en-US" sz="1100" dirty="0">
              <a:solidFill>
                <a:schemeClr val="bg2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  <a:p>
            <a:pPr marL="0" indent="0" algn="l">
              <a:buNone/>
            </a:pPr>
            <a:endParaRPr lang="en-GB" sz="1100" dirty="0">
              <a:solidFill>
                <a:schemeClr val="bg2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C2D541-101F-73FB-A43B-DCF9BBBA214B}"/>
              </a:ext>
            </a:extLst>
          </p:cNvPr>
          <p:cNvSpPr txBox="1"/>
          <p:nvPr/>
        </p:nvSpPr>
        <p:spPr>
          <a:xfrm>
            <a:off x="2767519" y="501500"/>
            <a:ext cx="9664430" cy="559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 dirty="0">
                <a:solidFill>
                  <a:srgbClr val="7D1E2B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Government Strategies for Upskilling and Reskilling </a:t>
            </a: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rgbClr val="7D1E2B"/>
              </a:solidFill>
              <a:effectLst/>
              <a:uLnTx/>
              <a:uFillTx/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</p:txBody>
      </p:sp>
      <p:grpSp>
        <p:nvGrpSpPr>
          <p:cNvPr id="12" name="그룹 20">
            <a:extLst>
              <a:ext uri="{FF2B5EF4-FFF2-40B4-BE49-F238E27FC236}">
                <a16:creationId xmlns:a16="http://schemas.microsoft.com/office/drawing/2014/main" id="{389B8B39-F311-0A85-25AB-BA2EB5E40FCD}"/>
              </a:ext>
            </a:extLst>
          </p:cNvPr>
          <p:cNvGrpSpPr/>
          <p:nvPr/>
        </p:nvGrpSpPr>
        <p:grpSpPr>
          <a:xfrm>
            <a:off x="1221832" y="1596968"/>
            <a:ext cx="5269358" cy="5126827"/>
            <a:chOff x="734127" y="2205519"/>
            <a:chExt cx="3430623" cy="3438942"/>
          </a:xfrm>
        </p:grpSpPr>
        <p:sp>
          <p:nvSpPr>
            <p:cNvPr id="13" name="직사각형 38">
              <a:extLst>
                <a:ext uri="{FF2B5EF4-FFF2-40B4-BE49-F238E27FC236}">
                  <a16:creationId xmlns:a16="http://schemas.microsoft.com/office/drawing/2014/main" id="{C5AB3555-935E-BAE4-3316-2B615C4C8E62}"/>
                </a:ext>
              </a:extLst>
            </p:cNvPr>
            <p:cNvSpPr/>
            <p:nvPr/>
          </p:nvSpPr>
          <p:spPr>
            <a:xfrm>
              <a:off x="734127" y="2205519"/>
              <a:ext cx="3228244" cy="419379"/>
            </a:xfrm>
            <a:prstGeom prst="rect">
              <a:avLst/>
            </a:prstGeom>
            <a:solidFill>
              <a:srgbClr val="1D2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DDC3902-27B7-F9EB-4C13-00BE20C7AC2D}"/>
                </a:ext>
              </a:extLst>
            </p:cNvPr>
            <p:cNvSpPr txBox="1"/>
            <p:nvPr/>
          </p:nvSpPr>
          <p:spPr>
            <a:xfrm>
              <a:off x="859866" y="2276709"/>
              <a:ext cx="2976769" cy="268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err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Labour</a:t>
              </a:r>
              <a:r>
                <a:rPr lang="en-US" altLang="ko-KR" sz="20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-receiving countries </a:t>
              </a:r>
              <a:endParaRPr lang="ko-KR" altLang="en-US" sz="2000" b="1" dirty="0">
                <a:solidFill>
                  <a:schemeClr val="bg1"/>
                </a:solidFill>
                <a:latin typeface="Roboto" panose="02000000000000000000" pitchFamily="2" charset="0"/>
                <a:cs typeface="Roboto" panose="02000000000000000000" pitchFamily="2" charset="0"/>
              </a:endParaRPr>
            </a:p>
          </p:txBody>
        </p:sp>
        <p:grpSp>
          <p:nvGrpSpPr>
            <p:cNvPr id="15" name="Group 39">
              <a:extLst>
                <a:ext uri="{FF2B5EF4-FFF2-40B4-BE49-F238E27FC236}">
                  <a16:creationId xmlns:a16="http://schemas.microsoft.com/office/drawing/2014/main" id="{BB9AD67A-9EC6-EA38-E9E4-EA1C4022B020}"/>
                </a:ext>
              </a:extLst>
            </p:cNvPr>
            <p:cNvGrpSpPr/>
            <p:nvPr/>
          </p:nvGrpSpPr>
          <p:grpSpPr>
            <a:xfrm>
              <a:off x="1643533" y="3419363"/>
              <a:ext cx="2521217" cy="612811"/>
              <a:chOff x="1113220" y="4149080"/>
              <a:chExt cx="1516195" cy="612811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F78EBC8-C52B-2783-0722-2F55AFF0F285}"/>
                  </a:ext>
                </a:extLst>
              </p:cNvPr>
              <p:cNvSpPr txBox="1"/>
              <p:nvPr/>
            </p:nvSpPr>
            <p:spPr>
              <a:xfrm>
                <a:off x="1113220" y="4149080"/>
                <a:ext cx="1516195" cy="247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Investment in National Talent</a:t>
                </a:r>
                <a:endPara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D4A0807-A5FD-CF44-2EA7-7C70A65C29FD}"/>
                  </a:ext>
                </a:extLst>
              </p:cNvPr>
              <p:cNvSpPr txBox="1"/>
              <p:nvPr/>
            </p:nvSpPr>
            <p:spPr>
              <a:xfrm>
                <a:off x="1113220" y="4369639"/>
                <a:ext cx="1516195" cy="39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Nationalisation</a:t>
                </a:r>
                <a:r>
                  <a:rPr lang="en-US" altLang="ko-K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Policies to encourage Private Sector Representation</a:t>
                </a:r>
                <a:endPara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16" name="Group 42">
              <a:extLst>
                <a:ext uri="{FF2B5EF4-FFF2-40B4-BE49-F238E27FC236}">
                  <a16:creationId xmlns:a16="http://schemas.microsoft.com/office/drawing/2014/main" id="{5C767C82-AE80-7F21-EA1F-E0316D05F895}"/>
                </a:ext>
              </a:extLst>
            </p:cNvPr>
            <p:cNvGrpSpPr/>
            <p:nvPr/>
          </p:nvGrpSpPr>
          <p:grpSpPr>
            <a:xfrm>
              <a:off x="995897" y="3477075"/>
              <a:ext cx="566802" cy="566802"/>
              <a:chOff x="465585" y="4206791"/>
              <a:chExt cx="566802" cy="566802"/>
            </a:xfrm>
          </p:grpSpPr>
          <p:sp>
            <p:nvSpPr>
              <p:cNvPr id="23" name="Oval 43">
                <a:extLst>
                  <a:ext uri="{FF2B5EF4-FFF2-40B4-BE49-F238E27FC236}">
                    <a16:creationId xmlns:a16="http://schemas.microsoft.com/office/drawing/2014/main" id="{51AF00D7-8160-62E2-721C-99D8FF1A32EF}"/>
                  </a:ext>
                </a:extLst>
              </p:cNvPr>
              <p:cNvSpPr/>
              <p:nvPr/>
            </p:nvSpPr>
            <p:spPr>
              <a:xfrm>
                <a:off x="465585" y="4206791"/>
                <a:ext cx="566802" cy="566802"/>
              </a:xfrm>
              <a:prstGeom prst="ellipse">
                <a:avLst/>
              </a:prstGeom>
              <a:solidFill>
                <a:srgbClr val="1D20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48E6605-85E9-FAC4-48F8-D77B742BFA46}"/>
                  </a:ext>
                </a:extLst>
              </p:cNvPr>
              <p:cNvSpPr txBox="1"/>
              <p:nvPr/>
            </p:nvSpPr>
            <p:spPr>
              <a:xfrm>
                <a:off x="465585" y="4340806"/>
                <a:ext cx="566802" cy="2064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01</a:t>
                </a:r>
                <a:endParaRPr lang="ko-KR" altLang="en-US" sz="2000" b="1" dirty="0">
                  <a:solidFill>
                    <a:schemeClr val="bg1"/>
                  </a:solidFill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17" name="Group 39">
              <a:extLst>
                <a:ext uri="{FF2B5EF4-FFF2-40B4-BE49-F238E27FC236}">
                  <a16:creationId xmlns:a16="http://schemas.microsoft.com/office/drawing/2014/main" id="{DFB8016A-A011-E33B-4460-A7FC654719FE}"/>
                </a:ext>
              </a:extLst>
            </p:cNvPr>
            <p:cNvGrpSpPr/>
            <p:nvPr/>
          </p:nvGrpSpPr>
          <p:grpSpPr>
            <a:xfrm>
              <a:off x="1643533" y="4866491"/>
              <a:ext cx="2521217" cy="777970"/>
              <a:chOff x="1113220" y="4149080"/>
              <a:chExt cx="1516195" cy="77797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EC6EB47-52AD-CADE-5439-E27EF57C6B2C}"/>
                  </a:ext>
                </a:extLst>
              </p:cNvPr>
              <p:cNvSpPr txBox="1"/>
              <p:nvPr/>
            </p:nvSpPr>
            <p:spPr>
              <a:xfrm>
                <a:off x="1113220" y="4149080"/>
                <a:ext cx="1516195" cy="247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Artificial Intelligence </a:t>
                </a:r>
                <a:endPara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4D2875-38B5-8C17-7775-91D00AE9DB41}"/>
                  </a:ext>
                </a:extLst>
              </p:cNvPr>
              <p:cNvSpPr txBox="1"/>
              <p:nvPr/>
            </p:nvSpPr>
            <p:spPr>
              <a:xfrm>
                <a:off x="1113220" y="4369639"/>
                <a:ext cx="1516195" cy="557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All GCC countries have an AI Strategy/Roadmap and Flagship </a:t>
                </a:r>
                <a:r>
                  <a:rPr lang="en-US" altLang="ko-KR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Programmes</a:t>
                </a:r>
                <a:endPara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18" name="Group 42">
              <a:extLst>
                <a:ext uri="{FF2B5EF4-FFF2-40B4-BE49-F238E27FC236}">
                  <a16:creationId xmlns:a16="http://schemas.microsoft.com/office/drawing/2014/main" id="{40775837-7F87-1701-1523-2526EFA49919}"/>
                </a:ext>
              </a:extLst>
            </p:cNvPr>
            <p:cNvGrpSpPr/>
            <p:nvPr/>
          </p:nvGrpSpPr>
          <p:grpSpPr>
            <a:xfrm>
              <a:off x="995897" y="4924203"/>
              <a:ext cx="566802" cy="566802"/>
              <a:chOff x="465585" y="4206791"/>
              <a:chExt cx="566802" cy="566802"/>
            </a:xfrm>
          </p:grpSpPr>
          <p:sp>
            <p:nvSpPr>
              <p:cNvPr id="19" name="Oval 43">
                <a:extLst>
                  <a:ext uri="{FF2B5EF4-FFF2-40B4-BE49-F238E27FC236}">
                    <a16:creationId xmlns:a16="http://schemas.microsoft.com/office/drawing/2014/main" id="{484056CD-4653-2EAA-86C9-7A15609ADB79}"/>
                  </a:ext>
                </a:extLst>
              </p:cNvPr>
              <p:cNvSpPr/>
              <p:nvPr/>
            </p:nvSpPr>
            <p:spPr>
              <a:xfrm>
                <a:off x="465585" y="4206791"/>
                <a:ext cx="566802" cy="566802"/>
              </a:xfrm>
              <a:prstGeom prst="ellipse">
                <a:avLst/>
              </a:prstGeom>
              <a:solidFill>
                <a:srgbClr val="1D20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rgbClr val="1D203C"/>
                  </a:solidFill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10ACCAE-F218-4841-FF89-7552A229281F}"/>
                  </a:ext>
                </a:extLst>
              </p:cNvPr>
              <p:cNvSpPr txBox="1"/>
              <p:nvPr/>
            </p:nvSpPr>
            <p:spPr>
              <a:xfrm>
                <a:off x="465585" y="4340806"/>
                <a:ext cx="566802" cy="2064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02</a:t>
                </a:r>
                <a:endParaRPr lang="ko-KR" altLang="en-US" sz="2000" b="1" dirty="0">
                  <a:solidFill>
                    <a:schemeClr val="bg1"/>
                  </a:solidFill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</p:grpSp>
      <p:grpSp>
        <p:nvGrpSpPr>
          <p:cNvPr id="27" name="그룹 39">
            <a:extLst>
              <a:ext uri="{FF2B5EF4-FFF2-40B4-BE49-F238E27FC236}">
                <a16:creationId xmlns:a16="http://schemas.microsoft.com/office/drawing/2014/main" id="{EA96FA3F-2E72-76FB-16B4-B239F00E9AF1}"/>
              </a:ext>
            </a:extLst>
          </p:cNvPr>
          <p:cNvGrpSpPr/>
          <p:nvPr/>
        </p:nvGrpSpPr>
        <p:grpSpPr>
          <a:xfrm>
            <a:off x="7744223" y="1653464"/>
            <a:ext cx="5057377" cy="4841555"/>
            <a:chOff x="691439" y="2185316"/>
            <a:chExt cx="3473311" cy="3305689"/>
          </a:xfrm>
        </p:grpSpPr>
        <p:sp>
          <p:nvSpPr>
            <p:cNvPr id="28" name="직사각형 57">
              <a:extLst>
                <a:ext uri="{FF2B5EF4-FFF2-40B4-BE49-F238E27FC236}">
                  <a16:creationId xmlns:a16="http://schemas.microsoft.com/office/drawing/2014/main" id="{D085A1DC-42FB-3C64-DBC0-1890E9239047}"/>
                </a:ext>
              </a:extLst>
            </p:cNvPr>
            <p:cNvSpPr/>
            <p:nvPr/>
          </p:nvSpPr>
          <p:spPr>
            <a:xfrm>
              <a:off x="691439" y="2185316"/>
              <a:ext cx="3228244" cy="419379"/>
            </a:xfrm>
            <a:prstGeom prst="rect">
              <a:avLst/>
            </a:prstGeom>
            <a:solidFill>
              <a:srgbClr val="5E0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Roboto" panose="02000000000000000000" pitchFamily="2" charset="0"/>
                <a:cs typeface="Roboto" panose="02000000000000000000" pitchFamily="2" charset="0"/>
              </a:endParaRPr>
            </a:p>
          </p:txBody>
        </p:sp>
        <p:grpSp>
          <p:nvGrpSpPr>
            <p:cNvPr id="29" name="Group 13">
              <a:extLst>
                <a:ext uri="{FF2B5EF4-FFF2-40B4-BE49-F238E27FC236}">
                  <a16:creationId xmlns:a16="http://schemas.microsoft.com/office/drawing/2014/main" id="{992CE190-86E0-E399-6036-4466F8E91BFB}"/>
                </a:ext>
              </a:extLst>
            </p:cNvPr>
            <p:cNvGrpSpPr/>
            <p:nvPr/>
          </p:nvGrpSpPr>
          <p:grpSpPr>
            <a:xfrm>
              <a:off x="795833" y="2256505"/>
              <a:ext cx="2998113" cy="322171"/>
              <a:chOff x="803640" y="3366556"/>
              <a:chExt cx="2074425" cy="322171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9F44E57-FE7A-6642-D241-59D84A45E8B6}"/>
                  </a:ext>
                </a:extLst>
              </p:cNvPr>
              <p:cNvSpPr txBox="1"/>
              <p:nvPr/>
            </p:nvSpPr>
            <p:spPr>
              <a:xfrm>
                <a:off x="803640" y="3499599"/>
                <a:ext cx="2059657" cy="189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22AB6B8-068E-ED99-F297-A80FFEA327A1}"/>
                  </a:ext>
                </a:extLst>
              </p:cNvPr>
              <p:cNvSpPr txBox="1"/>
              <p:nvPr/>
            </p:nvSpPr>
            <p:spPr>
              <a:xfrm>
                <a:off x="818408" y="3366556"/>
                <a:ext cx="2059657" cy="273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" b="1" dirty="0" err="1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Labour</a:t>
                </a:r>
                <a:r>
                  <a:rPr lang="en-US" altLang="ko-KR" sz="2000" b="1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-sending countries </a:t>
                </a:r>
                <a:endParaRPr lang="ko-KR" altLang="en-US" sz="2000" b="1" dirty="0">
                  <a:solidFill>
                    <a:schemeClr val="bg1"/>
                  </a:solidFill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30" name="Group 39">
              <a:extLst>
                <a:ext uri="{FF2B5EF4-FFF2-40B4-BE49-F238E27FC236}">
                  <a16:creationId xmlns:a16="http://schemas.microsoft.com/office/drawing/2014/main" id="{04CC7040-47B1-6BCD-6162-E9CAF4C81981}"/>
                </a:ext>
              </a:extLst>
            </p:cNvPr>
            <p:cNvGrpSpPr/>
            <p:nvPr/>
          </p:nvGrpSpPr>
          <p:grpSpPr>
            <a:xfrm>
              <a:off x="1643533" y="3419363"/>
              <a:ext cx="2521217" cy="619828"/>
              <a:chOff x="1113220" y="4149080"/>
              <a:chExt cx="1516195" cy="619828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BB4AC21-88AC-3CB2-3EC2-9EC62132D007}"/>
                  </a:ext>
                </a:extLst>
              </p:cNvPr>
              <p:cNvSpPr txBox="1"/>
              <p:nvPr/>
            </p:nvSpPr>
            <p:spPr>
              <a:xfrm>
                <a:off x="1113220" y="4149080"/>
                <a:ext cx="1516195" cy="252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Overseas Employment </a:t>
                </a:r>
                <a:endPara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29F8486-ACD1-93E1-F7D5-49E33FE072ED}"/>
                  </a:ext>
                </a:extLst>
              </p:cNvPr>
              <p:cNvSpPr txBox="1"/>
              <p:nvPr/>
            </p:nvSpPr>
            <p:spPr>
              <a:xfrm>
                <a:off x="1113220" y="4369639"/>
                <a:ext cx="1516195" cy="399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Alignment with International Certification Frameworks </a:t>
                </a:r>
                <a:endPara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31" name="Group 42">
              <a:extLst>
                <a:ext uri="{FF2B5EF4-FFF2-40B4-BE49-F238E27FC236}">
                  <a16:creationId xmlns:a16="http://schemas.microsoft.com/office/drawing/2014/main" id="{E0AB6128-6FEC-1A67-78C1-BDD3200ABE8A}"/>
                </a:ext>
              </a:extLst>
            </p:cNvPr>
            <p:cNvGrpSpPr/>
            <p:nvPr/>
          </p:nvGrpSpPr>
          <p:grpSpPr>
            <a:xfrm>
              <a:off x="995897" y="3477075"/>
              <a:ext cx="566802" cy="566802"/>
              <a:chOff x="465585" y="4206791"/>
              <a:chExt cx="566802" cy="566802"/>
            </a:xfrm>
          </p:grpSpPr>
          <p:sp>
            <p:nvSpPr>
              <p:cNvPr id="38" name="Oval 43">
                <a:extLst>
                  <a:ext uri="{FF2B5EF4-FFF2-40B4-BE49-F238E27FC236}">
                    <a16:creationId xmlns:a16="http://schemas.microsoft.com/office/drawing/2014/main" id="{585994BA-ED8F-4DA9-F00A-A66F0E50F8CD}"/>
                  </a:ext>
                </a:extLst>
              </p:cNvPr>
              <p:cNvSpPr/>
              <p:nvPr/>
            </p:nvSpPr>
            <p:spPr>
              <a:xfrm>
                <a:off x="465585" y="4206791"/>
                <a:ext cx="566802" cy="566802"/>
              </a:xfrm>
              <a:prstGeom prst="ellipse">
                <a:avLst/>
              </a:prstGeom>
              <a:solidFill>
                <a:srgbClr val="5E02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rgbClr val="5E0202"/>
                  </a:solidFill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CFA89D8-BE44-56E7-9DE6-4A21F9B654AD}"/>
                  </a:ext>
                </a:extLst>
              </p:cNvPr>
              <p:cNvSpPr txBox="1"/>
              <p:nvPr/>
            </p:nvSpPr>
            <p:spPr>
              <a:xfrm>
                <a:off x="465585" y="4340806"/>
                <a:ext cx="566802" cy="210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01</a:t>
                </a:r>
                <a:endParaRPr lang="ko-KR" altLang="en-US" sz="2000" b="1" dirty="0">
                  <a:solidFill>
                    <a:schemeClr val="bg1"/>
                  </a:solidFill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32" name="Group 39">
              <a:extLst>
                <a:ext uri="{FF2B5EF4-FFF2-40B4-BE49-F238E27FC236}">
                  <a16:creationId xmlns:a16="http://schemas.microsoft.com/office/drawing/2014/main" id="{CFC5CBF8-B205-1946-9B5B-958324AE7607}"/>
                </a:ext>
              </a:extLst>
            </p:cNvPr>
            <p:cNvGrpSpPr/>
            <p:nvPr/>
          </p:nvGrpSpPr>
          <p:grpSpPr>
            <a:xfrm>
              <a:off x="1643533" y="4878841"/>
              <a:ext cx="2521217" cy="452382"/>
              <a:chOff x="1113220" y="4161430"/>
              <a:chExt cx="1516195" cy="452382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012CB54-EFD9-A2DD-5D7F-BBAAAA9BA42E}"/>
                  </a:ext>
                </a:extLst>
              </p:cNvPr>
              <p:cNvSpPr txBox="1"/>
              <p:nvPr/>
            </p:nvSpPr>
            <p:spPr>
              <a:xfrm>
                <a:off x="1113220" y="4161430"/>
                <a:ext cx="1516195" cy="252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Domestic Industries</a:t>
                </a:r>
                <a:endPara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AC85AE1-BF29-7696-724B-923432CCC98C}"/>
                  </a:ext>
                </a:extLst>
              </p:cNvPr>
              <p:cNvSpPr txBox="1"/>
              <p:nvPr/>
            </p:nvSpPr>
            <p:spPr>
              <a:xfrm>
                <a:off x="1113220" y="4382656"/>
                <a:ext cx="1516195" cy="231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TVET systems and Digital Skills</a:t>
                </a:r>
                <a:endPara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33" name="Group 42">
              <a:extLst>
                <a:ext uri="{FF2B5EF4-FFF2-40B4-BE49-F238E27FC236}">
                  <a16:creationId xmlns:a16="http://schemas.microsoft.com/office/drawing/2014/main" id="{A01B3B65-A20E-48CA-69EC-28D611437A76}"/>
                </a:ext>
              </a:extLst>
            </p:cNvPr>
            <p:cNvGrpSpPr/>
            <p:nvPr/>
          </p:nvGrpSpPr>
          <p:grpSpPr>
            <a:xfrm>
              <a:off x="995897" y="4924203"/>
              <a:ext cx="566802" cy="566802"/>
              <a:chOff x="465585" y="4206791"/>
              <a:chExt cx="566802" cy="566802"/>
            </a:xfrm>
          </p:grpSpPr>
          <p:sp>
            <p:nvSpPr>
              <p:cNvPr id="34" name="Oval 43">
                <a:extLst>
                  <a:ext uri="{FF2B5EF4-FFF2-40B4-BE49-F238E27FC236}">
                    <a16:creationId xmlns:a16="http://schemas.microsoft.com/office/drawing/2014/main" id="{DD5F978B-89B5-962A-84AE-94BE57910F01}"/>
                  </a:ext>
                </a:extLst>
              </p:cNvPr>
              <p:cNvSpPr/>
              <p:nvPr/>
            </p:nvSpPr>
            <p:spPr>
              <a:xfrm>
                <a:off x="465585" y="4206791"/>
                <a:ext cx="566802" cy="566802"/>
              </a:xfrm>
              <a:prstGeom prst="ellipse">
                <a:avLst/>
              </a:prstGeom>
              <a:solidFill>
                <a:srgbClr val="5E02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BBB14CD-AFB2-698D-6CC9-33AE4B5D7EC8}"/>
                  </a:ext>
                </a:extLst>
              </p:cNvPr>
              <p:cNvSpPr txBox="1"/>
              <p:nvPr/>
            </p:nvSpPr>
            <p:spPr>
              <a:xfrm>
                <a:off x="465585" y="4340806"/>
                <a:ext cx="566802" cy="210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02</a:t>
                </a:r>
                <a:endParaRPr lang="ko-KR" altLang="en-US" sz="2000" b="1" dirty="0">
                  <a:solidFill>
                    <a:schemeClr val="bg1"/>
                  </a:solidFill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7068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2025">
    <a:dk1>
      <a:srgbClr val="253745"/>
    </a:dk1>
    <a:lt1>
      <a:srgbClr val="FFFFFF"/>
    </a:lt1>
    <a:dk2>
      <a:srgbClr val="253745"/>
    </a:dk2>
    <a:lt2>
      <a:srgbClr val="FFFFFF"/>
    </a:lt2>
    <a:accent1>
      <a:srgbClr val="009CDB"/>
    </a:accent1>
    <a:accent2>
      <a:srgbClr val="253745"/>
    </a:accent2>
    <a:accent3>
      <a:srgbClr val="484DD8"/>
    </a:accent3>
    <a:accent4>
      <a:srgbClr val="78C3F2"/>
    </a:accent4>
    <a:accent5>
      <a:srgbClr val="ADCDE2"/>
    </a:accent5>
    <a:accent6>
      <a:srgbClr val="38697C"/>
    </a:accent6>
    <a:hlink>
      <a:srgbClr val="18BEAF"/>
    </a:hlink>
    <a:folHlink>
      <a:srgbClr val="03178A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2025">
    <a:dk1>
      <a:srgbClr val="253745"/>
    </a:dk1>
    <a:lt1>
      <a:srgbClr val="FFFFFF"/>
    </a:lt1>
    <a:dk2>
      <a:srgbClr val="253745"/>
    </a:dk2>
    <a:lt2>
      <a:srgbClr val="FFFFFF"/>
    </a:lt2>
    <a:accent1>
      <a:srgbClr val="009CDB"/>
    </a:accent1>
    <a:accent2>
      <a:srgbClr val="253745"/>
    </a:accent2>
    <a:accent3>
      <a:srgbClr val="484DD8"/>
    </a:accent3>
    <a:accent4>
      <a:srgbClr val="78C3F2"/>
    </a:accent4>
    <a:accent5>
      <a:srgbClr val="ADCDE2"/>
    </a:accent5>
    <a:accent6>
      <a:srgbClr val="38697C"/>
    </a:accent6>
    <a:hlink>
      <a:srgbClr val="18BEAF"/>
    </a:hlink>
    <a:folHlink>
      <a:srgbClr val="03178A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2025">
    <a:dk1>
      <a:srgbClr val="253745"/>
    </a:dk1>
    <a:lt1>
      <a:srgbClr val="FFFFFF"/>
    </a:lt1>
    <a:dk2>
      <a:srgbClr val="253745"/>
    </a:dk2>
    <a:lt2>
      <a:srgbClr val="FFFFFF"/>
    </a:lt2>
    <a:accent1>
      <a:srgbClr val="009CDB"/>
    </a:accent1>
    <a:accent2>
      <a:srgbClr val="253745"/>
    </a:accent2>
    <a:accent3>
      <a:srgbClr val="484DD8"/>
    </a:accent3>
    <a:accent4>
      <a:srgbClr val="78C3F2"/>
    </a:accent4>
    <a:accent5>
      <a:srgbClr val="ADCDE2"/>
    </a:accent5>
    <a:accent6>
      <a:srgbClr val="38697C"/>
    </a:accent6>
    <a:hlink>
      <a:srgbClr val="18BEAF"/>
    </a:hlink>
    <a:folHlink>
      <a:srgbClr val="03178A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2025">
    <a:dk1>
      <a:srgbClr val="253745"/>
    </a:dk1>
    <a:lt1>
      <a:srgbClr val="FFFFFF"/>
    </a:lt1>
    <a:dk2>
      <a:srgbClr val="253745"/>
    </a:dk2>
    <a:lt2>
      <a:srgbClr val="FFFFFF"/>
    </a:lt2>
    <a:accent1>
      <a:srgbClr val="009CDB"/>
    </a:accent1>
    <a:accent2>
      <a:srgbClr val="253745"/>
    </a:accent2>
    <a:accent3>
      <a:srgbClr val="484DD8"/>
    </a:accent3>
    <a:accent4>
      <a:srgbClr val="78C3F2"/>
    </a:accent4>
    <a:accent5>
      <a:srgbClr val="ADCDE2"/>
    </a:accent5>
    <a:accent6>
      <a:srgbClr val="38697C"/>
    </a:accent6>
    <a:hlink>
      <a:srgbClr val="18BEAF"/>
    </a:hlink>
    <a:folHlink>
      <a:srgbClr val="03178A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2025">
    <a:dk1>
      <a:srgbClr val="253745"/>
    </a:dk1>
    <a:lt1>
      <a:srgbClr val="FFFFFF"/>
    </a:lt1>
    <a:dk2>
      <a:srgbClr val="253745"/>
    </a:dk2>
    <a:lt2>
      <a:srgbClr val="FFFFFF"/>
    </a:lt2>
    <a:accent1>
      <a:srgbClr val="009CDB"/>
    </a:accent1>
    <a:accent2>
      <a:srgbClr val="253745"/>
    </a:accent2>
    <a:accent3>
      <a:srgbClr val="484DD8"/>
    </a:accent3>
    <a:accent4>
      <a:srgbClr val="78C3F2"/>
    </a:accent4>
    <a:accent5>
      <a:srgbClr val="ADCDE2"/>
    </a:accent5>
    <a:accent6>
      <a:srgbClr val="38697C"/>
    </a:accent6>
    <a:hlink>
      <a:srgbClr val="18BEAF"/>
    </a:hlink>
    <a:folHlink>
      <a:srgbClr val="03178A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1113</Words>
  <Application>Microsoft Office PowerPoint</Application>
  <PresentationFormat>Custom</PresentationFormat>
  <Paragraphs>209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Open Sans Light</vt:lpstr>
      <vt:lpstr>Montserrat</vt:lpstr>
      <vt:lpstr>System Font Regular</vt:lpstr>
      <vt:lpstr>Roboto Slab Light</vt:lpstr>
      <vt:lpstr>Roboto Slab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Ahmed, Mona</dc:creator>
  <cp:lastModifiedBy>Ahmed, Mona</cp:lastModifiedBy>
  <cp:revision>11</cp:revision>
  <dcterms:created xsi:type="dcterms:W3CDTF">2025-09-18T11:04:45Z</dcterms:created>
  <dcterms:modified xsi:type="dcterms:W3CDTF">2025-09-22T13:15:19Z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80468fc-3506-4d14-8bbf-525c1efd6a7c_Enabled">
    <vt:lpwstr>true</vt:lpwstr>
  </property>
  <property fmtid="{D5CDD505-2E9C-101B-9397-08002B2CF9AE}" pid="3" name="MSIP_Label_880468fc-3506-4d14-8bbf-525c1efd6a7c_SetDate">
    <vt:lpwstr>2025-09-18T11:10:02Z</vt:lpwstr>
  </property>
  <property fmtid="{D5CDD505-2E9C-101B-9397-08002B2CF9AE}" pid="4" name="MSIP_Label_880468fc-3506-4d14-8bbf-525c1efd6a7c_Method">
    <vt:lpwstr>Standard</vt:lpwstr>
  </property>
  <property fmtid="{D5CDD505-2E9C-101B-9397-08002B2CF9AE}" pid="5" name="MSIP_Label_880468fc-3506-4d14-8bbf-525c1efd6a7c_Name">
    <vt:lpwstr>Confidential</vt:lpwstr>
  </property>
  <property fmtid="{D5CDD505-2E9C-101B-9397-08002B2CF9AE}" pid="6" name="MSIP_Label_880468fc-3506-4d14-8bbf-525c1efd6a7c_SiteId">
    <vt:lpwstr>99e3b1df-f234-4c5f-8610-210f0eb99526</vt:lpwstr>
  </property>
  <property fmtid="{D5CDD505-2E9C-101B-9397-08002B2CF9AE}" pid="7" name="MSIP_Label_880468fc-3506-4d14-8bbf-525c1efd6a7c_ActionId">
    <vt:lpwstr>b7eef55b-2a3c-42ad-a2f0-3ee12f106c9d</vt:lpwstr>
  </property>
  <property fmtid="{D5CDD505-2E9C-101B-9397-08002B2CF9AE}" pid="8" name="MSIP_Label_880468fc-3506-4d14-8bbf-525c1efd6a7c_ContentBits">
    <vt:lpwstr>2</vt:lpwstr>
  </property>
  <property fmtid="{D5CDD505-2E9C-101B-9397-08002B2CF9AE}" pid="9" name="MSIP_Label_880468fc-3506-4d14-8bbf-525c1efd6a7c_Tag">
    <vt:lpwstr>10, 3, 0, 1</vt:lpwstr>
  </property>
  <property fmtid="{D5CDD505-2E9C-101B-9397-08002B2CF9AE}" pid="10" name="ClassificationContentMarkingFooterLocations">
    <vt:lpwstr>Office Theme:3</vt:lpwstr>
  </property>
  <property fmtid="{D5CDD505-2E9C-101B-9397-08002B2CF9AE}" pid="11" name="ClassificationContentMarkingFooterText">
    <vt:lpwstr>Sensitivity: Confidential</vt:lpwstr>
  </property>
</Properties>
</file>