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4630400" cy="8229600"/>
  <p:notesSz cx="8229600" cy="14630400"/>
  <p:embeddedFontLst>
    <p:embeddedFont>
      <p:font typeface="Crimson Pro Semi Bold" panose="020B0604020202020204" charset="0"/>
      <p:regular r:id="rId13"/>
    </p:embeddedFont>
    <p:embeddedFont>
      <p:font typeface="Heebo" pitchFamily="2" charset="-79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56" d="100"/>
          <a:sy n="56" d="100"/>
        </p:scale>
        <p:origin x="-1844" y="-7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inefficiencies include USD 2,000+ per technician training costs, 20-25% turnover rates, and consultant dependencies adding USD 3M annually. Conservative 5% productivity loss equals USD 35M yearly based on sector's USD 700M market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61549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Skills-based Labor Mobility as a Strategy for Climate Change Adaptation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19438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Gulf Cooperation Council (GCC) stands at a unique crossroads where climate resilience meets labor market transformation. As demand for sustainable solutions intensifies across the region, Skills Mobility Partnerships emerge as a powerful strategy to bridge critical workforce gaps while advancing climate adaptation goals.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6128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Prepared for: International Organization for Migration (IOM) Abu Dhabi Dialogue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15362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By Henry Gordon-Smith, CEO, Agritecture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256" y="5694402"/>
            <a:ext cx="3143369" cy="15736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6223"/>
            <a:ext cx="85709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Triple Dividends: A Climate-Smart Future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33136"/>
            <a:ext cx="4215289" cy="2731175"/>
          </a:xfrm>
          <a:prstGeom prst="roundRect">
            <a:avLst>
              <a:gd name="adj" fmla="val 1744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2148" y="24314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For GCC States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2860715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Reliable pipeline of skilled workers to realize national food security and circular economy goals, reducing dependence on consultants while maximizing green infrastructure returns.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233136"/>
            <a:ext cx="4215408" cy="2731175"/>
          </a:xfrm>
          <a:prstGeom prst="roundRect">
            <a:avLst>
              <a:gd name="adj" fmla="val 1744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05795" y="24314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For Origin Countries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05795" y="2860715"/>
            <a:ext cx="38186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Enhanced workforce productivity and international competitiveness. Ability to attract FDI through skilled workforce availability. Meaningful reintegration opportunities strengthening home resilience.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233136"/>
            <a:ext cx="4215289" cy="2731175"/>
          </a:xfrm>
          <a:prstGeom prst="roundRect">
            <a:avLst>
              <a:gd name="adj" fmla="val 1744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19561" y="24314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For Migrant Workers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19561" y="2860715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Decent formal economy jobs at home and safe, dignified mobility pathways abroad with career advancement prospects and portable skills certification.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91446" y="6154936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By launching the first climate-focused SMPs in CEA and waste management by 2026, ADD states can set a global precedent—proving that migration, skills, and climate action are not competing agendas, but </a:t>
            </a:r>
            <a:r>
              <a:rPr lang="en-US" sz="155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converging solutions</a:t>
            </a: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for a resilient future.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5187553"/>
            <a:ext cx="22860" cy="1825704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2703"/>
            <a:ext cx="6809780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Climate-Skills Nexus: A Regional Challenge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93790" y="1453991"/>
            <a:ext cx="2620923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Climate Pressures Intensifying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3790" y="1853208"/>
            <a:ext cx="635198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Food insecurity deepening across GCC states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793790" y="2124075"/>
            <a:ext cx="635198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Water stress reaching critical thresholds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793790" y="2394942"/>
            <a:ext cx="635198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Waste generation accelerating with urbanization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793790" y="2665809"/>
            <a:ext cx="635198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Billions invested in green infrastructure solutions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793790" y="3026926"/>
            <a:ext cx="6351984" cy="2604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Without skilled technicians to operate these systems, multi-billion dollar investments in controlled environment agriculture and circular waste systems risk underperforming—jeopardizing broader green transition targets across the region.</a:t>
            </a:r>
            <a:endParaRPr lang="en-US" sz="2700" dirty="0"/>
          </a:p>
        </p:txBody>
      </p:sp>
      <p:sp>
        <p:nvSpPr>
          <p:cNvPr id="9" name="Text 7"/>
          <p:cNvSpPr/>
          <p:nvPr/>
        </p:nvSpPr>
        <p:spPr>
          <a:xfrm>
            <a:off x="793790" y="5770364"/>
            <a:ext cx="635198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793790" y="6148864"/>
            <a:ext cx="6351984" cy="812483"/>
          </a:xfrm>
          <a:prstGeom prst="roundRect">
            <a:avLst>
              <a:gd name="adj" fmla="val 2565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17" y="6353175"/>
            <a:ext cx="173593" cy="13882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245037" y="6322338"/>
            <a:ext cx="5761911" cy="444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Critical Gap:</a:t>
            </a:r>
            <a:r>
              <a:rPr lang="en-US" sz="105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Technology and capital are outpacing the supply of skilled technicians and supervisors needed to operate climate-smart infrastructure effectively.</a:t>
            </a:r>
            <a:endParaRPr lang="en-US" sz="105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246" y="1471374"/>
            <a:ext cx="4446389" cy="59291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9495"/>
            <a:ext cx="970549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8 Essential Elements of Skills Mobility Partnerships (SMPs)</a:t>
            </a:r>
            <a:endParaRPr lang="en-US" sz="3100" dirty="0"/>
          </a:p>
        </p:txBody>
      </p:sp>
      <p:sp>
        <p:nvSpPr>
          <p:cNvPr id="23" name="Text 14"/>
          <p:cNvSpPr/>
          <p:nvPr/>
        </p:nvSpPr>
        <p:spPr>
          <a:xfrm>
            <a:off x="793790" y="7001828"/>
            <a:ext cx="64222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26" name="Text 16"/>
          <p:cNvSpPr/>
          <p:nvPr/>
        </p:nvSpPr>
        <p:spPr>
          <a:xfrm>
            <a:off x="7414379" y="7001828"/>
            <a:ext cx="64222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34BA05-C826-4609-648A-EB30AB39B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" y="1215628"/>
            <a:ext cx="13427139" cy="65852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4820"/>
            <a:ext cx="108006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Why SMPs Matter Now: Three Converging Dynamics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31733"/>
            <a:ext cx="992267" cy="14610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2630091"/>
            <a:ext cx="47957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Countries of Origin Have People, Not Pathways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984415" y="3059311"/>
            <a:ext cx="118521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Egypt and India possess surplus graduates but lack workers skilled in modern green sectors. Existing agricultural education systems aren't calibrated to GCC's controlled-environment agriculture and waste management needs.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892748"/>
            <a:ext cx="992267" cy="14610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4091107"/>
            <a:ext cx="36196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GCC Scaling Climate-Smart Sectors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984415" y="4520327"/>
            <a:ext cx="118521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UAE aims for 50,000 green jobs by 2030. Saudi Vision 2030 centers food security and waste-to-energy. Qatar, Oman, Kuwait pursuing similar strategies—all dependent on trained workforce availability.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353764"/>
            <a:ext cx="992267" cy="146101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5552123"/>
            <a:ext cx="33020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Evidence of Widening Skills Gap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984415" y="5981343"/>
            <a:ext cx="118521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UAE faces significant shortage for climate-smart farms. Many large-scale operations remain dependent on short-term expatriate consultants rather than sustainable labor pipeline.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526" y="533876"/>
            <a:ext cx="9985177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Case Study 1: Controlled Environment Agriculture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6526" y="1625918"/>
            <a:ext cx="2912388" cy="363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What is CEA?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776526" y="2183963"/>
            <a:ext cx="4946690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Controlled Environment Agriculture uses technology to optimize climate conditions for crop growth through: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76526" y="2979896"/>
            <a:ext cx="4946690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Hydroponics systems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76526" y="3358396"/>
            <a:ext cx="4946690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Vertical farming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76526" y="3736896"/>
            <a:ext cx="4946690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Climate-controlled greenhouses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776526" y="4265890"/>
            <a:ext cx="4946690" cy="1446133"/>
          </a:xfrm>
          <a:prstGeom prst="roundRect">
            <a:avLst>
              <a:gd name="adj" fmla="val 2014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98" y="4551878"/>
            <a:ext cx="242649" cy="194072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07319" y="4508421"/>
            <a:ext cx="4121825" cy="93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CEA uses up to </a:t>
            </a:r>
            <a:r>
              <a:rPr lang="en-US" sz="1500" b="1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90% less water</a:t>
            </a:r>
            <a:r>
              <a:rPr lang="en-US" sz="150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than conventional farming while enabling year-round production—essential for arid regions.</a:t>
            </a:r>
            <a:endParaRPr lang="en-US" sz="15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66" y="1650206"/>
            <a:ext cx="7656909" cy="511480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76526" y="7201733"/>
            <a:ext cx="1307734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Major GCC investments include UAE's Bustanica ($40M vertical farm), Pure Harvest Smart Farms ($180.5M raised), and Saudi Arabia's commitment to scale greenhouse cultivation by thousands of hectares by 2030.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44009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CEA Skills Gap: Quantifying the Challenge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280190" y="1953697"/>
            <a:ext cx="3679031" cy="627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92%</a:t>
            </a:r>
            <a:endParaRPr lang="en-US" sz="4900" dirty="0"/>
          </a:p>
        </p:txBody>
      </p:sp>
      <p:sp>
        <p:nvSpPr>
          <p:cNvPr id="5" name="Text 2"/>
          <p:cNvSpPr/>
          <p:nvPr/>
        </p:nvSpPr>
        <p:spPr>
          <a:xfrm>
            <a:off x="7127319" y="277915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Operators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3122414"/>
            <a:ext cx="367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Reported interest in hiring additional skilled labor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10157579" y="1953697"/>
            <a:ext cx="3679031" cy="627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75%</a:t>
            </a:r>
            <a:endParaRPr lang="en-US" sz="4900" dirty="0"/>
          </a:p>
        </p:txBody>
      </p:sp>
      <p:sp>
        <p:nvSpPr>
          <p:cNvPr id="8" name="Text 5"/>
          <p:cNvSpPr/>
          <p:nvPr/>
        </p:nvSpPr>
        <p:spPr>
          <a:xfrm>
            <a:off x="11004709" y="277915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Premium Pay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157579" y="3122414"/>
            <a:ext cx="367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Would pay 11-25% more for certified workers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280190" y="3773329"/>
            <a:ext cx="3679031" cy="627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1,700</a:t>
            </a:r>
            <a:endParaRPr lang="en-US" sz="4900" dirty="0"/>
          </a:p>
        </p:txBody>
      </p:sp>
      <p:sp>
        <p:nvSpPr>
          <p:cNvPr id="11" name="Text 8"/>
          <p:cNvSpPr/>
          <p:nvPr/>
        </p:nvSpPr>
        <p:spPr>
          <a:xfrm>
            <a:off x="7127319" y="459878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Roles Needed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280190" y="4942046"/>
            <a:ext cx="367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Certified positions required by 2030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10157579" y="3773329"/>
            <a:ext cx="3679031" cy="627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$40M</a:t>
            </a:r>
            <a:endParaRPr lang="en-US" sz="4900" dirty="0"/>
          </a:p>
        </p:txBody>
      </p:sp>
      <p:sp>
        <p:nvSpPr>
          <p:cNvPr id="14" name="Text 11"/>
          <p:cNvSpPr/>
          <p:nvPr/>
        </p:nvSpPr>
        <p:spPr>
          <a:xfrm>
            <a:off x="11004709" y="459878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Annual Cost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157579" y="4942046"/>
            <a:ext cx="367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Opportunity cost of skills shortage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6280190" y="5434251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Critical Skills Required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6280190" y="5970032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Operating and maintaining irrigation and fertigation systems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6280190" y="6279594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Managing climate control technologies, sensors, and AI-based monitoring</a:t>
            </a:r>
            <a:endParaRPr lang="en-US" sz="1250" dirty="0"/>
          </a:p>
        </p:txBody>
      </p:sp>
      <p:sp>
        <p:nvSpPr>
          <p:cNvPr id="19" name="Text 16"/>
          <p:cNvSpPr/>
          <p:nvPr/>
        </p:nvSpPr>
        <p:spPr>
          <a:xfrm>
            <a:off x="6280190" y="6589157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Implementing integrated pest management in closed systems</a:t>
            </a:r>
            <a:endParaRPr lang="en-US" sz="1250" dirty="0"/>
          </a:p>
        </p:txBody>
      </p:sp>
      <p:sp>
        <p:nvSpPr>
          <p:cNvPr id="20" name="Text 17"/>
          <p:cNvSpPr/>
          <p:nvPr/>
        </p:nvSpPr>
        <p:spPr>
          <a:xfrm>
            <a:off x="6280190" y="6898719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Overseeing food safety, quality assurance, and traceability standards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6280190" y="7331393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929"/>
            <a:ext cx="92502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Case Study 2: Waste Management Revolution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068842"/>
            <a:ext cx="3074670" cy="78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262.7M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1090613" y="51007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Tons Collected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529977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Total waste in GCC by 2023, marking 153.7% increase since 2019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116467" y="4068842"/>
            <a:ext cx="3074670" cy="78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192M</a:t>
            </a:r>
            <a:endParaRPr lang="en-US" sz="6150" dirty="0"/>
          </a:p>
        </p:txBody>
      </p:sp>
      <p:sp>
        <p:nvSpPr>
          <p:cNvPr id="8" name="Text 5"/>
          <p:cNvSpPr/>
          <p:nvPr/>
        </p:nvSpPr>
        <p:spPr>
          <a:xfrm>
            <a:off x="4413290" y="51007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Tons Treated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116467" y="5529977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Waste processed, reflecting 128.5% increase in treatment capacity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439144" y="4068842"/>
            <a:ext cx="3074670" cy="78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50%</a:t>
            </a:r>
            <a:endParaRPr lang="en-US" sz="6150" dirty="0"/>
          </a:p>
        </p:txBody>
      </p:sp>
      <p:sp>
        <p:nvSpPr>
          <p:cNvPr id="11" name="Text 8"/>
          <p:cNvSpPr/>
          <p:nvPr/>
        </p:nvSpPr>
        <p:spPr>
          <a:xfrm>
            <a:off x="7735967" y="51007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CDW Portion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439144" y="5529977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Construction and demolition waste constitutes over half of GCC waste production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761821" y="4068842"/>
            <a:ext cx="3074789" cy="78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75%</a:t>
            </a:r>
            <a:endParaRPr lang="en-US" sz="6150" dirty="0"/>
          </a:p>
        </p:txBody>
      </p:sp>
      <p:sp>
        <p:nvSpPr>
          <p:cNvPr id="14" name="Text 11"/>
          <p:cNvSpPr/>
          <p:nvPr/>
        </p:nvSpPr>
        <p:spPr>
          <a:xfrm>
            <a:off x="11058763" y="51007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Regional Share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0761821" y="5529977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Saudi Arabia and UAE account for three-quarters of total waste generated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93790" y="670583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Flagship projects include Sharjah's BEEAH WtE plant (first commercial-scale in Middle East) and Dubai's Waste-to-Energy Centre (converting 5,666 tons MSW daily into electricity). The transformation requires skilled technicians across collection, treatment, recycling, and waste-to-energy operations.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2872"/>
            <a:ext cx="115573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Building the Green Skills Pipeline: Joint SMP Framework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2089785"/>
            <a:ext cx="22860" cy="5066943"/>
          </a:xfrm>
          <a:prstGeom prst="roundRect">
            <a:avLst>
              <a:gd name="adj" fmla="val 13023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19505" y="2301597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091958" y="208978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66372" y="212699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2957155" y="2158008"/>
            <a:ext cx="33657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Strategic Planning &amp; Assessment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587228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GCC employers identify specific shortages (CEA climate-control operators, WtE technicians). CoOs assess worker availability and domestic demand to ensure training creates value both locally and in GCC markets.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492222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091958" y="3280410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66372" y="331761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348633"/>
            <a:ext cx="33256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Evidence-Based Training Design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777853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Technical colleges in Egypt and ICAR centers in India adapt curricula to GCC requirements. Vendor-certified modules embedded with hands-on learning at practical training farms and waste innovation labs.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4574381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91958" y="4362569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66372" y="439977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3579971" y="4430792"/>
            <a:ext cx="27429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Governance &amp; Recognition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4860012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Co-design with employers, institutions, and ministries. Portable "Green Technician" framework co-developed with IOM, ensuring credential portability and job-readiness across borders.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515582" y="5656659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091958" y="5444847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66372" y="548205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5513070"/>
            <a:ext cx="27708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Ethical Mobility &amp; Benefits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307467" y="5942290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IRIS-standard ethical recruitment with zero worker fees. Training strengthens CoO labor markets; returnees connect to agritech incubators and circular enterprises for local impact.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1631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05250"/>
            <a:ext cx="8511064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Policy Roadmap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793790" y="4685348"/>
            <a:ext cx="379571" cy="37957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57071" y="4717018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341953" y="4743331"/>
            <a:ext cx="417373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Strengthen Skills Development and Recognition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341953" y="5108019"/>
            <a:ext cx="5867757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Mandate joint curricula between GCC employers and CoO institutions. Establish mutual recognition framework for "Green Technician" credentials. Fund Training-of-Trainers programs for independent, scalable delivery.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7420570" y="4685348"/>
            <a:ext cx="379571" cy="37957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483852" y="4717018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968734" y="4743331"/>
            <a:ext cx="38588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Design Predictable Labor Mobility Pathways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7968734" y="5108019"/>
            <a:ext cx="5867876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Pilot mobility schemes between Egypt, India, and GCC facilities with IRIS ethical recruitment standards. Integrate SMPs into bilateral agreements covering visas, contracts, and worker protections.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793790" y="6255068"/>
            <a:ext cx="379571" cy="37957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57071" y="6286738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341953" y="6313051"/>
            <a:ext cx="3192899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Promote Public-Private Partnerships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1341953" y="6677739"/>
            <a:ext cx="5867757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Establish sector consortia to co-finance training hubs. Partner with development banks and UN agencies for blended financing models ensuring zero worker-paid fees.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7420570" y="6255068"/>
            <a:ext cx="379571" cy="37957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483852" y="6286738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7968734" y="6313051"/>
            <a:ext cx="346364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Establish Robust Governance Standards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7968734" y="6677739"/>
            <a:ext cx="5867876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Institutionalize 30-40% female participation targets. Require evidence-based monitoring tracking placement, retention, and productivity data.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059aa38-f392-4105-be92-628035578272}" enabled="1" method="Standard" siteId="{1588262d-23fb-43b4-bd6e-bce49c8e618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1014</Words>
  <Application>Microsoft Office PowerPoint</Application>
  <PresentationFormat>Custom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Heebo</vt:lpstr>
      <vt:lpstr>Crimson Pro Semi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DEDOVIC Tanja</cp:lastModifiedBy>
  <cp:revision>2</cp:revision>
  <dcterms:created xsi:type="dcterms:W3CDTF">2025-09-22T10:54:09Z</dcterms:created>
  <dcterms:modified xsi:type="dcterms:W3CDTF">2025-09-22T15:44:30Z</dcterms:modified>
</cp:coreProperties>
</file>