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4860" r:id="rId5"/>
    <p:sldId id="4895" r:id="rId6"/>
    <p:sldId id="4912" r:id="rId7"/>
    <p:sldId id="4905" r:id="rId8"/>
    <p:sldId id="4902" r:id="rId9"/>
    <p:sldId id="4906"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79F127-7E86-4326-9909-055AD924AFE1}">
          <p14:sldIdLst>
            <p14:sldId id="4860"/>
          </p14:sldIdLst>
        </p14:section>
        <p14:section name="General Information" id="{E16FC70F-6E2B-4ACF-B5F8-3B25C452EAA9}">
          <p14:sldIdLst>
            <p14:sldId id="4895"/>
            <p14:sldId id="4912"/>
          </p14:sldIdLst>
        </p14:section>
        <p14:section name="The Regional Network" id="{04DE09D8-8745-449B-97DE-4F25E094150F}">
          <p14:sldIdLst/>
        </p14:section>
        <p14:section name="The National Network" id="{E36FEDB0-0C8B-4E91-8065-D5DFBCD0C5AA}">
          <p14:sldIdLst>
            <p14:sldId id="4905"/>
          </p14:sldIdLst>
        </p14:section>
        <p14:section name="The IMRF" id="{267D6ADD-2317-40D2-8E4A-A43C1DDD8539}">
          <p14:sldIdLst/>
        </p14:section>
        <p14:section name="The MPTF" id="{4EBAD31F-012C-4354-AE90-2A25F09BA308}">
          <p14:sldIdLst>
            <p14:sldId id="4902"/>
          </p14:sldIdLst>
        </p14:section>
        <p14:section name="Call for Action" id="{40053546-F27A-4867-8ADD-6CBC8C13975A}">
          <p14:sldIdLst>
            <p14:sldId id="490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FF1DF-202B-8045-32FE-AC531EFC44D8}" name="YIQIAN Guo" initials="YG" userId="S::gyiqian@iom.int::cfbcb618-8bc4-4d14-9d18-38870ec4a4be" providerId="AD"/>
  <p188:author id="{0EEA43FA-2027-095B-0026-055ACAE2E320}" name="MIKHAEL Maries" initials="MM" userId="S::mmikhael@iom.int::3a57c11a-a384-491b-add8-2326e5eea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AD1"/>
    <a:srgbClr val="1A3669"/>
    <a:srgbClr val="5A8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B9838-1A7F-42EB-898C-6DC8EB1706E7}" v="148" dt="2025-09-29T12:32:0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350BF-64BF-4E34-AB57-2D4C22778C13}"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US"/>
        </a:p>
      </dgm:t>
    </dgm:pt>
    <dgm:pt modelId="{AC190B1F-F3CB-4B21-8527-0040E8765BCB}">
      <dgm:prSet phldrT="[Text]" phldr="0"/>
      <dgm:spPr/>
      <dgm:t>
        <a:bodyPr/>
        <a:lstStyle/>
        <a:p>
          <a:pPr rtl="0"/>
          <a:r>
            <a:rPr lang="en-US" b="1">
              <a:latin typeface="Gill Sans MT"/>
            </a:rPr>
            <a:t>Global Network</a:t>
          </a:r>
        </a:p>
      </dgm:t>
    </dgm:pt>
    <dgm:pt modelId="{D25035F2-BB2F-4E29-BC42-44C89CDCC268}" type="parTrans" cxnId="{70C9B2B8-89FB-4C16-B868-F782EE6B2916}">
      <dgm:prSet/>
      <dgm:spPr/>
      <dgm:t>
        <a:bodyPr/>
        <a:lstStyle/>
        <a:p>
          <a:endParaRPr lang="en-US"/>
        </a:p>
      </dgm:t>
    </dgm:pt>
    <dgm:pt modelId="{C35BFB54-3C3A-4A45-B59F-472F0A1953CC}" type="sibTrans" cxnId="{70C9B2B8-89FB-4C16-B868-F782EE6B2916}">
      <dgm:prSet/>
      <dgm:spPr/>
      <dgm:t>
        <a:bodyPr/>
        <a:lstStyle/>
        <a:p>
          <a:endParaRPr lang="en-US"/>
        </a:p>
      </dgm:t>
    </dgm:pt>
    <dgm:pt modelId="{E1B725B5-CF25-46A5-9595-B74652EBCBBA}">
      <dgm:prSet phldrT="[Text]" phldr="0"/>
      <dgm:spPr/>
      <dgm:t>
        <a:bodyPr/>
        <a:lstStyle/>
        <a:p>
          <a:pPr rtl="0"/>
          <a:r>
            <a:rPr lang="en-US" b="1" dirty="0">
              <a:latin typeface="Gill Sans MT"/>
            </a:rPr>
            <a:t>Regional Networks</a:t>
          </a:r>
        </a:p>
      </dgm:t>
    </dgm:pt>
    <dgm:pt modelId="{29D69FB4-BEB0-4E15-A518-9DE651CC3425}" type="parTrans" cxnId="{13B292E7-FC80-407F-8CE5-2DBBCA1DF3CD}">
      <dgm:prSet/>
      <dgm:spPr/>
      <dgm:t>
        <a:bodyPr/>
        <a:lstStyle/>
        <a:p>
          <a:endParaRPr lang="en-US"/>
        </a:p>
      </dgm:t>
    </dgm:pt>
    <dgm:pt modelId="{0CBEC2FC-C04A-49E4-95CB-B7733493FF7E}" type="sibTrans" cxnId="{13B292E7-FC80-407F-8CE5-2DBBCA1DF3CD}">
      <dgm:prSet/>
      <dgm:spPr/>
      <dgm:t>
        <a:bodyPr/>
        <a:lstStyle/>
        <a:p>
          <a:endParaRPr lang="en-US"/>
        </a:p>
      </dgm:t>
    </dgm:pt>
    <dgm:pt modelId="{21BA7945-2BFA-4BF7-A616-50140CB2A38F}">
      <dgm:prSet phldrT="[Text]" phldr="0" custT="1"/>
      <dgm:spPr/>
      <dgm:t>
        <a:bodyPr/>
        <a:lstStyle/>
        <a:p>
          <a:pPr algn="l"/>
          <a:r>
            <a:rPr lang="en-US" sz="1800" b="0" u="sng" dirty="0">
              <a:latin typeface="Gill Sans MT"/>
            </a:rPr>
            <a:t>Partnership Building</a:t>
          </a:r>
          <a:r>
            <a:rPr lang="en-US" sz="1800" u="sng" dirty="0">
              <a:latin typeface="Gill Sans MT"/>
            </a:rPr>
            <a:t>: </a:t>
          </a:r>
          <a:r>
            <a:rPr lang="en-US" sz="1800" dirty="0">
              <a:latin typeface="Gill Sans MT"/>
            </a:rPr>
            <a:t>Strengthens collaboration among regional bodies, governments, and civil society.</a:t>
          </a:r>
        </a:p>
      </dgm:t>
    </dgm:pt>
    <dgm:pt modelId="{556F040A-AE63-496C-A42E-E26815C362F2}" type="parTrans" cxnId="{A2C695F5-9B78-4E7A-98F4-DF875882768F}">
      <dgm:prSet/>
      <dgm:spPr/>
      <dgm:t>
        <a:bodyPr/>
        <a:lstStyle/>
        <a:p>
          <a:endParaRPr lang="en-US"/>
        </a:p>
      </dgm:t>
    </dgm:pt>
    <dgm:pt modelId="{8FFF446C-F0B8-46EE-B17B-509762E24CBC}" type="sibTrans" cxnId="{A2C695F5-9B78-4E7A-98F4-DF875882768F}">
      <dgm:prSet/>
      <dgm:spPr/>
      <dgm:t>
        <a:bodyPr/>
        <a:lstStyle/>
        <a:p>
          <a:endParaRPr lang="en-US"/>
        </a:p>
      </dgm:t>
    </dgm:pt>
    <dgm:pt modelId="{20C28185-3DCA-44E7-8740-43B45AC03A07}">
      <dgm:prSet phldrT="[Text]" phldr="0"/>
      <dgm:spPr/>
      <dgm:t>
        <a:bodyPr/>
        <a:lstStyle/>
        <a:p>
          <a:pPr rtl="0"/>
          <a:r>
            <a:rPr lang="en-US" b="1" dirty="0">
              <a:latin typeface="Gill Sans MT"/>
            </a:rPr>
            <a:t>National Networks</a:t>
          </a:r>
        </a:p>
      </dgm:t>
    </dgm:pt>
    <dgm:pt modelId="{871EDD83-A330-42D6-ABFE-8F1A0E8A03AC}" type="parTrans" cxnId="{58479896-F806-44A3-860E-5D724B388A7C}">
      <dgm:prSet/>
      <dgm:spPr/>
      <dgm:t>
        <a:bodyPr/>
        <a:lstStyle/>
        <a:p>
          <a:endParaRPr lang="en-US"/>
        </a:p>
      </dgm:t>
    </dgm:pt>
    <dgm:pt modelId="{8E7E3365-7C93-4BDC-80C5-762D23D54E49}" type="sibTrans" cxnId="{58479896-F806-44A3-860E-5D724B388A7C}">
      <dgm:prSet/>
      <dgm:spPr/>
      <dgm:t>
        <a:bodyPr/>
        <a:lstStyle/>
        <a:p>
          <a:endParaRPr lang="en-US"/>
        </a:p>
      </dgm:t>
    </dgm:pt>
    <dgm:pt modelId="{C7FD0872-4625-41B0-91AC-6025C0506DB8}">
      <dgm:prSet phldrT="[Text]" phldr="0" custT="1"/>
      <dgm:spPr/>
      <dgm:t>
        <a:bodyPr/>
        <a:lstStyle/>
        <a:p>
          <a:pPr algn="l"/>
          <a:r>
            <a:rPr lang="en-US" sz="1800" b="0" u="sng" dirty="0">
              <a:latin typeface="Gill Sans MT"/>
            </a:rPr>
            <a:t>Stakeholder Engagement</a:t>
          </a:r>
          <a:r>
            <a:rPr lang="en-US" sz="1800" u="sng" dirty="0">
              <a:latin typeface="Gill Sans MT"/>
            </a:rPr>
            <a:t>: </a:t>
          </a:r>
          <a:r>
            <a:rPr lang="en-US" sz="1800" dirty="0">
              <a:latin typeface="Gill Sans MT"/>
            </a:rPr>
            <a:t>Promotes inclusive dialogue among ministries, civil society, and migrants.</a:t>
          </a:r>
        </a:p>
      </dgm:t>
    </dgm:pt>
    <dgm:pt modelId="{E492B2BB-012A-4691-95FA-7F68418BDE32}" type="parTrans" cxnId="{01BEBCF3-7C23-4638-AA1E-C058C1DA4EA2}">
      <dgm:prSet/>
      <dgm:spPr/>
      <dgm:t>
        <a:bodyPr/>
        <a:lstStyle/>
        <a:p>
          <a:endParaRPr lang="en-US"/>
        </a:p>
      </dgm:t>
    </dgm:pt>
    <dgm:pt modelId="{C7E5E955-A11C-4302-93E8-40C560276CE1}" type="sibTrans" cxnId="{01BEBCF3-7C23-4638-AA1E-C058C1DA4EA2}">
      <dgm:prSet/>
      <dgm:spPr/>
      <dgm:t>
        <a:bodyPr/>
        <a:lstStyle/>
        <a:p>
          <a:endParaRPr lang="en-US"/>
        </a:p>
      </dgm:t>
    </dgm:pt>
    <dgm:pt modelId="{BFA6D4CF-86A6-4C8D-9541-849C1C4B8AF5}">
      <dgm:prSet phldr="0" custT="1"/>
      <dgm:spPr/>
      <dgm:t>
        <a:bodyPr/>
        <a:lstStyle/>
        <a:p>
          <a:pPr algn="l" rtl="0"/>
          <a:r>
            <a:rPr lang="en-US" sz="1800" b="0" u="sng" dirty="0">
              <a:latin typeface="Gill Sans MT"/>
            </a:rPr>
            <a:t>Coordination &amp; Guidance</a:t>
          </a:r>
          <a:r>
            <a:rPr lang="en-US" sz="1800" u="sng" dirty="0">
              <a:latin typeface="Gill Sans MT"/>
            </a:rPr>
            <a:t>: P</a:t>
          </a:r>
          <a:r>
            <a:rPr lang="en-US" sz="1800" dirty="0">
              <a:latin typeface="Gill Sans MT"/>
            </a:rPr>
            <a:t>rovide strategic direction and coherence across UN entities.</a:t>
          </a:r>
        </a:p>
      </dgm:t>
    </dgm:pt>
    <dgm:pt modelId="{87315567-C8AF-4564-B50E-C6D65E55E05A}" type="parTrans" cxnId="{D55D88CC-954E-491F-975B-900FED00CF18}">
      <dgm:prSet/>
      <dgm:spPr/>
      <dgm:t>
        <a:bodyPr/>
        <a:lstStyle/>
        <a:p>
          <a:endParaRPr lang="en-US"/>
        </a:p>
      </dgm:t>
    </dgm:pt>
    <dgm:pt modelId="{540FFAA2-E22B-43E9-BEB3-719860AFA8D8}" type="sibTrans" cxnId="{D55D88CC-954E-491F-975B-900FED00CF18}">
      <dgm:prSet/>
      <dgm:spPr/>
      <dgm:t>
        <a:bodyPr/>
        <a:lstStyle/>
        <a:p>
          <a:endParaRPr lang="en-US"/>
        </a:p>
      </dgm:t>
    </dgm:pt>
    <dgm:pt modelId="{248243EB-17D8-4E32-A2D9-27440753F2BA}">
      <dgm:prSet phldr="0" custT="1"/>
      <dgm:spPr/>
      <dgm:t>
        <a:bodyPr/>
        <a:lstStyle/>
        <a:p>
          <a:pPr algn="l"/>
          <a:r>
            <a:rPr lang="en-US" sz="1800" b="0" u="sng" dirty="0">
              <a:latin typeface="Gill Sans MT"/>
            </a:rPr>
            <a:t>Support to IMRF</a:t>
          </a:r>
          <a:r>
            <a:rPr lang="en-US" sz="1800" u="sng" dirty="0">
              <a:latin typeface="Gill Sans MT"/>
            </a:rPr>
            <a:t>: </a:t>
          </a:r>
          <a:r>
            <a:rPr lang="en-US" sz="1800" dirty="0">
              <a:latin typeface="Gill Sans MT"/>
            </a:rPr>
            <a:t>Leads preparations for the </a:t>
          </a:r>
          <a:r>
            <a:rPr lang="en-US" sz="1800" b="0" dirty="0">
              <a:latin typeface="Gill Sans MT"/>
            </a:rPr>
            <a:t>IMRF.</a:t>
          </a:r>
        </a:p>
      </dgm:t>
    </dgm:pt>
    <dgm:pt modelId="{02E81178-76E8-41AC-8392-6CCBF38B46DE}" type="parTrans" cxnId="{D3608173-1332-44C6-A84A-2484F9F95AFE}">
      <dgm:prSet/>
      <dgm:spPr/>
      <dgm:t>
        <a:bodyPr/>
        <a:lstStyle/>
        <a:p>
          <a:endParaRPr lang="en-US"/>
        </a:p>
      </dgm:t>
    </dgm:pt>
    <dgm:pt modelId="{4524F205-D7FA-43E1-9EBA-192DF487D458}" type="sibTrans" cxnId="{D3608173-1332-44C6-A84A-2484F9F95AFE}">
      <dgm:prSet/>
      <dgm:spPr/>
      <dgm:t>
        <a:bodyPr/>
        <a:lstStyle/>
        <a:p>
          <a:endParaRPr lang="en-US"/>
        </a:p>
      </dgm:t>
    </dgm:pt>
    <dgm:pt modelId="{615891A3-9E54-4CE9-BAA6-9DEB9EBD382A}">
      <dgm:prSet phldr="0" custT="1"/>
      <dgm:spPr/>
      <dgm:t>
        <a:bodyPr/>
        <a:lstStyle/>
        <a:p>
          <a:pPr algn="l" rtl="0"/>
          <a:r>
            <a:rPr lang="en-US" sz="1800" b="0" u="sng" dirty="0" err="1">
              <a:latin typeface="Gill Sans MT"/>
            </a:rPr>
            <a:t>Contextualisation</a:t>
          </a:r>
          <a:r>
            <a:rPr lang="en-US" sz="1800" b="0" u="sng" dirty="0">
              <a:latin typeface="Gill Sans MT"/>
            </a:rPr>
            <a:t> of the GCM</a:t>
          </a:r>
          <a:r>
            <a:rPr lang="en-US" sz="1800" u="sng" dirty="0">
              <a:latin typeface="Gill Sans MT"/>
            </a:rPr>
            <a:t>:  </a:t>
          </a:r>
          <a:r>
            <a:rPr lang="en-US" sz="1800" dirty="0">
              <a:latin typeface="Gill Sans MT"/>
            </a:rPr>
            <a:t>Adapts global priorities to regional migration dynamics and challenges.</a:t>
          </a:r>
        </a:p>
      </dgm:t>
    </dgm:pt>
    <dgm:pt modelId="{4C7699B9-9C7C-4E68-9481-82A574C1853A}" type="parTrans" cxnId="{E370AB37-3B76-49D3-9F08-D492D74F4BBB}">
      <dgm:prSet/>
      <dgm:spPr/>
      <dgm:t>
        <a:bodyPr/>
        <a:lstStyle/>
        <a:p>
          <a:endParaRPr lang="en-US"/>
        </a:p>
      </dgm:t>
    </dgm:pt>
    <dgm:pt modelId="{702BAC05-148F-417E-A2F1-C026CEDC6DA4}" type="sibTrans" cxnId="{E370AB37-3B76-49D3-9F08-D492D74F4BBB}">
      <dgm:prSet/>
      <dgm:spPr/>
      <dgm:t>
        <a:bodyPr/>
        <a:lstStyle/>
        <a:p>
          <a:endParaRPr lang="en-US"/>
        </a:p>
      </dgm:t>
    </dgm:pt>
    <dgm:pt modelId="{D53E9CD7-4ABD-400B-ACBD-754C31E5D120}">
      <dgm:prSet phldr="0" custT="1"/>
      <dgm:spPr/>
      <dgm:t>
        <a:bodyPr/>
        <a:lstStyle/>
        <a:p>
          <a:pPr algn="l"/>
          <a:r>
            <a:rPr lang="en-US" sz="1800" b="0" u="sng" dirty="0">
              <a:latin typeface="Gill Sans MT"/>
            </a:rPr>
            <a:t>Regional Reviews</a:t>
          </a:r>
          <a:r>
            <a:rPr lang="en-US" sz="1800" u="sng" dirty="0">
              <a:latin typeface="Gill Sans MT"/>
            </a:rPr>
            <a:t>: C</a:t>
          </a:r>
          <a:r>
            <a:rPr lang="en-US" sz="1800" dirty="0">
              <a:latin typeface="Gill Sans MT"/>
            </a:rPr>
            <a:t>oordinate inputs from member states and UN agencies.</a:t>
          </a:r>
        </a:p>
      </dgm:t>
    </dgm:pt>
    <dgm:pt modelId="{3896345E-37AF-4A67-AEF9-F80A54A926A4}" type="parTrans" cxnId="{CB5B3FA7-66A3-4560-9FFF-80AB6041AE82}">
      <dgm:prSet/>
      <dgm:spPr/>
      <dgm:t>
        <a:bodyPr/>
        <a:lstStyle/>
        <a:p>
          <a:endParaRPr lang="en-US"/>
        </a:p>
      </dgm:t>
    </dgm:pt>
    <dgm:pt modelId="{0F9AF83E-3FF4-4BF6-B856-66FF73D4102E}" type="sibTrans" cxnId="{CB5B3FA7-66A3-4560-9FFF-80AB6041AE82}">
      <dgm:prSet/>
      <dgm:spPr/>
      <dgm:t>
        <a:bodyPr/>
        <a:lstStyle/>
        <a:p>
          <a:endParaRPr lang="en-US"/>
        </a:p>
      </dgm:t>
    </dgm:pt>
    <dgm:pt modelId="{3CE05865-C002-4E2E-9F55-2041780AC13D}">
      <dgm:prSet phldr="0" custT="1"/>
      <dgm:spPr/>
      <dgm:t>
        <a:bodyPr/>
        <a:lstStyle/>
        <a:p>
          <a:pPr algn="l" rtl="0"/>
          <a:r>
            <a:rPr lang="en-US" sz="1800" b="0" u="sng" dirty="0">
              <a:latin typeface="Gill Sans MT"/>
            </a:rPr>
            <a:t>Implementation Support</a:t>
          </a:r>
          <a:r>
            <a:rPr lang="en-US" sz="1800" u="sng" dirty="0">
              <a:latin typeface="Gill Sans MT"/>
            </a:rPr>
            <a:t>:  </a:t>
          </a:r>
          <a:r>
            <a:rPr lang="en-US" sz="1800" dirty="0">
              <a:latin typeface="Gill Sans MT"/>
            </a:rPr>
            <a:t>Assists governments in translating GCM objectives into national policies and action plans.</a:t>
          </a:r>
        </a:p>
      </dgm:t>
    </dgm:pt>
    <dgm:pt modelId="{FDA0F424-7806-45C1-91C7-53B11403E035}" type="parTrans" cxnId="{01D123D4-47B9-4EFF-B51E-92442AE06F9C}">
      <dgm:prSet/>
      <dgm:spPr/>
      <dgm:t>
        <a:bodyPr/>
        <a:lstStyle/>
        <a:p>
          <a:endParaRPr lang="en-US"/>
        </a:p>
      </dgm:t>
    </dgm:pt>
    <dgm:pt modelId="{0F9211F8-3E14-4F35-B686-0743EAB7F91B}" type="sibTrans" cxnId="{01D123D4-47B9-4EFF-B51E-92442AE06F9C}">
      <dgm:prSet/>
      <dgm:spPr/>
      <dgm:t>
        <a:bodyPr/>
        <a:lstStyle/>
        <a:p>
          <a:endParaRPr lang="en-US"/>
        </a:p>
      </dgm:t>
    </dgm:pt>
    <dgm:pt modelId="{C53268B1-84D7-44FF-81E8-A6C37887B7BA}">
      <dgm:prSet phldr="0" custT="1"/>
      <dgm:spPr/>
      <dgm:t>
        <a:bodyPr/>
        <a:lstStyle/>
        <a:p>
          <a:pPr algn="l"/>
          <a:r>
            <a:rPr lang="en-US" sz="1800" b="0" u="sng" dirty="0">
              <a:latin typeface="Gill Sans MT"/>
            </a:rPr>
            <a:t>Capacity Building</a:t>
          </a:r>
          <a:r>
            <a:rPr lang="en-US" sz="1800" u="sng" dirty="0">
              <a:latin typeface="Gill Sans MT"/>
            </a:rPr>
            <a:t>: </a:t>
          </a:r>
          <a:r>
            <a:rPr lang="en-US" sz="1800" dirty="0">
              <a:latin typeface="Gill Sans MT"/>
            </a:rPr>
            <a:t>Organizes workshops, consultations, and technical support.</a:t>
          </a:r>
        </a:p>
      </dgm:t>
    </dgm:pt>
    <dgm:pt modelId="{5F189803-8313-4665-9C73-DE6728337FDC}" type="parTrans" cxnId="{33872B4D-D964-488F-92F3-4674078C5FCB}">
      <dgm:prSet/>
      <dgm:spPr/>
      <dgm:t>
        <a:bodyPr/>
        <a:lstStyle/>
        <a:p>
          <a:endParaRPr lang="en-US"/>
        </a:p>
      </dgm:t>
    </dgm:pt>
    <dgm:pt modelId="{87E06374-F50C-4724-862B-3E9E1F24FB5E}" type="sibTrans" cxnId="{33872B4D-D964-488F-92F3-4674078C5FCB}">
      <dgm:prSet/>
      <dgm:spPr/>
      <dgm:t>
        <a:bodyPr/>
        <a:lstStyle/>
        <a:p>
          <a:endParaRPr lang="en-US"/>
        </a:p>
      </dgm:t>
    </dgm:pt>
    <dgm:pt modelId="{F3A54BBC-1E9B-4BFD-A09F-2C1831F16946}">
      <dgm:prSet phldr="0" custT="1"/>
      <dgm:spPr/>
      <dgm:t>
        <a:bodyPr/>
        <a:lstStyle/>
        <a:p>
          <a:pPr algn="l"/>
          <a:r>
            <a:rPr lang="en-US" sz="1800" b="0" u="sng" dirty="0">
              <a:latin typeface="Gill Sans MT"/>
            </a:rPr>
            <a:t>Knowledge Sharing</a:t>
          </a:r>
          <a:r>
            <a:rPr lang="en-US" sz="1800" u="sng" dirty="0">
              <a:latin typeface="Gill Sans MT"/>
            </a:rPr>
            <a:t>: </a:t>
          </a:r>
          <a:r>
            <a:rPr lang="en-US" sz="1800" dirty="0">
              <a:latin typeface="Gill Sans MT"/>
            </a:rPr>
            <a:t>Facilitates global exchange of good practices, data, and policy innovations.</a:t>
          </a:r>
        </a:p>
      </dgm:t>
    </dgm:pt>
    <dgm:pt modelId="{4C63941B-67B2-40EC-8D33-06373872B905}" type="parTrans" cxnId="{020F104E-223E-4375-8772-61FC9419E3CB}">
      <dgm:prSet/>
      <dgm:spPr/>
      <dgm:t>
        <a:bodyPr/>
        <a:lstStyle/>
        <a:p>
          <a:endParaRPr lang="en-US"/>
        </a:p>
      </dgm:t>
    </dgm:pt>
    <dgm:pt modelId="{75931CB2-1F5B-402C-AFFC-653C47026DD3}" type="sibTrans" cxnId="{020F104E-223E-4375-8772-61FC9419E3CB}">
      <dgm:prSet/>
      <dgm:spPr/>
      <dgm:t>
        <a:bodyPr/>
        <a:lstStyle/>
        <a:p>
          <a:endParaRPr lang="en-US"/>
        </a:p>
      </dgm:t>
    </dgm:pt>
    <dgm:pt modelId="{DDE7A4CF-8F9D-4965-ADC7-B95D56D94BB7}" type="pres">
      <dgm:prSet presAssocID="{DDF350BF-64BF-4E34-AB57-2D4C22778C13}" presName="linearFlow" presStyleCnt="0">
        <dgm:presLayoutVars>
          <dgm:dir/>
          <dgm:animLvl val="lvl"/>
          <dgm:resizeHandles val="exact"/>
        </dgm:presLayoutVars>
      </dgm:prSet>
      <dgm:spPr/>
    </dgm:pt>
    <dgm:pt modelId="{71638962-60EA-4472-B5F9-A9ADB96886DC}" type="pres">
      <dgm:prSet presAssocID="{AC190B1F-F3CB-4B21-8527-0040E8765BCB}" presName="composite" presStyleCnt="0"/>
      <dgm:spPr/>
    </dgm:pt>
    <dgm:pt modelId="{0794CC17-D872-49D7-8D8F-96179F138CF2}" type="pres">
      <dgm:prSet presAssocID="{AC190B1F-F3CB-4B21-8527-0040E8765BCB}" presName="parentText" presStyleLbl="alignNode1" presStyleIdx="0" presStyleCnt="3">
        <dgm:presLayoutVars>
          <dgm:chMax val="1"/>
          <dgm:bulletEnabled val="1"/>
        </dgm:presLayoutVars>
      </dgm:prSet>
      <dgm:spPr/>
    </dgm:pt>
    <dgm:pt modelId="{CD421780-F2ED-4B60-8C36-0AC7FFA82FB2}" type="pres">
      <dgm:prSet presAssocID="{AC190B1F-F3CB-4B21-8527-0040E8765BCB}" presName="descendantText" presStyleLbl="alignAcc1" presStyleIdx="0" presStyleCnt="3" custLinFactNeighborX="107" custLinFactNeighborY="-1491">
        <dgm:presLayoutVars>
          <dgm:bulletEnabled val="1"/>
        </dgm:presLayoutVars>
      </dgm:prSet>
      <dgm:spPr/>
    </dgm:pt>
    <dgm:pt modelId="{38C62DEA-43E9-4971-A8E7-9B7AF1AF865A}" type="pres">
      <dgm:prSet presAssocID="{C35BFB54-3C3A-4A45-B59F-472F0A1953CC}" presName="sp" presStyleCnt="0"/>
      <dgm:spPr/>
    </dgm:pt>
    <dgm:pt modelId="{06A7BC00-061A-4C14-9FD3-5C93477FE94E}" type="pres">
      <dgm:prSet presAssocID="{E1B725B5-CF25-46A5-9595-B74652EBCBBA}" presName="composite" presStyleCnt="0"/>
      <dgm:spPr/>
    </dgm:pt>
    <dgm:pt modelId="{129E1E96-F5E6-43AE-B4BF-40BA569C7944}" type="pres">
      <dgm:prSet presAssocID="{E1B725B5-CF25-46A5-9595-B74652EBCBBA}" presName="parentText" presStyleLbl="alignNode1" presStyleIdx="1" presStyleCnt="3" custLinFactNeighborY="-4876">
        <dgm:presLayoutVars>
          <dgm:chMax val="1"/>
          <dgm:bulletEnabled val="1"/>
        </dgm:presLayoutVars>
      </dgm:prSet>
      <dgm:spPr/>
    </dgm:pt>
    <dgm:pt modelId="{068C63C9-44C4-47FC-A6D7-05027CCC0044}" type="pres">
      <dgm:prSet presAssocID="{E1B725B5-CF25-46A5-9595-B74652EBCBBA}" presName="descendantText" presStyleLbl="alignAcc1" presStyleIdx="1" presStyleCnt="3" custScaleY="105213" custLinFactNeighborX="-101" custLinFactNeighborY="-4039">
        <dgm:presLayoutVars>
          <dgm:bulletEnabled val="1"/>
        </dgm:presLayoutVars>
      </dgm:prSet>
      <dgm:spPr/>
    </dgm:pt>
    <dgm:pt modelId="{810C30DB-3AD1-4A62-A7AC-78326CDF2E22}" type="pres">
      <dgm:prSet presAssocID="{0CBEC2FC-C04A-49E4-95CB-B7733493FF7E}" presName="sp" presStyleCnt="0"/>
      <dgm:spPr/>
    </dgm:pt>
    <dgm:pt modelId="{B71BE143-877A-4D68-A34E-033C31266CC2}" type="pres">
      <dgm:prSet presAssocID="{20C28185-3DCA-44E7-8740-43B45AC03A07}" presName="composite" presStyleCnt="0"/>
      <dgm:spPr/>
    </dgm:pt>
    <dgm:pt modelId="{23196265-9A32-4518-9553-4F8AAE814320}" type="pres">
      <dgm:prSet presAssocID="{20C28185-3DCA-44E7-8740-43B45AC03A07}" presName="parentText" presStyleLbl="alignNode1" presStyleIdx="2" presStyleCnt="3" custScaleY="116947" custLinFactNeighborX="2797" custLinFactNeighborY="-4349">
        <dgm:presLayoutVars>
          <dgm:chMax val="1"/>
          <dgm:bulletEnabled val="1"/>
        </dgm:presLayoutVars>
      </dgm:prSet>
      <dgm:spPr/>
    </dgm:pt>
    <dgm:pt modelId="{B7810775-36CD-419B-A80C-7838E3B8FA39}" type="pres">
      <dgm:prSet presAssocID="{20C28185-3DCA-44E7-8740-43B45AC03A07}" presName="descendantText" presStyleLbl="alignAcc1" presStyleIdx="2" presStyleCnt="3" custScaleY="131768" custLinFactNeighborY="-5929">
        <dgm:presLayoutVars>
          <dgm:bulletEnabled val="1"/>
        </dgm:presLayoutVars>
      </dgm:prSet>
      <dgm:spPr/>
    </dgm:pt>
  </dgm:ptLst>
  <dgm:cxnLst>
    <dgm:cxn modelId="{67F23602-B9C7-4A41-9706-DFC6E74085CE}" type="presOf" srcId="{21BA7945-2BFA-4BF7-A616-50140CB2A38F}" destId="{068C63C9-44C4-47FC-A6D7-05027CCC0044}" srcOrd="0" destOrd="2" presId="urn:microsoft.com/office/officeart/2005/8/layout/chevron2"/>
    <dgm:cxn modelId="{C2A67907-93D1-4878-B876-A19D4D350D76}" type="presOf" srcId="{C53268B1-84D7-44FF-81E8-A6C37887B7BA}" destId="{B7810775-36CD-419B-A80C-7838E3B8FA39}" srcOrd="0" destOrd="1" presId="urn:microsoft.com/office/officeart/2005/8/layout/chevron2"/>
    <dgm:cxn modelId="{96054617-90C4-44C0-89D1-A8B4C35D56FF}" type="presOf" srcId="{AC190B1F-F3CB-4B21-8527-0040E8765BCB}" destId="{0794CC17-D872-49D7-8D8F-96179F138CF2}" srcOrd="0" destOrd="0" presId="urn:microsoft.com/office/officeart/2005/8/layout/chevron2"/>
    <dgm:cxn modelId="{FE400B2C-1992-4400-BC0E-357796FD1054}" type="presOf" srcId="{DDF350BF-64BF-4E34-AB57-2D4C22778C13}" destId="{DDE7A4CF-8F9D-4965-ADC7-B95D56D94BB7}" srcOrd="0" destOrd="0" presId="urn:microsoft.com/office/officeart/2005/8/layout/chevron2"/>
    <dgm:cxn modelId="{E370AB37-3B76-49D3-9F08-D492D74F4BBB}" srcId="{E1B725B5-CF25-46A5-9595-B74652EBCBBA}" destId="{615891A3-9E54-4CE9-BAA6-9DEB9EBD382A}" srcOrd="0" destOrd="0" parTransId="{4C7699B9-9C7C-4E68-9481-82A574C1853A}" sibTransId="{702BAC05-148F-417E-A2F1-C026CEDC6DA4}"/>
    <dgm:cxn modelId="{2D271A5C-F9CB-4013-9476-9ADD1DABB3BE}" type="presOf" srcId="{D53E9CD7-4ABD-400B-ACBD-754C31E5D120}" destId="{068C63C9-44C4-47FC-A6D7-05027CCC0044}" srcOrd="0" destOrd="1" presId="urn:microsoft.com/office/officeart/2005/8/layout/chevron2"/>
    <dgm:cxn modelId="{2914C444-4CFA-43ED-9DD4-7BF69FE1A3DB}" type="presOf" srcId="{F3A54BBC-1E9B-4BFD-A09F-2C1831F16946}" destId="{CD421780-F2ED-4B60-8C36-0AC7FFA82FB2}" srcOrd="0" destOrd="2" presId="urn:microsoft.com/office/officeart/2005/8/layout/chevron2"/>
    <dgm:cxn modelId="{864F2568-F128-42BD-847F-586759370E82}" type="presOf" srcId="{3CE05865-C002-4E2E-9F55-2041780AC13D}" destId="{B7810775-36CD-419B-A80C-7838E3B8FA39}" srcOrd="0" destOrd="0" presId="urn:microsoft.com/office/officeart/2005/8/layout/chevron2"/>
    <dgm:cxn modelId="{33872B4D-D964-488F-92F3-4674078C5FCB}" srcId="{20C28185-3DCA-44E7-8740-43B45AC03A07}" destId="{C53268B1-84D7-44FF-81E8-A6C37887B7BA}" srcOrd="1" destOrd="0" parTransId="{5F189803-8313-4665-9C73-DE6728337FDC}" sibTransId="{87E06374-F50C-4724-862B-3E9E1F24FB5E}"/>
    <dgm:cxn modelId="{020F104E-223E-4375-8772-61FC9419E3CB}" srcId="{AC190B1F-F3CB-4B21-8527-0040E8765BCB}" destId="{F3A54BBC-1E9B-4BFD-A09F-2C1831F16946}" srcOrd="2" destOrd="0" parTransId="{4C63941B-67B2-40EC-8D33-06373872B905}" sibTransId="{75931CB2-1F5B-402C-AFFC-653C47026DD3}"/>
    <dgm:cxn modelId="{D3608173-1332-44C6-A84A-2484F9F95AFE}" srcId="{AC190B1F-F3CB-4B21-8527-0040E8765BCB}" destId="{248243EB-17D8-4E32-A2D9-27440753F2BA}" srcOrd="1" destOrd="0" parTransId="{02E81178-76E8-41AC-8392-6CCBF38B46DE}" sibTransId="{4524F205-D7FA-43E1-9EBA-192DF487D458}"/>
    <dgm:cxn modelId="{70E38174-316B-4E0E-84EC-A863A2BD8869}" type="presOf" srcId="{E1B725B5-CF25-46A5-9595-B74652EBCBBA}" destId="{129E1E96-F5E6-43AE-B4BF-40BA569C7944}" srcOrd="0" destOrd="0" presId="urn:microsoft.com/office/officeart/2005/8/layout/chevron2"/>
    <dgm:cxn modelId="{262DED78-0698-494A-88B8-2C37B7A2763F}" type="presOf" srcId="{248243EB-17D8-4E32-A2D9-27440753F2BA}" destId="{CD421780-F2ED-4B60-8C36-0AC7FFA82FB2}" srcOrd="0" destOrd="1" presId="urn:microsoft.com/office/officeart/2005/8/layout/chevron2"/>
    <dgm:cxn modelId="{319A815A-8BF5-41A5-B4F6-04337178656D}" type="presOf" srcId="{C7FD0872-4625-41B0-91AC-6025C0506DB8}" destId="{B7810775-36CD-419B-A80C-7838E3B8FA39}" srcOrd="0" destOrd="2" presId="urn:microsoft.com/office/officeart/2005/8/layout/chevron2"/>
    <dgm:cxn modelId="{58479896-F806-44A3-860E-5D724B388A7C}" srcId="{DDF350BF-64BF-4E34-AB57-2D4C22778C13}" destId="{20C28185-3DCA-44E7-8740-43B45AC03A07}" srcOrd="2" destOrd="0" parTransId="{871EDD83-A330-42D6-ABFE-8F1A0E8A03AC}" sibTransId="{8E7E3365-7C93-4BDC-80C5-762D23D54E49}"/>
    <dgm:cxn modelId="{CB5B3FA7-66A3-4560-9FFF-80AB6041AE82}" srcId="{E1B725B5-CF25-46A5-9595-B74652EBCBBA}" destId="{D53E9CD7-4ABD-400B-ACBD-754C31E5D120}" srcOrd="1" destOrd="0" parTransId="{3896345E-37AF-4A67-AEF9-F80A54A926A4}" sibTransId="{0F9AF83E-3FF4-4BF6-B856-66FF73D4102E}"/>
    <dgm:cxn modelId="{70C9B2B8-89FB-4C16-B868-F782EE6B2916}" srcId="{DDF350BF-64BF-4E34-AB57-2D4C22778C13}" destId="{AC190B1F-F3CB-4B21-8527-0040E8765BCB}" srcOrd="0" destOrd="0" parTransId="{D25035F2-BB2F-4E29-BC42-44C89CDCC268}" sibTransId="{C35BFB54-3C3A-4A45-B59F-472F0A1953CC}"/>
    <dgm:cxn modelId="{D55D88CC-954E-491F-975B-900FED00CF18}" srcId="{AC190B1F-F3CB-4B21-8527-0040E8765BCB}" destId="{BFA6D4CF-86A6-4C8D-9541-849C1C4B8AF5}" srcOrd="0" destOrd="0" parTransId="{87315567-C8AF-4564-B50E-C6D65E55E05A}" sibTransId="{540FFAA2-E22B-43E9-BEB3-719860AFA8D8}"/>
    <dgm:cxn modelId="{01D123D4-47B9-4EFF-B51E-92442AE06F9C}" srcId="{20C28185-3DCA-44E7-8740-43B45AC03A07}" destId="{3CE05865-C002-4E2E-9F55-2041780AC13D}" srcOrd="0" destOrd="0" parTransId="{FDA0F424-7806-45C1-91C7-53B11403E035}" sibTransId="{0F9211F8-3E14-4F35-B686-0743EAB7F91B}"/>
    <dgm:cxn modelId="{423439D7-747C-4A0D-AFF2-A55FB6EECD6F}" type="presOf" srcId="{20C28185-3DCA-44E7-8740-43B45AC03A07}" destId="{23196265-9A32-4518-9553-4F8AAE814320}" srcOrd="0" destOrd="0" presId="urn:microsoft.com/office/officeart/2005/8/layout/chevron2"/>
    <dgm:cxn modelId="{13B292E7-FC80-407F-8CE5-2DBBCA1DF3CD}" srcId="{DDF350BF-64BF-4E34-AB57-2D4C22778C13}" destId="{E1B725B5-CF25-46A5-9595-B74652EBCBBA}" srcOrd="1" destOrd="0" parTransId="{29D69FB4-BEB0-4E15-A518-9DE651CC3425}" sibTransId="{0CBEC2FC-C04A-49E4-95CB-B7733493FF7E}"/>
    <dgm:cxn modelId="{197D5DEF-B8F9-45EF-858A-775BF0F7792B}" type="presOf" srcId="{615891A3-9E54-4CE9-BAA6-9DEB9EBD382A}" destId="{068C63C9-44C4-47FC-A6D7-05027CCC0044}" srcOrd="0" destOrd="0" presId="urn:microsoft.com/office/officeart/2005/8/layout/chevron2"/>
    <dgm:cxn modelId="{01BEBCF3-7C23-4638-AA1E-C058C1DA4EA2}" srcId="{20C28185-3DCA-44E7-8740-43B45AC03A07}" destId="{C7FD0872-4625-41B0-91AC-6025C0506DB8}" srcOrd="2" destOrd="0" parTransId="{E492B2BB-012A-4691-95FA-7F68418BDE32}" sibTransId="{C7E5E955-A11C-4302-93E8-40C560276CE1}"/>
    <dgm:cxn modelId="{A2C695F5-9B78-4E7A-98F4-DF875882768F}" srcId="{E1B725B5-CF25-46A5-9595-B74652EBCBBA}" destId="{21BA7945-2BFA-4BF7-A616-50140CB2A38F}" srcOrd="2" destOrd="0" parTransId="{556F040A-AE63-496C-A42E-E26815C362F2}" sibTransId="{8FFF446C-F0B8-46EE-B17B-509762E24CBC}"/>
    <dgm:cxn modelId="{8E7106F8-0568-42E2-94F7-844617BFB6E6}" type="presOf" srcId="{BFA6D4CF-86A6-4C8D-9541-849C1C4B8AF5}" destId="{CD421780-F2ED-4B60-8C36-0AC7FFA82FB2}" srcOrd="0" destOrd="0" presId="urn:microsoft.com/office/officeart/2005/8/layout/chevron2"/>
    <dgm:cxn modelId="{E1A1746B-CF20-486B-8267-C8DF40F99F80}" type="presParOf" srcId="{DDE7A4CF-8F9D-4965-ADC7-B95D56D94BB7}" destId="{71638962-60EA-4472-B5F9-A9ADB96886DC}" srcOrd="0" destOrd="0" presId="urn:microsoft.com/office/officeart/2005/8/layout/chevron2"/>
    <dgm:cxn modelId="{6051A0D5-83C5-438A-85BF-D48D1B04C741}" type="presParOf" srcId="{71638962-60EA-4472-B5F9-A9ADB96886DC}" destId="{0794CC17-D872-49D7-8D8F-96179F138CF2}" srcOrd="0" destOrd="0" presId="urn:microsoft.com/office/officeart/2005/8/layout/chevron2"/>
    <dgm:cxn modelId="{E24B1F5A-B831-4B8A-BBF4-42C613E02F7C}" type="presParOf" srcId="{71638962-60EA-4472-B5F9-A9ADB96886DC}" destId="{CD421780-F2ED-4B60-8C36-0AC7FFA82FB2}" srcOrd="1" destOrd="0" presId="urn:microsoft.com/office/officeart/2005/8/layout/chevron2"/>
    <dgm:cxn modelId="{A7C91854-2ABB-4F0E-8748-E1426BB9533B}" type="presParOf" srcId="{DDE7A4CF-8F9D-4965-ADC7-B95D56D94BB7}" destId="{38C62DEA-43E9-4971-A8E7-9B7AF1AF865A}" srcOrd="1" destOrd="0" presId="urn:microsoft.com/office/officeart/2005/8/layout/chevron2"/>
    <dgm:cxn modelId="{9A518EFE-9F01-4C26-B80B-A8C63851926F}" type="presParOf" srcId="{DDE7A4CF-8F9D-4965-ADC7-B95D56D94BB7}" destId="{06A7BC00-061A-4C14-9FD3-5C93477FE94E}" srcOrd="2" destOrd="0" presId="urn:microsoft.com/office/officeart/2005/8/layout/chevron2"/>
    <dgm:cxn modelId="{EF7AA24E-F1E2-45BA-8D89-FD9EE732F2CB}" type="presParOf" srcId="{06A7BC00-061A-4C14-9FD3-5C93477FE94E}" destId="{129E1E96-F5E6-43AE-B4BF-40BA569C7944}" srcOrd="0" destOrd="0" presId="urn:microsoft.com/office/officeart/2005/8/layout/chevron2"/>
    <dgm:cxn modelId="{05EEBF59-7C7C-4026-96EC-5A681F49D937}" type="presParOf" srcId="{06A7BC00-061A-4C14-9FD3-5C93477FE94E}" destId="{068C63C9-44C4-47FC-A6D7-05027CCC0044}" srcOrd="1" destOrd="0" presId="urn:microsoft.com/office/officeart/2005/8/layout/chevron2"/>
    <dgm:cxn modelId="{7EA4774C-52C3-4F32-8FB6-911833CD6407}" type="presParOf" srcId="{DDE7A4CF-8F9D-4965-ADC7-B95D56D94BB7}" destId="{810C30DB-3AD1-4A62-A7AC-78326CDF2E22}" srcOrd="3" destOrd="0" presId="urn:microsoft.com/office/officeart/2005/8/layout/chevron2"/>
    <dgm:cxn modelId="{D599CF53-0F96-4D9A-B2AF-BBD239CD2C7F}" type="presParOf" srcId="{DDE7A4CF-8F9D-4965-ADC7-B95D56D94BB7}" destId="{B71BE143-877A-4D68-A34E-033C31266CC2}" srcOrd="4" destOrd="0" presId="urn:microsoft.com/office/officeart/2005/8/layout/chevron2"/>
    <dgm:cxn modelId="{EB64D794-E4AF-49D9-9C28-8D7FCA0EF8E4}" type="presParOf" srcId="{B71BE143-877A-4D68-A34E-033C31266CC2}" destId="{23196265-9A32-4518-9553-4F8AAE814320}" srcOrd="0" destOrd="0" presId="urn:microsoft.com/office/officeart/2005/8/layout/chevron2"/>
    <dgm:cxn modelId="{10E619F7-54E6-4329-98A2-1C8C41617E32}" type="presParOf" srcId="{B71BE143-877A-4D68-A34E-033C31266CC2}" destId="{B7810775-36CD-419B-A80C-7838E3B8FA3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4CC17-D872-49D7-8D8F-96179F138CF2}">
      <dsp:nvSpPr>
        <dsp:cNvPr id="0" name=""/>
        <dsp:cNvSpPr/>
      </dsp:nvSpPr>
      <dsp:spPr>
        <a:xfrm rot="5400000">
          <a:off x="-211772" y="215915"/>
          <a:ext cx="1411816" cy="988271"/>
        </a:xfrm>
        <a:prstGeom prst="chevron">
          <a:avLst/>
        </a:prstGeom>
        <a:solidFill>
          <a:schemeClr val="accen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Gill Sans MT"/>
            </a:rPr>
            <a:t>Global Network</a:t>
          </a:r>
        </a:p>
      </dsp:txBody>
      <dsp:txXfrm rot="-5400000">
        <a:off x="1" y="498279"/>
        <a:ext cx="988271" cy="423545"/>
      </dsp:txXfrm>
    </dsp:sp>
    <dsp:sp modelId="{CD421780-F2ED-4B60-8C36-0AC7FFA82FB2}">
      <dsp:nvSpPr>
        <dsp:cNvPr id="0" name=""/>
        <dsp:cNvSpPr/>
      </dsp:nvSpPr>
      <dsp:spPr>
        <a:xfrm rot="5400000">
          <a:off x="5879347" y="-4891076"/>
          <a:ext cx="917680" cy="10699832"/>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0" u="sng" kern="1200" dirty="0">
              <a:latin typeface="Gill Sans MT"/>
            </a:rPr>
            <a:t>Coordination &amp; Guidance</a:t>
          </a:r>
          <a:r>
            <a:rPr lang="en-US" sz="1800" u="sng" kern="1200" dirty="0">
              <a:latin typeface="Gill Sans MT"/>
            </a:rPr>
            <a:t>: P</a:t>
          </a:r>
          <a:r>
            <a:rPr lang="en-US" sz="1800" kern="1200" dirty="0">
              <a:latin typeface="Gill Sans MT"/>
            </a:rPr>
            <a:t>rovide strategic direction and coherence across UN entities.</a:t>
          </a:r>
        </a:p>
        <a:p>
          <a:pPr marL="171450" lvl="1" indent="-171450" algn="l" defTabSz="800100">
            <a:lnSpc>
              <a:spcPct val="90000"/>
            </a:lnSpc>
            <a:spcBef>
              <a:spcPct val="0"/>
            </a:spcBef>
            <a:spcAft>
              <a:spcPct val="15000"/>
            </a:spcAft>
            <a:buChar char="•"/>
          </a:pPr>
          <a:r>
            <a:rPr lang="en-US" sz="1800" b="0" u="sng" kern="1200" dirty="0">
              <a:latin typeface="Gill Sans MT"/>
            </a:rPr>
            <a:t>Support to IMRF</a:t>
          </a:r>
          <a:r>
            <a:rPr lang="en-US" sz="1800" u="sng" kern="1200" dirty="0">
              <a:latin typeface="Gill Sans MT"/>
            </a:rPr>
            <a:t>: </a:t>
          </a:r>
          <a:r>
            <a:rPr lang="en-US" sz="1800" kern="1200" dirty="0">
              <a:latin typeface="Gill Sans MT"/>
            </a:rPr>
            <a:t>Leads preparations for the </a:t>
          </a:r>
          <a:r>
            <a:rPr lang="en-US" sz="1800" b="0" kern="1200" dirty="0">
              <a:latin typeface="Gill Sans MT"/>
            </a:rPr>
            <a:t>IMRF.</a:t>
          </a:r>
        </a:p>
        <a:p>
          <a:pPr marL="171450" lvl="1" indent="-171450" algn="l" defTabSz="800100">
            <a:lnSpc>
              <a:spcPct val="90000"/>
            </a:lnSpc>
            <a:spcBef>
              <a:spcPct val="0"/>
            </a:spcBef>
            <a:spcAft>
              <a:spcPct val="15000"/>
            </a:spcAft>
            <a:buChar char="•"/>
          </a:pPr>
          <a:r>
            <a:rPr lang="en-US" sz="1800" b="0" u="sng" kern="1200" dirty="0">
              <a:latin typeface="Gill Sans MT"/>
            </a:rPr>
            <a:t>Knowledge Sharing</a:t>
          </a:r>
          <a:r>
            <a:rPr lang="en-US" sz="1800" u="sng" kern="1200" dirty="0">
              <a:latin typeface="Gill Sans MT"/>
            </a:rPr>
            <a:t>: </a:t>
          </a:r>
          <a:r>
            <a:rPr lang="en-US" sz="1800" kern="1200" dirty="0">
              <a:latin typeface="Gill Sans MT"/>
            </a:rPr>
            <a:t>Facilitates global exchange of good practices, data, and policy innovations.</a:t>
          </a:r>
        </a:p>
      </dsp:txBody>
      <dsp:txXfrm rot="-5400000">
        <a:off x="988272" y="44796"/>
        <a:ext cx="10655035" cy="828086"/>
      </dsp:txXfrm>
    </dsp:sp>
    <dsp:sp modelId="{129E1E96-F5E6-43AE-B4BF-40BA569C7944}">
      <dsp:nvSpPr>
        <dsp:cNvPr id="0" name=""/>
        <dsp:cNvSpPr/>
      </dsp:nvSpPr>
      <dsp:spPr>
        <a:xfrm rot="5400000">
          <a:off x="-211772" y="1401463"/>
          <a:ext cx="1411816" cy="988271"/>
        </a:xfrm>
        <a:prstGeom prst="chevron">
          <a:avLst/>
        </a:prstGeom>
        <a:solidFill>
          <a:schemeClr val="accent1">
            <a:alpha val="90000"/>
            <a:hueOff val="0"/>
            <a:satOff val="0"/>
            <a:lumOff val="0"/>
            <a:alphaOff val="-20000"/>
          </a:schemeClr>
        </a:solidFill>
        <a:ln w="1905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Gill Sans MT"/>
            </a:rPr>
            <a:t>Regional Networks</a:t>
          </a:r>
        </a:p>
      </dsp:txBody>
      <dsp:txXfrm rot="-5400000">
        <a:off x="1" y="1683827"/>
        <a:ext cx="988271" cy="423545"/>
      </dsp:txXfrm>
    </dsp:sp>
    <dsp:sp modelId="{068C63C9-44C4-47FC-A6D7-05027CCC0044}">
      <dsp:nvSpPr>
        <dsp:cNvPr id="0" name=""/>
        <dsp:cNvSpPr/>
      </dsp:nvSpPr>
      <dsp:spPr>
        <a:xfrm rot="5400000">
          <a:off x="5844621" y="-3669609"/>
          <a:ext cx="965519" cy="10699832"/>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0" u="sng" kern="1200" dirty="0" err="1">
              <a:latin typeface="Gill Sans MT"/>
            </a:rPr>
            <a:t>Contextualisation</a:t>
          </a:r>
          <a:r>
            <a:rPr lang="en-US" sz="1800" b="0" u="sng" kern="1200" dirty="0">
              <a:latin typeface="Gill Sans MT"/>
            </a:rPr>
            <a:t> of the GCM</a:t>
          </a:r>
          <a:r>
            <a:rPr lang="en-US" sz="1800" u="sng" kern="1200" dirty="0">
              <a:latin typeface="Gill Sans MT"/>
            </a:rPr>
            <a:t>:  </a:t>
          </a:r>
          <a:r>
            <a:rPr lang="en-US" sz="1800" kern="1200" dirty="0">
              <a:latin typeface="Gill Sans MT"/>
            </a:rPr>
            <a:t>Adapts global priorities to regional migration dynamics and challenges.</a:t>
          </a:r>
        </a:p>
        <a:p>
          <a:pPr marL="171450" lvl="1" indent="-171450" algn="l" defTabSz="800100">
            <a:lnSpc>
              <a:spcPct val="90000"/>
            </a:lnSpc>
            <a:spcBef>
              <a:spcPct val="0"/>
            </a:spcBef>
            <a:spcAft>
              <a:spcPct val="15000"/>
            </a:spcAft>
            <a:buChar char="•"/>
          </a:pPr>
          <a:r>
            <a:rPr lang="en-US" sz="1800" b="0" u="sng" kern="1200" dirty="0">
              <a:latin typeface="Gill Sans MT"/>
            </a:rPr>
            <a:t>Regional Reviews</a:t>
          </a:r>
          <a:r>
            <a:rPr lang="en-US" sz="1800" u="sng" kern="1200" dirty="0">
              <a:latin typeface="Gill Sans MT"/>
            </a:rPr>
            <a:t>: C</a:t>
          </a:r>
          <a:r>
            <a:rPr lang="en-US" sz="1800" kern="1200" dirty="0">
              <a:latin typeface="Gill Sans MT"/>
            </a:rPr>
            <a:t>oordinate inputs from member states and UN agencies.</a:t>
          </a:r>
        </a:p>
        <a:p>
          <a:pPr marL="171450" lvl="1" indent="-171450" algn="l" defTabSz="800100">
            <a:lnSpc>
              <a:spcPct val="90000"/>
            </a:lnSpc>
            <a:spcBef>
              <a:spcPct val="0"/>
            </a:spcBef>
            <a:spcAft>
              <a:spcPct val="15000"/>
            </a:spcAft>
            <a:buChar char="•"/>
          </a:pPr>
          <a:r>
            <a:rPr lang="en-US" sz="1800" b="0" u="sng" kern="1200" dirty="0">
              <a:latin typeface="Gill Sans MT"/>
            </a:rPr>
            <a:t>Partnership Building</a:t>
          </a:r>
          <a:r>
            <a:rPr lang="en-US" sz="1800" u="sng" kern="1200" dirty="0">
              <a:latin typeface="Gill Sans MT"/>
            </a:rPr>
            <a:t>: </a:t>
          </a:r>
          <a:r>
            <a:rPr lang="en-US" sz="1800" kern="1200" dirty="0">
              <a:latin typeface="Gill Sans MT"/>
            </a:rPr>
            <a:t>Strengthens collaboration among regional bodies, governments, and civil society.</a:t>
          </a:r>
        </a:p>
      </dsp:txBody>
      <dsp:txXfrm rot="-5400000">
        <a:off x="977465" y="1244680"/>
        <a:ext cx="10652699" cy="871253"/>
      </dsp:txXfrm>
    </dsp:sp>
    <dsp:sp modelId="{23196265-9A32-4518-9553-4F8AAE814320}">
      <dsp:nvSpPr>
        <dsp:cNvPr id="0" name=""/>
        <dsp:cNvSpPr/>
      </dsp:nvSpPr>
      <dsp:spPr>
        <a:xfrm rot="5400000">
          <a:off x="-303760" y="2785137"/>
          <a:ext cx="1651076" cy="988271"/>
        </a:xfrm>
        <a:prstGeom prst="chevron">
          <a:avLst/>
        </a:prstGeom>
        <a:solidFill>
          <a:schemeClr val="accent1">
            <a:alpha val="90000"/>
            <a:hueOff val="0"/>
            <a:satOff val="0"/>
            <a:lumOff val="0"/>
            <a:alphaOff val="-40000"/>
          </a:schemeClr>
        </a:solidFill>
        <a:ln w="1905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Gill Sans MT"/>
            </a:rPr>
            <a:t>National Networks</a:t>
          </a:r>
        </a:p>
      </dsp:txBody>
      <dsp:txXfrm rot="-5400000">
        <a:off x="27643" y="2947871"/>
        <a:ext cx="988271" cy="662805"/>
      </dsp:txXfrm>
    </dsp:sp>
    <dsp:sp modelId="{B7810775-36CD-419B-A80C-7838E3B8FA39}">
      <dsp:nvSpPr>
        <dsp:cNvPr id="0" name=""/>
        <dsp:cNvSpPr/>
      </dsp:nvSpPr>
      <dsp:spPr>
        <a:xfrm rot="5400000">
          <a:off x="5733583" y="-2310720"/>
          <a:ext cx="1209209" cy="10699832"/>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0" u="sng" kern="1200" dirty="0">
              <a:latin typeface="Gill Sans MT"/>
            </a:rPr>
            <a:t>Implementation Support</a:t>
          </a:r>
          <a:r>
            <a:rPr lang="en-US" sz="1800" u="sng" kern="1200" dirty="0">
              <a:latin typeface="Gill Sans MT"/>
            </a:rPr>
            <a:t>:  </a:t>
          </a:r>
          <a:r>
            <a:rPr lang="en-US" sz="1800" kern="1200" dirty="0">
              <a:latin typeface="Gill Sans MT"/>
            </a:rPr>
            <a:t>Assists governments in translating GCM objectives into national policies and action plans.</a:t>
          </a:r>
        </a:p>
        <a:p>
          <a:pPr marL="171450" lvl="1" indent="-171450" algn="l" defTabSz="800100">
            <a:lnSpc>
              <a:spcPct val="90000"/>
            </a:lnSpc>
            <a:spcBef>
              <a:spcPct val="0"/>
            </a:spcBef>
            <a:spcAft>
              <a:spcPct val="15000"/>
            </a:spcAft>
            <a:buChar char="•"/>
          </a:pPr>
          <a:r>
            <a:rPr lang="en-US" sz="1800" b="0" u="sng" kern="1200" dirty="0">
              <a:latin typeface="Gill Sans MT"/>
            </a:rPr>
            <a:t>Capacity Building</a:t>
          </a:r>
          <a:r>
            <a:rPr lang="en-US" sz="1800" u="sng" kern="1200" dirty="0">
              <a:latin typeface="Gill Sans MT"/>
            </a:rPr>
            <a:t>: </a:t>
          </a:r>
          <a:r>
            <a:rPr lang="en-US" sz="1800" kern="1200" dirty="0">
              <a:latin typeface="Gill Sans MT"/>
            </a:rPr>
            <a:t>Organizes workshops, consultations, and technical support.</a:t>
          </a:r>
        </a:p>
        <a:p>
          <a:pPr marL="171450" lvl="1" indent="-171450" algn="l" defTabSz="800100">
            <a:lnSpc>
              <a:spcPct val="90000"/>
            </a:lnSpc>
            <a:spcBef>
              <a:spcPct val="0"/>
            </a:spcBef>
            <a:spcAft>
              <a:spcPct val="15000"/>
            </a:spcAft>
            <a:buChar char="•"/>
          </a:pPr>
          <a:r>
            <a:rPr lang="en-US" sz="1800" b="0" u="sng" kern="1200" dirty="0">
              <a:latin typeface="Gill Sans MT"/>
            </a:rPr>
            <a:t>Stakeholder Engagement</a:t>
          </a:r>
          <a:r>
            <a:rPr lang="en-US" sz="1800" u="sng" kern="1200" dirty="0">
              <a:latin typeface="Gill Sans MT"/>
            </a:rPr>
            <a:t>: </a:t>
          </a:r>
          <a:r>
            <a:rPr lang="en-US" sz="1800" kern="1200" dirty="0">
              <a:latin typeface="Gill Sans MT"/>
            </a:rPr>
            <a:t>Promotes inclusive dialogue among ministries, civil society, and migrants.</a:t>
          </a:r>
        </a:p>
      </dsp:txBody>
      <dsp:txXfrm rot="-5400000">
        <a:off x="988272" y="2493620"/>
        <a:ext cx="10640803" cy="10911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D4FA0D1-F77A-4F61-B3EF-6E29F358D2AE}" type="datetimeFigureOut">
              <a:rPr lang="en-US" smtClean="0"/>
              <a:t>10/1/2025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D526372-9FE3-4CF1-8450-DE38A2B60A88}" type="slidenum">
              <a:rPr lang="en-US" smtClean="0"/>
              <a:t>‹#›</a:t>
            </a:fld>
            <a:endParaRPr lang="en-US"/>
          </a:p>
        </p:txBody>
      </p:sp>
    </p:spTree>
    <p:extLst>
      <p:ext uri="{BB962C8B-B14F-4D97-AF65-F5344CB8AC3E}">
        <p14:creationId xmlns:p14="http://schemas.microsoft.com/office/powerpoint/2010/main" val="150804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526372-9FE3-4CF1-8450-DE38A2B60A88}" type="slidenum">
              <a:rPr lang="en-US" smtClean="0"/>
              <a:t>1</a:t>
            </a:fld>
            <a:endParaRPr lang="en-US"/>
          </a:p>
        </p:txBody>
      </p:sp>
    </p:spTree>
    <p:extLst>
      <p:ext uri="{BB962C8B-B14F-4D97-AF65-F5344CB8AC3E}">
        <p14:creationId xmlns:p14="http://schemas.microsoft.com/office/powerpoint/2010/main" val="204049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62B1-1CF5-7A92-6C24-370D70820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B0C39-1F4F-6972-0384-D9C95130A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74CE1-77E3-A084-742F-8039A760C1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1393FE-ADA5-FA5C-8DE2-30FD83798892}"/>
              </a:ext>
            </a:extLst>
          </p:cNvPr>
          <p:cNvSpPr>
            <a:spLocks noGrp="1"/>
          </p:cNvSpPr>
          <p:nvPr>
            <p:ph type="sldNum" sz="quarter" idx="5"/>
          </p:nvPr>
        </p:nvSpPr>
        <p:spPr/>
        <p:txBody>
          <a:bodyPr/>
          <a:lstStyle/>
          <a:p>
            <a:fld id="{BD526372-9FE3-4CF1-8450-DE38A2B60A88}" type="slidenum">
              <a:rPr lang="en-US" smtClean="0"/>
              <a:t>3</a:t>
            </a:fld>
            <a:endParaRPr lang="en-US"/>
          </a:p>
        </p:txBody>
      </p:sp>
    </p:spTree>
    <p:extLst>
      <p:ext uri="{BB962C8B-B14F-4D97-AF65-F5344CB8AC3E}">
        <p14:creationId xmlns:p14="http://schemas.microsoft.com/office/powerpoint/2010/main" val="328691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F993-F626-F64A-E51B-175B9C3CB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DDE19-D2A2-82E2-EDAD-1843C3842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CCBB7-58FE-39E2-2EFC-231CB574B7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1725E7-C138-9371-B852-FDC89049EE26}"/>
              </a:ext>
            </a:extLst>
          </p:cNvPr>
          <p:cNvSpPr>
            <a:spLocks noGrp="1"/>
          </p:cNvSpPr>
          <p:nvPr>
            <p:ph type="sldNum" sz="quarter" idx="5"/>
          </p:nvPr>
        </p:nvSpPr>
        <p:spPr/>
        <p:txBody>
          <a:bodyPr/>
          <a:lstStyle/>
          <a:p>
            <a:fld id="{BD526372-9FE3-4CF1-8450-DE38A2B60A88}" type="slidenum">
              <a:rPr lang="en-US" smtClean="0"/>
              <a:t>4</a:t>
            </a:fld>
            <a:endParaRPr lang="en-US"/>
          </a:p>
        </p:txBody>
      </p:sp>
    </p:spTree>
    <p:extLst>
      <p:ext uri="{BB962C8B-B14F-4D97-AF65-F5344CB8AC3E}">
        <p14:creationId xmlns:p14="http://schemas.microsoft.com/office/powerpoint/2010/main" val="355632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41A8-1C91-0E48-B889-79CBC2AC7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698C9-EC50-E369-EDDD-7C5BD9432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5C641-0505-4A88-C223-870346AD08DE}"/>
              </a:ext>
            </a:extLst>
          </p:cNvPr>
          <p:cNvSpPr>
            <a:spLocks noGrp="1"/>
          </p:cNvSpPr>
          <p:nvPr>
            <p:ph type="body" idx="1"/>
          </p:nvPr>
        </p:nvSpPr>
        <p:spPr/>
        <p:txBody>
          <a:bodyPr/>
          <a:lstStyle/>
          <a:p>
            <a:r>
              <a:rPr lang="en-US"/>
              <a:t> </a:t>
            </a:r>
            <a:endParaRPr lang="en-GB"/>
          </a:p>
        </p:txBody>
      </p:sp>
      <p:sp>
        <p:nvSpPr>
          <p:cNvPr id="4" name="Slide Number Placeholder 3">
            <a:extLst>
              <a:ext uri="{FF2B5EF4-FFF2-40B4-BE49-F238E27FC236}">
                <a16:creationId xmlns:a16="http://schemas.microsoft.com/office/drawing/2014/main" id="{22EE2AFB-43E7-3746-AEC6-CF46FFCEDB01}"/>
              </a:ext>
            </a:extLst>
          </p:cNvPr>
          <p:cNvSpPr>
            <a:spLocks noGrp="1"/>
          </p:cNvSpPr>
          <p:nvPr>
            <p:ph type="sldNum" sz="quarter" idx="5"/>
          </p:nvPr>
        </p:nvSpPr>
        <p:spPr/>
        <p:txBody>
          <a:bodyPr/>
          <a:lstStyle/>
          <a:p>
            <a:fld id="{000F2E99-B75F-4C5B-BDDF-6EB751AFBFCF}" type="slidenum">
              <a:rPr lang="en-US" smtClean="0"/>
              <a:t>5</a:t>
            </a:fld>
            <a:endParaRPr lang="en-US"/>
          </a:p>
        </p:txBody>
      </p:sp>
    </p:spTree>
    <p:extLst>
      <p:ext uri="{BB962C8B-B14F-4D97-AF65-F5344CB8AC3E}">
        <p14:creationId xmlns:p14="http://schemas.microsoft.com/office/powerpoint/2010/main" val="269515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4C0C-2C38-131F-2E37-090F3FB60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9D9F5-379B-A8F9-49BF-C010C2F2F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5CF79-AF5D-5C93-DEEF-45D5D603B92C}"/>
              </a:ext>
            </a:extLst>
          </p:cNvPr>
          <p:cNvSpPr>
            <a:spLocks noGrp="1"/>
          </p:cNvSpPr>
          <p:nvPr>
            <p:ph type="body" idx="1"/>
          </p:nvPr>
        </p:nvSpPr>
        <p:spPr/>
        <p:txBody>
          <a:bodyPr/>
          <a:lstStyle/>
          <a:p>
            <a:r>
              <a:rPr lang="en-US"/>
              <a:t> </a:t>
            </a:r>
            <a:endParaRPr lang="en-GB"/>
          </a:p>
        </p:txBody>
      </p:sp>
      <p:sp>
        <p:nvSpPr>
          <p:cNvPr id="4" name="Slide Number Placeholder 3">
            <a:extLst>
              <a:ext uri="{FF2B5EF4-FFF2-40B4-BE49-F238E27FC236}">
                <a16:creationId xmlns:a16="http://schemas.microsoft.com/office/drawing/2014/main" id="{875BC46A-D316-4BA3-EF11-5790D3E88AD5}"/>
              </a:ext>
            </a:extLst>
          </p:cNvPr>
          <p:cNvSpPr>
            <a:spLocks noGrp="1"/>
          </p:cNvSpPr>
          <p:nvPr>
            <p:ph type="sldNum" sz="quarter" idx="5"/>
          </p:nvPr>
        </p:nvSpPr>
        <p:spPr/>
        <p:txBody>
          <a:bodyPr/>
          <a:lstStyle/>
          <a:p>
            <a:fld id="{000F2E99-B75F-4C5B-BDDF-6EB751AFBFCF}" type="slidenum">
              <a:rPr lang="en-US" smtClean="0"/>
              <a:t>6</a:t>
            </a:fld>
            <a:endParaRPr lang="en-US"/>
          </a:p>
        </p:txBody>
      </p:sp>
    </p:spTree>
    <p:extLst>
      <p:ext uri="{BB962C8B-B14F-4D97-AF65-F5344CB8AC3E}">
        <p14:creationId xmlns:p14="http://schemas.microsoft.com/office/powerpoint/2010/main" val="28154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D9EF-BD64-F4AD-27D0-03945DAB72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159FA-0D13-4F50-641F-607A9FAE3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25AB6A-8EB4-AB83-8B2F-6D696D999A18}"/>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5" name="Footer Placeholder 4">
            <a:extLst>
              <a:ext uri="{FF2B5EF4-FFF2-40B4-BE49-F238E27FC236}">
                <a16:creationId xmlns:a16="http://schemas.microsoft.com/office/drawing/2014/main" id="{31A8CEAA-5B31-3585-2412-C7E6184D7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81674-92A9-FE93-52A0-8D2AEB635F46}"/>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317301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582D-14F4-0752-7977-F29F57269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ABAC1E-467C-0E5F-E10F-7E5BD61D8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42263-BC81-08F3-5936-73C54EBE932A}"/>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5" name="Footer Placeholder 4">
            <a:extLst>
              <a:ext uri="{FF2B5EF4-FFF2-40B4-BE49-F238E27FC236}">
                <a16:creationId xmlns:a16="http://schemas.microsoft.com/office/drawing/2014/main" id="{6269061F-9D23-ABD4-2DE7-16794B0F2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F0D6A-7629-EEF3-7FD7-ACFEA8DBE441}"/>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102394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B9B5A-65C2-0668-A638-8DBFA6FEF8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EA8FD-48C2-B0BE-11F4-621E37030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AEDBF-E37C-936A-4EDF-91E22AD0D15A}"/>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5" name="Footer Placeholder 4">
            <a:extLst>
              <a:ext uri="{FF2B5EF4-FFF2-40B4-BE49-F238E27FC236}">
                <a16:creationId xmlns:a16="http://schemas.microsoft.com/office/drawing/2014/main" id="{2CD396D6-D473-6D59-5FF3-C254D221D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E4982-C69A-CB0F-39F6-45D9CC60E896}"/>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266975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32" name="Content Placeholder 3">
            <a:extLst>
              <a:ext uri="{FF2B5EF4-FFF2-40B4-BE49-F238E27FC236}">
                <a16:creationId xmlns:a16="http://schemas.microsoft.com/office/drawing/2014/main" id="{807F4F53-62FF-E048-9681-5DF6DC9091FC}"/>
              </a:ext>
            </a:extLst>
          </p:cNvPr>
          <p:cNvSpPr>
            <a:spLocks noGrp="1"/>
          </p:cNvSpPr>
          <p:nvPr>
            <p:ph sz="half" idx="16" hasCustomPrompt="1"/>
          </p:nvPr>
        </p:nvSpPr>
        <p:spPr>
          <a:xfrm>
            <a:off x="834180" y="581143"/>
            <a:ext cx="5025404" cy="356551"/>
          </a:xfrm>
          <a:prstGeom prst="rect">
            <a:avLst/>
          </a:prstGeom>
        </p:spPr>
        <p:txBody>
          <a:bodyPr lIns="0">
            <a:normAutofit/>
          </a:bodyPr>
          <a:lstStyle>
            <a:lvl1pPr marL="130175" indent="0">
              <a:lnSpc>
                <a:spcPct val="100000"/>
              </a:lnSpc>
              <a:spcBef>
                <a:spcPts val="1600"/>
              </a:spcBef>
              <a:buFont typeface="Wingdings" pitchFamily="2" charset="2"/>
              <a:buNone/>
              <a:tabLst/>
              <a:defRPr sz="1600">
                <a:solidFill>
                  <a:schemeClr val="tx2"/>
                </a:solidFill>
                <a:latin typeface="Roboto" panose="02000000000000000000" pitchFamily="2" charset="0"/>
                <a:ea typeface="Roboto" panose="02000000000000000000" pitchFamily="2" charset="0"/>
              </a:defRPr>
            </a:lvl1pPr>
          </a:lstStyle>
          <a:p>
            <a:pPr lvl="0"/>
            <a:r>
              <a:rPr lang="en-US"/>
              <a:t>Preamble</a:t>
            </a:r>
          </a:p>
        </p:txBody>
      </p:sp>
      <p:sp>
        <p:nvSpPr>
          <p:cNvPr id="11" name="Text Placeholder 2">
            <a:extLst>
              <a:ext uri="{FF2B5EF4-FFF2-40B4-BE49-F238E27FC236}">
                <a16:creationId xmlns:a16="http://schemas.microsoft.com/office/drawing/2014/main" id="{42D9EA34-A157-79E8-B6C2-B6B7EDA6B93A}"/>
              </a:ext>
            </a:extLst>
          </p:cNvPr>
          <p:cNvSpPr>
            <a:spLocks noGrp="1"/>
          </p:cNvSpPr>
          <p:nvPr>
            <p:ph type="body" idx="1" hasCustomPrompt="1"/>
          </p:nvPr>
        </p:nvSpPr>
        <p:spPr>
          <a:xfrm>
            <a:off x="829883" y="1152602"/>
            <a:ext cx="5885709" cy="672715"/>
          </a:xfrm>
          <a:prstGeom prst="rect">
            <a:avLst/>
          </a:prstGeom>
        </p:spPr>
        <p:txBody>
          <a:bodyPr anchor="t">
            <a:noAutofit/>
          </a:bodyPr>
          <a:lstStyle>
            <a:lvl1pPr marL="0" indent="0">
              <a:lnSpc>
                <a:spcPct val="100000"/>
              </a:lnSpc>
              <a:spcBef>
                <a:spcPts val="0"/>
              </a:spcBef>
              <a:buNone/>
              <a:defRPr sz="3600" b="1">
                <a:solidFill>
                  <a:srgbClr val="1A36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pic>
        <p:nvPicPr>
          <p:cNvPr id="4" name="Picture 3" descr="A white and blue sky&#10;&#10;AI-generated content may be incorrect.">
            <a:extLst>
              <a:ext uri="{FF2B5EF4-FFF2-40B4-BE49-F238E27FC236}">
                <a16:creationId xmlns:a16="http://schemas.microsoft.com/office/drawing/2014/main" id="{3262A38A-A775-7F69-AB70-689954622878}"/>
              </a:ext>
            </a:extLst>
          </p:cNvPr>
          <p:cNvPicPr>
            <a:picLocks noChangeAspect="1"/>
          </p:cNvPicPr>
          <p:nvPr userDrawn="1"/>
        </p:nvPicPr>
        <p:blipFill>
          <a:blip r:embed="rId2"/>
          <a:stretch>
            <a:fillRect/>
          </a:stretch>
        </p:blipFill>
        <p:spPr>
          <a:xfrm>
            <a:off x="2467" y="0"/>
            <a:ext cx="12187066" cy="6858000"/>
          </a:xfrm>
          <a:prstGeom prst="rect">
            <a:avLst/>
          </a:prstGeom>
        </p:spPr>
      </p:pic>
    </p:spTree>
    <p:extLst>
      <p:ext uri="{BB962C8B-B14F-4D97-AF65-F5344CB8AC3E}">
        <p14:creationId xmlns:p14="http://schemas.microsoft.com/office/powerpoint/2010/main" val="184180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A981-80C5-5C1F-E4F9-E8AED854D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63AAF-2B10-9E37-D93F-DDBF4F5E9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05C42-E92A-310F-302B-EFBF30452878}"/>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5" name="Footer Placeholder 4">
            <a:extLst>
              <a:ext uri="{FF2B5EF4-FFF2-40B4-BE49-F238E27FC236}">
                <a16:creationId xmlns:a16="http://schemas.microsoft.com/office/drawing/2014/main" id="{00AE3ED3-FA40-9A12-6486-DBC1304BC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6C929-3EB2-C73E-D01C-8EE764964535}"/>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53027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7D20-FB22-3678-13C2-10C4C69D4B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61F95F-9E00-7889-2252-26CBA56512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17E89-5B80-88D1-1424-359982DE81D1}"/>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5" name="Footer Placeholder 4">
            <a:extLst>
              <a:ext uri="{FF2B5EF4-FFF2-40B4-BE49-F238E27FC236}">
                <a16:creationId xmlns:a16="http://schemas.microsoft.com/office/drawing/2014/main" id="{8FA03EE4-3632-8451-853A-2B40FC7E6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86544-5322-06FA-1910-268C50CCFD9C}"/>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12905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3C62-94F4-1BA3-9F4A-2B9F48FB2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22EE7-A30B-A41B-F467-BC4494B4C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0E3E44-4229-6927-8EE7-C835337BD6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21AAB-963B-D7CF-5045-5938AACD0D39}"/>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6" name="Footer Placeholder 5">
            <a:extLst>
              <a:ext uri="{FF2B5EF4-FFF2-40B4-BE49-F238E27FC236}">
                <a16:creationId xmlns:a16="http://schemas.microsoft.com/office/drawing/2014/main" id="{61474832-C33C-1C03-C35E-8C4467DC1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509-B67E-7F45-52E4-EDB4CE2CF2D3}"/>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265118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89E8-0FAF-C672-A87B-A88AE45FB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127F0B-1310-A094-FDBA-7A5A852DB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E79697-A738-F32B-3B51-808F69F00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385D-0FAD-3151-1DDD-569734028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94568-6B01-9FB2-1503-2CEA5DC84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38193F-90EC-BF7E-242A-A160037F66C3}"/>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8" name="Footer Placeholder 7">
            <a:extLst>
              <a:ext uri="{FF2B5EF4-FFF2-40B4-BE49-F238E27FC236}">
                <a16:creationId xmlns:a16="http://schemas.microsoft.com/office/drawing/2014/main" id="{41AB3D4B-D6DD-890D-1C43-3280B5DAEE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381E3E-D302-3B91-A552-9C92FCB1F12C}"/>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332062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B3AD-01A3-F7D5-4920-C4DC64058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D33C0-95A3-9F22-36C5-207FD7E9F7CE}"/>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4" name="Footer Placeholder 3">
            <a:extLst>
              <a:ext uri="{FF2B5EF4-FFF2-40B4-BE49-F238E27FC236}">
                <a16:creationId xmlns:a16="http://schemas.microsoft.com/office/drawing/2014/main" id="{CB31CB7E-1C1D-342B-E927-B42A30C21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8A486B-9694-2D4C-03C7-34391E972E27}"/>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20058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283AA-3D7B-71F0-5445-5013D17C6508}"/>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3" name="Footer Placeholder 2">
            <a:extLst>
              <a:ext uri="{FF2B5EF4-FFF2-40B4-BE49-F238E27FC236}">
                <a16:creationId xmlns:a16="http://schemas.microsoft.com/office/drawing/2014/main" id="{F85DF322-6C86-B2AD-91C4-58C5E8933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8F0F9E-25E2-E39E-DF8F-A6D092302DFE}"/>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237198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47C7-AC0E-973C-E1C8-DE098F830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31C805-1532-5418-D273-249632719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41CEB-1B23-9FDA-3875-13E45B9D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01C78-4B4D-BFF2-2A21-44119D1CBA6B}"/>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6" name="Footer Placeholder 5">
            <a:extLst>
              <a:ext uri="{FF2B5EF4-FFF2-40B4-BE49-F238E27FC236}">
                <a16:creationId xmlns:a16="http://schemas.microsoft.com/office/drawing/2014/main" id="{E9C5E00E-19CF-A90C-F898-8B77161D6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AE7BD-7BBF-C793-6808-5E3D86C4E190}"/>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229480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C462-6CE4-23CD-BC20-E2CA22EF1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ED8EF9-B682-30FD-125B-73B95503E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F4B65-998A-8893-5475-BA44BF9D3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C185F-B052-FECE-3E3D-997F60D397F0}"/>
              </a:ext>
            </a:extLst>
          </p:cNvPr>
          <p:cNvSpPr>
            <a:spLocks noGrp="1"/>
          </p:cNvSpPr>
          <p:nvPr>
            <p:ph type="dt" sz="half" idx="10"/>
          </p:nvPr>
        </p:nvSpPr>
        <p:spPr/>
        <p:txBody>
          <a:bodyPr/>
          <a:lstStyle/>
          <a:p>
            <a:fld id="{60B42BA4-7AEA-4573-8EFF-36B879E9BAE9}" type="datetimeFigureOut">
              <a:rPr lang="en-US" smtClean="0"/>
              <a:t>10/1/2025</a:t>
            </a:fld>
            <a:endParaRPr lang="en-US"/>
          </a:p>
        </p:txBody>
      </p:sp>
      <p:sp>
        <p:nvSpPr>
          <p:cNvPr id="6" name="Footer Placeholder 5">
            <a:extLst>
              <a:ext uri="{FF2B5EF4-FFF2-40B4-BE49-F238E27FC236}">
                <a16:creationId xmlns:a16="http://schemas.microsoft.com/office/drawing/2014/main" id="{D2B8BDE0-F684-1183-D705-524DAFE4D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87448-F937-6460-587F-24543E961F3B}"/>
              </a:ext>
            </a:extLst>
          </p:cNvPr>
          <p:cNvSpPr>
            <a:spLocks noGrp="1"/>
          </p:cNvSpPr>
          <p:nvPr>
            <p:ph type="sldNum" sz="quarter" idx="12"/>
          </p:nvPr>
        </p:nvSpPr>
        <p:spPr/>
        <p:txBody>
          <a:bodyPr/>
          <a:lstStyle/>
          <a:p>
            <a:fld id="{4071A80D-4C79-48BA-AF71-B3456FB8B041}" type="slidenum">
              <a:rPr lang="en-US" smtClean="0"/>
              <a:t>‹#›</a:t>
            </a:fld>
            <a:endParaRPr lang="en-US"/>
          </a:p>
        </p:txBody>
      </p:sp>
    </p:spTree>
    <p:extLst>
      <p:ext uri="{BB962C8B-B14F-4D97-AF65-F5344CB8AC3E}">
        <p14:creationId xmlns:p14="http://schemas.microsoft.com/office/powerpoint/2010/main" val="79094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AFEA0-335C-4DAA-6D08-3DF5A53FD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DB2C7-2FCC-A921-88C6-9E204FF0D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AB1D7-6BA4-1F55-BAD1-0BC872A9B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B42BA4-7AEA-4573-8EFF-36B879E9BAE9}" type="datetimeFigureOut">
              <a:rPr lang="en-US" smtClean="0"/>
              <a:t>10/1/2025</a:t>
            </a:fld>
            <a:endParaRPr lang="en-US"/>
          </a:p>
        </p:txBody>
      </p:sp>
      <p:sp>
        <p:nvSpPr>
          <p:cNvPr id="5" name="Footer Placeholder 4">
            <a:extLst>
              <a:ext uri="{FF2B5EF4-FFF2-40B4-BE49-F238E27FC236}">
                <a16:creationId xmlns:a16="http://schemas.microsoft.com/office/drawing/2014/main" id="{A30A3C7E-E785-C27E-5C00-05495A446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89B1C9-B019-7121-8562-D69AF98AF4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71A80D-4C79-48BA-AF71-B3456FB8B041}" type="slidenum">
              <a:rPr lang="en-US" smtClean="0"/>
              <a:t>‹#›</a:t>
            </a:fld>
            <a:endParaRPr lang="en-US"/>
          </a:p>
        </p:txBody>
      </p:sp>
    </p:spTree>
    <p:extLst>
      <p:ext uri="{BB962C8B-B14F-4D97-AF65-F5344CB8AC3E}">
        <p14:creationId xmlns:p14="http://schemas.microsoft.com/office/powerpoint/2010/main" val="3258080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migrationnetwork.un.org/system/files/docs/UAE%20-%20Voluntary%20GCM%20Review%20%28English%29.pdf" TargetMode="External"/><Relationship Id="rId5" Type="http://schemas.openxmlformats.org/officeDocument/2006/relationships/hyperlink" Target="https://migrationnetwork.un.org/system/files/docs/Tunisia%20-%20Voluntary%20GCM%20Review%20%28Arabic%29%20%281%29.pdf" TargetMode="External"/><Relationship Id="rId4" Type="http://schemas.openxmlformats.org/officeDocument/2006/relationships/hyperlink" Target="https://migrationnetwork.un.org/system/files/docs/Egypt%20-%20Voluntary%20GCM%20Review%20for%20IMRF.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migrationnetwork.un.org/submit-pledge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migrationnetwork.un.org/mptf" TargetMode="External"/><Relationship Id="rId4" Type="http://schemas.openxmlformats.org/officeDocument/2006/relationships/hyperlink" Target="https://migrationnetwork.un.org/champion-count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CCB8D-79EB-DEC9-43FF-78692992FCD8}"/>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B6D38133-2A8C-E1AD-32B2-C66556BD27BB}"/>
              </a:ext>
            </a:extLst>
          </p:cNvPr>
          <p:cNvSpPr txBox="1">
            <a:spLocks/>
          </p:cNvSpPr>
          <p:nvPr/>
        </p:nvSpPr>
        <p:spPr>
          <a:xfrm>
            <a:off x="2232775" y="2260667"/>
            <a:ext cx="7728859" cy="2343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pPr algn="ctr"/>
            <a:r>
              <a:rPr lang="en-US" sz="4000" b="1" dirty="0">
                <a:solidFill>
                  <a:srgbClr val="5A89C9"/>
                </a:solidFill>
                <a:latin typeface="Gill Sans MT"/>
                <a:ea typeface="Roboto"/>
                <a:cs typeface="Roboto"/>
              </a:rPr>
              <a:t>The Arab Region and the GCM:</a:t>
            </a:r>
            <a:r>
              <a:rPr lang="en-US" sz="4000" dirty="0">
                <a:latin typeface="Gill Sans MT"/>
                <a:ea typeface="Roboto"/>
                <a:cs typeface="Roboto"/>
              </a:rPr>
              <a:t> Achievements, Priorities, and the Road to</a:t>
            </a:r>
            <a:r>
              <a:rPr lang="en-US" sz="4000" b="1" dirty="0">
                <a:solidFill>
                  <a:srgbClr val="5A89C9"/>
                </a:solidFill>
                <a:latin typeface="Gill Sans MT"/>
                <a:ea typeface="Roboto"/>
                <a:cs typeface="Roboto"/>
              </a:rPr>
              <a:t> </a:t>
            </a:r>
            <a:r>
              <a:rPr lang="en-US" sz="4000" dirty="0">
                <a:latin typeface="Gill Sans MT"/>
                <a:ea typeface="Roboto"/>
                <a:cs typeface="Roboto"/>
              </a:rPr>
              <a:t>2026</a:t>
            </a:r>
            <a:endParaRPr lang="en-US" dirty="0">
              <a:solidFill>
                <a:srgbClr val="000000"/>
              </a:solidFill>
              <a:latin typeface="Gill Sans MT"/>
              <a:cs typeface="Roboto"/>
            </a:endParaRPr>
          </a:p>
        </p:txBody>
      </p:sp>
      <p:cxnSp>
        <p:nvCxnSpPr>
          <p:cNvPr id="14" name="Straight Connector 13">
            <a:extLst>
              <a:ext uri="{FF2B5EF4-FFF2-40B4-BE49-F238E27FC236}">
                <a16:creationId xmlns:a16="http://schemas.microsoft.com/office/drawing/2014/main" id="{4CE619DD-E915-BF3D-3BFF-64A3963CA69A}"/>
              </a:ext>
            </a:extLst>
          </p:cNvPr>
          <p:cNvCxnSpPr>
            <a:cxnSpLocks/>
          </p:cNvCxnSpPr>
          <p:nvPr/>
        </p:nvCxnSpPr>
        <p:spPr>
          <a:xfrm>
            <a:off x="0" y="16504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Picture 3" descr="A black background with colorful symbols&#10;&#10;AI-generated content may be incorrect.">
            <a:extLst>
              <a:ext uri="{FF2B5EF4-FFF2-40B4-BE49-F238E27FC236}">
                <a16:creationId xmlns:a16="http://schemas.microsoft.com/office/drawing/2014/main" id="{F1CF79A3-9FA2-65B8-E5CE-7B28BA00A98E}"/>
              </a:ext>
            </a:extLst>
          </p:cNvPr>
          <p:cNvPicPr>
            <a:picLocks noChangeAspect="1"/>
          </p:cNvPicPr>
          <p:nvPr/>
        </p:nvPicPr>
        <p:blipFill>
          <a:blip r:embed="rId3"/>
          <a:stretch>
            <a:fillRect/>
          </a:stretch>
        </p:blipFill>
        <p:spPr>
          <a:xfrm>
            <a:off x="8417270" y="408837"/>
            <a:ext cx="3731187" cy="523165"/>
          </a:xfrm>
          <a:prstGeom prst="rect">
            <a:avLst/>
          </a:prstGeom>
        </p:spPr>
      </p:pic>
    </p:spTree>
    <p:extLst>
      <p:ext uri="{BB962C8B-B14F-4D97-AF65-F5344CB8AC3E}">
        <p14:creationId xmlns:p14="http://schemas.microsoft.com/office/powerpoint/2010/main" val="272127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FCB3B-A05A-A468-1A66-CAF5D1A74B1D}"/>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B570B9A-9A2A-0A84-F7A3-562E85D33002}"/>
              </a:ext>
            </a:extLst>
          </p:cNvPr>
          <p:cNvCxnSpPr>
            <a:cxnSpLocks/>
          </p:cNvCxnSpPr>
          <p:nvPr/>
        </p:nvCxnSpPr>
        <p:spPr>
          <a:xfrm>
            <a:off x="0" y="1709038"/>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00619371-750C-0690-EE52-44A2B20FFFA3}"/>
              </a:ext>
            </a:extLst>
          </p:cNvPr>
          <p:cNvSpPr txBox="1">
            <a:spLocks/>
          </p:cNvSpPr>
          <p:nvPr/>
        </p:nvSpPr>
        <p:spPr>
          <a:xfrm>
            <a:off x="208479" y="837298"/>
            <a:ext cx="8659257" cy="92424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pPr>
              <a:lnSpc>
                <a:spcPct val="100000"/>
              </a:lnSpc>
              <a:spcBef>
                <a:spcPts val="0"/>
              </a:spcBef>
            </a:pPr>
            <a:r>
              <a:rPr lang="en-GB" sz="2800" b="1" dirty="0">
                <a:solidFill>
                  <a:srgbClr val="1A3669"/>
                </a:solidFill>
                <a:latin typeface="Gill Sans MT"/>
                <a:ea typeface="+mn-ea"/>
                <a:cs typeface="+mn-cs"/>
              </a:rPr>
              <a:t>About the Global Compact for Safe, Orderly &amp; Regular Migration (GCM)</a:t>
            </a:r>
            <a:endParaRPr lang="en-US" sz="2800" b="1" dirty="0">
              <a:solidFill>
                <a:srgbClr val="1A3669"/>
              </a:solidFill>
              <a:latin typeface="Gill Sans MT"/>
              <a:ea typeface="+mn-ea"/>
              <a:cs typeface="+mn-cs"/>
            </a:endParaRPr>
          </a:p>
        </p:txBody>
      </p:sp>
      <p:sp>
        <p:nvSpPr>
          <p:cNvPr id="3" name="Text 1">
            <a:extLst>
              <a:ext uri="{FF2B5EF4-FFF2-40B4-BE49-F238E27FC236}">
                <a16:creationId xmlns:a16="http://schemas.microsoft.com/office/drawing/2014/main" id="{CA8F48C1-572B-AD1A-9291-21C162D36821}"/>
              </a:ext>
            </a:extLst>
          </p:cNvPr>
          <p:cNvSpPr/>
          <p:nvPr/>
        </p:nvSpPr>
        <p:spPr>
          <a:xfrm>
            <a:off x="4548840" y="3339604"/>
            <a:ext cx="5974080" cy="436847"/>
          </a:xfrm>
          <a:prstGeom prst="rect">
            <a:avLst/>
          </a:prstGeom>
          <a:noFill/>
          <a:ln/>
        </p:spPr>
        <p:txBody>
          <a:bodyPr wrap="square" lIns="45720" tIns="45720" rIns="45720" bIns="45720" rtlCol="0" anchor="t"/>
          <a:lstStyle/>
          <a:p>
            <a:pPr>
              <a:lnSpc>
                <a:spcPct val="120000"/>
              </a:lnSpc>
            </a:pPr>
            <a:r>
              <a:rPr lang="en-US" b="1" dirty="0">
                <a:solidFill>
                  <a:srgbClr val="203162"/>
                </a:solidFill>
                <a:latin typeface="Gill Sans MT"/>
                <a:ea typeface="Roboto"/>
                <a:cs typeface="Roboto"/>
              </a:rPr>
              <a:t>Key Objectives</a:t>
            </a:r>
          </a:p>
        </p:txBody>
      </p:sp>
      <p:sp>
        <p:nvSpPr>
          <p:cNvPr id="4" name="Text 2">
            <a:extLst>
              <a:ext uri="{FF2B5EF4-FFF2-40B4-BE49-F238E27FC236}">
                <a16:creationId xmlns:a16="http://schemas.microsoft.com/office/drawing/2014/main" id="{4D10CD16-80EE-03CC-0074-CB66F06E0727}"/>
              </a:ext>
            </a:extLst>
          </p:cNvPr>
          <p:cNvSpPr/>
          <p:nvPr/>
        </p:nvSpPr>
        <p:spPr>
          <a:xfrm>
            <a:off x="4293431" y="3707022"/>
            <a:ext cx="7459828" cy="777585"/>
          </a:xfrm>
          <a:prstGeom prst="rect">
            <a:avLst/>
          </a:prstGeom>
          <a:noFill/>
          <a:ln/>
        </p:spPr>
        <p:txBody>
          <a:bodyPr wrap="square" lIns="45720" tIns="45720" rIns="45720" bIns="45720" rtlCol="0" anchor="t">
            <a:spAutoFit/>
          </a:bodyPr>
          <a:lstStyle/>
          <a:p>
            <a:pPr marL="285750" indent="-285750" algn="just">
              <a:lnSpc>
                <a:spcPct val="130000"/>
              </a:lnSpc>
              <a:buFont typeface="Arial" panose="020B0604020202020204" pitchFamily="34" charset="0"/>
              <a:buChar char="•"/>
            </a:pPr>
            <a:r>
              <a:rPr lang="en-US" dirty="0">
                <a:solidFill>
                  <a:srgbClr val="000000"/>
                </a:solidFill>
                <a:latin typeface="Gill Sans MT"/>
                <a:ea typeface="苹方-简" pitchFamily="34" charset="-122"/>
                <a:cs typeface="苹方-简" pitchFamily="34" charset="-120"/>
              </a:rPr>
              <a:t>23 Objectives</a:t>
            </a:r>
          </a:p>
          <a:p>
            <a:pPr marL="285750" indent="-285750" algn="just">
              <a:lnSpc>
                <a:spcPct val="130000"/>
              </a:lnSpc>
              <a:buFont typeface="Arial" panose="020B0604020202020204" pitchFamily="34" charset="0"/>
              <a:buChar char="•"/>
            </a:pPr>
            <a:r>
              <a:rPr lang="en-US" dirty="0">
                <a:solidFill>
                  <a:srgbClr val="000000"/>
                </a:solidFill>
                <a:latin typeface="Gill Sans MT"/>
                <a:ea typeface="苹方-简" pitchFamily="34" charset="-122"/>
                <a:cs typeface="苹方-简" pitchFamily="34" charset="-120"/>
              </a:rPr>
              <a:t>Principles of sovereignty, human rights, and sustainable development</a:t>
            </a:r>
            <a:endParaRPr lang="en-US" dirty="0">
              <a:latin typeface="Gill Sans MT"/>
            </a:endParaRPr>
          </a:p>
        </p:txBody>
      </p:sp>
      <p:sp>
        <p:nvSpPr>
          <p:cNvPr id="6" name="Text 3">
            <a:extLst>
              <a:ext uri="{FF2B5EF4-FFF2-40B4-BE49-F238E27FC236}">
                <a16:creationId xmlns:a16="http://schemas.microsoft.com/office/drawing/2014/main" id="{4085E4CD-1927-1486-CF25-109724739BA3}"/>
              </a:ext>
            </a:extLst>
          </p:cNvPr>
          <p:cNvSpPr/>
          <p:nvPr/>
        </p:nvSpPr>
        <p:spPr>
          <a:xfrm>
            <a:off x="4548840" y="4566719"/>
            <a:ext cx="5984812" cy="391939"/>
          </a:xfrm>
          <a:prstGeom prst="rect">
            <a:avLst/>
          </a:prstGeom>
          <a:noFill/>
          <a:ln/>
        </p:spPr>
        <p:txBody>
          <a:bodyPr wrap="square" lIns="45720" tIns="45720" rIns="45720" bIns="45720" rtlCol="0" anchor="t"/>
          <a:lstStyle/>
          <a:p>
            <a:pPr marL="0" indent="0" algn="l">
              <a:lnSpc>
                <a:spcPct val="120000"/>
              </a:lnSpc>
              <a:buNone/>
            </a:pPr>
            <a:r>
              <a:rPr lang="en-US" b="1" dirty="0">
                <a:solidFill>
                  <a:srgbClr val="203162"/>
                </a:solidFill>
                <a:latin typeface="Gill Sans MT"/>
                <a:ea typeface="Roboto"/>
                <a:cs typeface="Roboto"/>
              </a:rPr>
              <a:t>IOM's Role</a:t>
            </a:r>
          </a:p>
        </p:txBody>
      </p:sp>
      <p:sp>
        <p:nvSpPr>
          <p:cNvPr id="7" name="Text 4">
            <a:extLst>
              <a:ext uri="{FF2B5EF4-FFF2-40B4-BE49-F238E27FC236}">
                <a16:creationId xmlns:a16="http://schemas.microsoft.com/office/drawing/2014/main" id="{215A5A75-22B6-937E-1DB5-C53F004B860D}"/>
              </a:ext>
            </a:extLst>
          </p:cNvPr>
          <p:cNvSpPr/>
          <p:nvPr/>
        </p:nvSpPr>
        <p:spPr>
          <a:xfrm>
            <a:off x="4293431" y="5040770"/>
            <a:ext cx="7459829" cy="1144544"/>
          </a:xfrm>
          <a:prstGeom prst="rect">
            <a:avLst/>
          </a:prstGeom>
          <a:noFill/>
          <a:ln/>
        </p:spPr>
        <p:txBody>
          <a:bodyPr wrap="square" lIns="45720" tIns="45720" rIns="45720" bIns="45720" rtlCol="0" anchor="t">
            <a:spAutoFit/>
          </a:bodyPr>
          <a:lstStyle/>
          <a:p>
            <a:pPr marL="285750" indent="-285750" algn="just">
              <a:lnSpc>
                <a:spcPct val="130000"/>
              </a:lnSpc>
              <a:buFont typeface="Arial" panose="020B0604020202020204" pitchFamily="34" charset="0"/>
              <a:buChar char="•"/>
            </a:pPr>
            <a:r>
              <a:rPr lang="en-US" dirty="0">
                <a:solidFill>
                  <a:srgbClr val="000000"/>
                </a:solidFill>
                <a:latin typeface="Gill Sans MT"/>
                <a:ea typeface="苹方-简"/>
              </a:rPr>
              <a:t>Facilitates dialogue, and coordinates efforts among member states</a:t>
            </a:r>
          </a:p>
          <a:p>
            <a:pPr marL="285750" indent="-285750" algn="just">
              <a:lnSpc>
                <a:spcPct val="130000"/>
              </a:lnSpc>
              <a:buFont typeface="Arial" panose="020B0604020202020204" pitchFamily="34" charset="0"/>
              <a:buChar char="•"/>
            </a:pPr>
            <a:r>
              <a:rPr lang="en-US" b="1" dirty="0">
                <a:solidFill>
                  <a:srgbClr val="000000"/>
                </a:solidFill>
                <a:latin typeface="Gill Sans MT"/>
                <a:ea typeface="苹方-简"/>
              </a:rPr>
              <a:t>Coordinator and the Secretariat of the UN Network on Migration (UNNM)</a:t>
            </a:r>
            <a:endParaRPr lang="en-US" dirty="0"/>
          </a:p>
        </p:txBody>
      </p:sp>
      <p:sp>
        <p:nvSpPr>
          <p:cNvPr id="8" name="Text 5">
            <a:extLst>
              <a:ext uri="{FF2B5EF4-FFF2-40B4-BE49-F238E27FC236}">
                <a16:creationId xmlns:a16="http://schemas.microsoft.com/office/drawing/2014/main" id="{D2AADD51-79F9-A960-AA06-B7D486B4AF30}"/>
              </a:ext>
            </a:extLst>
          </p:cNvPr>
          <p:cNvSpPr/>
          <p:nvPr/>
        </p:nvSpPr>
        <p:spPr>
          <a:xfrm>
            <a:off x="4538108" y="1714888"/>
            <a:ext cx="5963983" cy="352798"/>
          </a:xfrm>
          <a:prstGeom prst="rect">
            <a:avLst/>
          </a:prstGeom>
          <a:noFill/>
          <a:ln/>
        </p:spPr>
        <p:txBody>
          <a:bodyPr wrap="square" lIns="45720" tIns="45720" rIns="45720" bIns="45720" rtlCol="0" anchor="t"/>
          <a:lstStyle/>
          <a:p>
            <a:pPr>
              <a:lnSpc>
                <a:spcPct val="120000"/>
              </a:lnSpc>
            </a:pPr>
            <a:r>
              <a:rPr lang="en-US" b="1" dirty="0">
                <a:solidFill>
                  <a:srgbClr val="203162"/>
                </a:solidFill>
                <a:latin typeface="Gill Sans MT"/>
                <a:ea typeface="Roboto"/>
                <a:cs typeface="Roboto"/>
              </a:rPr>
              <a:t>What is the GCM?</a:t>
            </a:r>
          </a:p>
        </p:txBody>
      </p:sp>
      <p:sp>
        <p:nvSpPr>
          <p:cNvPr id="9" name="Text 6">
            <a:extLst>
              <a:ext uri="{FF2B5EF4-FFF2-40B4-BE49-F238E27FC236}">
                <a16:creationId xmlns:a16="http://schemas.microsoft.com/office/drawing/2014/main" id="{15FC4F45-DD7C-C780-DC88-8ABE0FE48847}"/>
              </a:ext>
            </a:extLst>
          </p:cNvPr>
          <p:cNvSpPr/>
          <p:nvPr/>
        </p:nvSpPr>
        <p:spPr>
          <a:xfrm>
            <a:off x="4293431" y="2095287"/>
            <a:ext cx="7855026" cy="1137684"/>
          </a:xfrm>
          <a:prstGeom prst="rect">
            <a:avLst/>
          </a:prstGeom>
          <a:noFill/>
          <a:ln/>
        </p:spPr>
        <p:txBody>
          <a:bodyPr wrap="square" lIns="45720" tIns="45720" rIns="45720" bIns="45720" rtlCol="0" anchor="t">
            <a:spAutoFit/>
          </a:bodyPr>
          <a:lstStyle/>
          <a:p>
            <a:pPr marL="285750" indent="-285750" algn="just">
              <a:lnSpc>
                <a:spcPct val="130000"/>
              </a:lnSpc>
              <a:buFont typeface="Arial" panose="020B0604020202020204" pitchFamily="34" charset="0"/>
              <a:buChar char="•"/>
            </a:pPr>
            <a:r>
              <a:rPr lang="en-US" b="1" dirty="0">
                <a:solidFill>
                  <a:srgbClr val="000000"/>
                </a:solidFill>
                <a:latin typeface="Gill Sans MT"/>
                <a:ea typeface="苹方-简"/>
              </a:rPr>
              <a:t>Non-legally binding, cooperative framework</a:t>
            </a:r>
            <a:r>
              <a:rPr lang="en-US" dirty="0">
                <a:solidFill>
                  <a:srgbClr val="000000"/>
                </a:solidFill>
                <a:latin typeface="Gill Sans MT"/>
                <a:ea typeface="苹方-简"/>
              </a:rPr>
              <a:t> adopted in 2018</a:t>
            </a:r>
          </a:p>
          <a:p>
            <a:pPr marL="285750" indent="-285750" algn="just">
              <a:lnSpc>
                <a:spcPct val="130000"/>
              </a:lnSpc>
              <a:buFont typeface="Arial" panose="020B0604020202020204" pitchFamily="34" charset="0"/>
              <a:buChar char="•"/>
            </a:pPr>
            <a:r>
              <a:rPr lang="en-US" dirty="0">
                <a:solidFill>
                  <a:srgbClr val="000000"/>
                </a:solidFill>
                <a:latin typeface="Gill Sans MT"/>
                <a:ea typeface="苹方-简"/>
              </a:rPr>
              <a:t>Promote safe, orderly, and regular migration through international cooperation</a:t>
            </a:r>
            <a:endParaRPr lang="en-US" dirty="0">
              <a:solidFill>
                <a:srgbClr val="000000"/>
              </a:solidFill>
              <a:latin typeface="Gill Sans MT"/>
              <a:ea typeface="苹方-简"/>
              <a:cs typeface="Calibri"/>
            </a:endParaRPr>
          </a:p>
          <a:p>
            <a:pPr marL="285750" indent="-285750" algn="just">
              <a:lnSpc>
                <a:spcPct val="130000"/>
              </a:lnSpc>
              <a:buFont typeface="Arial" panose="020B0604020202020204" pitchFamily="34" charset="0"/>
              <a:buChar char="•"/>
            </a:pPr>
            <a:r>
              <a:rPr lang="en-US" dirty="0">
                <a:solidFill>
                  <a:srgbClr val="000000"/>
                </a:solidFill>
                <a:latin typeface="Gill Sans MT"/>
                <a:ea typeface="苹方-简"/>
                <a:cs typeface="Calibri"/>
              </a:rPr>
              <a:t>Holistic and </a:t>
            </a:r>
            <a:r>
              <a:rPr lang="en-US" b="1" dirty="0">
                <a:solidFill>
                  <a:srgbClr val="000000"/>
                </a:solidFill>
                <a:latin typeface="Gill Sans MT"/>
                <a:ea typeface="苹方-简"/>
                <a:cs typeface="Calibri"/>
              </a:rPr>
              <a:t>comprehensive approach</a:t>
            </a:r>
            <a:r>
              <a:rPr lang="en-US" dirty="0">
                <a:solidFill>
                  <a:srgbClr val="000000"/>
                </a:solidFill>
                <a:latin typeface="Gill Sans MT"/>
                <a:ea typeface="苹方-简"/>
                <a:cs typeface="Calibri"/>
              </a:rPr>
              <a:t> to addressing international migration</a:t>
            </a:r>
            <a:endParaRPr lang="en-US" dirty="0">
              <a:latin typeface="Gill Sans MT"/>
              <a:ea typeface="苹方-简"/>
            </a:endParaRPr>
          </a:p>
        </p:txBody>
      </p:sp>
      <p:pic>
        <p:nvPicPr>
          <p:cNvPr id="10" name="Picture 4" descr="Related image">
            <a:extLst>
              <a:ext uri="{FF2B5EF4-FFF2-40B4-BE49-F238E27FC236}">
                <a16:creationId xmlns:a16="http://schemas.microsoft.com/office/drawing/2014/main" id="{E88C7FDF-4C87-5AEB-3CA9-5DD434914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65" y="2607760"/>
            <a:ext cx="3336346" cy="3239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background with colorful symbols&#10;&#10;AI-generated content may be incorrect.">
            <a:extLst>
              <a:ext uri="{FF2B5EF4-FFF2-40B4-BE49-F238E27FC236}">
                <a16:creationId xmlns:a16="http://schemas.microsoft.com/office/drawing/2014/main" id="{9058F570-0A80-9997-290A-308F268FD882}"/>
              </a:ext>
            </a:extLst>
          </p:cNvPr>
          <p:cNvPicPr>
            <a:picLocks noChangeAspect="1"/>
          </p:cNvPicPr>
          <p:nvPr/>
        </p:nvPicPr>
        <p:blipFill>
          <a:blip r:embed="rId3"/>
          <a:stretch>
            <a:fillRect/>
          </a:stretch>
        </p:blipFill>
        <p:spPr>
          <a:xfrm>
            <a:off x="8417270" y="408837"/>
            <a:ext cx="3731187" cy="523165"/>
          </a:xfrm>
          <a:prstGeom prst="rect">
            <a:avLst/>
          </a:prstGeom>
        </p:spPr>
      </p:pic>
    </p:spTree>
    <p:extLst>
      <p:ext uri="{BB962C8B-B14F-4D97-AF65-F5344CB8AC3E}">
        <p14:creationId xmlns:p14="http://schemas.microsoft.com/office/powerpoint/2010/main" val="185405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4673-EB81-7F7D-9F8F-D3D876CE5178}"/>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1ACB8BC-62DE-BD13-77F9-BCBF8F3C52A4}"/>
              </a:ext>
            </a:extLst>
          </p:cNvPr>
          <p:cNvCxnSpPr>
            <a:cxnSpLocks/>
          </p:cNvCxnSpPr>
          <p:nvPr/>
        </p:nvCxnSpPr>
        <p:spPr>
          <a:xfrm>
            <a:off x="0" y="123900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 name="Picture 1" descr="A black background with colorful symbols&#10;&#10;AI-generated content may be incorrect.">
            <a:extLst>
              <a:ext uri="{FF2B5EF4-FFF2-40B4-BE49-F238E27FC236}">
                <a16:creationId xmlns:a16="http://schemas.microsoft.com/office/drawing/2014/main" id="{B8FA5AFC-B249-2C5A-D56A-6157D90460B1}"/>
              </a:ext>
            </a:extLst>
          </p:cNvPr>
          <p:cNvPicPr>
            <a:picLocks noChangeAspect="1"/>
          </p:cNvPicPr>
          <p:nvPr/>
        </p:nvPicPr>
        <p:blipFill>
          <a:blip r:embed="rId3"/>
          <a:stretch>
            <a:fillRect/>
          </a:stretch>
        </p:blipFill>
        <p:spPr>
          <a:xfrm>
            <a:off x="8449928" y="408837"/>
            <a:ext cx="3731187" cy="523165"/>
          </a:xfrm>
          <a:prstGeom prst="rect">
            <a:avLst/>
          </a:prstGeom>
        </p:spPr>
      </p:pic>
      <p:sp>
        <p:nvSpPr>
          <p:cNvPr id="7" name="Rectangle 6">
            <a:extLst>
              <a:ext uri="{FF2B5EF4-FFF2-40B4-BE49-F238E27FC236}">
                <a16:creationId xmlns:a16="http://schemas.microsoft.com/office/drawing/2014/main" id="{49B38FAA-FF24-A496-901B-68157A163D55}"/>
              </a:ext>
            </a:extLst>
          </p:cNvPr>
          <p:cNvSpPr/>
          <p:nvPr/>
        </p:nvSpPr>
        <p:spPr>
          <a:xfrm>
            <a:off x="10886" y="2046515"/>
            <a:ext cx="2634342" cy="48005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8" name="Title 1">
            <a:extLst>
              <a:ext uri="{FF2B5EF4-FFF2-40B4-BE49-F238E27FC236}">
                <a16:creationId xmlns:a16="http://schemas.microsoft.com/office/drawing/2014/main" id="{B7CC7A8A-9C8F-A22B-D7CA-23F4589685FA}"/>
              </a:ext>
            </a:extLst>
          </p:cNvPr>
          <p:cNvSpPr txBox="1">
            <a:spLocks/>
          </p:cNvSpPr>
          <p:nvPr/>
        </p:nvSpPr>
        <p:spPr>
          <a:xfrm>
            <a:off x="870332" y="408837"/>
            <a:ext cx="7954179" cy="852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sz="2400" b="1" dirty="0">
                <a:solidFill>
                  <a:srgbClr val="1A3669"/>
                </a:solidFill>
                <a:latin typeface="Gill Sans MT"/>
                <a:ea typeface="+mn-ea"/>
                <a:cs typeface="+mn-cs"/>
              </a:rPr>
              <a:t>About the United National Network on Migration (UNNM) </a:t>
            </a:r>
            <a:endParaRPr lang="en-GB" sz="2400" dirty="0">
              <a:solidFill>
                <a:srgbClr val="000000"/>
              </a:solidFill>
              <a:latin typeface="Gill Sans MT"/>
              <a:ea typeface="+mn-ea"/>
              <a:cs typeface="+mn-cs"/>
            </a:endParaRPr>
          </a:p>
        </p:txBody>
      </p:sp>
      <p:graphicFrame>
        <p:nvGraphicFramePr>
          <p:cNvPr id="3" name="Diagram 2">
            <a:extLst>
              <a:ext uri="{FF2B5EF4-FFF2-40B4-BE49-F238E27FC236}">
                <a16:creationId xmlns:a16="http://schemas.microsoft.com/office/drawing/2014/main" id="{06667780-94FA-1ECE-197A-CFB1EBE2B443}"/>
              </a:ext>
            </a:extLst>
          </p:cNvPr>
          <p:cNvGraphicFramePr/>
          <p:nvPr>
            <p:extLst>
              <p:ext uri="{D42A27DB-BD31-4B8C-83A1-F6EECF244321}">
                <p14:modId xmlns:p14="http://schemas.microsoft.com/office/powerpoint/2010/main" val="2726512161"/>
              </p:ext>
            </p:extLst>
          </p:nvPr>
        </p:nvGraphicFramePr>
        <p:xfrm>
          <a:off x="251948" y="2648075"/>
          <a:ext cx="11688104" cy="4170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1">
            <a:extLst>
              <a:ext uri="{FF2B5EF4-FFF2-40B4-BE49-F238E27FC236}">
                <a16:creationId xmlns:a16="http://schemas.microsoft.com/office/drawing/2014/main" id="{822A5E1F-F3E9-E5C0-F374-5E7EC1455549}"/>
              </a:ext>
            </a:extLst>
          </p:cNvPr>
          <p:cNvSpPr>
            <a:spLocks noChangeArrowheads="1"/>
          </p:cNvSpPr>
          <p:nvPr/>
        </p:nvSpPr>
        <p:spPr bwMode="auto">
          <a:xfrm>
            <a:off x="251948" y="1497298"/>
            <a:ext cx="116881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en-US" sz="2000" dirty="0">
                <a:latin typeface="Gill Sans MT"/>
              </a:rPr>
              <a:t>The UNNM in MENA (Middle East and North Africa), l</a:t>
            </a:r>
            <a:r>
              <a:rPr lang="en-US" sz="2000" dirty="0"/>
              <a:t>ed by IOM and UN ESCWA,</a:t>
            </a:r>
            <a:r>
              <a:rPr lang="en-US" altLang="en-US" sz="2000" dirty="0">
                <a:latin typeface="Gill Sans MT"/>
              </a:rPr>
              <a:t> facilitates GCM implementation in the region  and via national networks.</a:t>
            </a:r>
          </a:p>
        </p:txBody>
      </p:sp>
    </p:spTree>
    <p:extLst>
      <p:ext uri="{BB962C8B-B14F-4D97-AF65-F5344CB8AC3E}">
        <p14:creationId xmlns:p14="http://schemas.microsoft.com/office/powerpoint/2010/main" val="110454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3EE3C-157E-5150-B5A0-8B2BF53D67B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928AA01-FF8F-E347-9E3D-894E4FA7C1B8}"/>
              </a:ext>
            </a:extLst>
          </p:cNvPr>
          <p:cNvSpPr/>
          <p:nvPr/>
        </p:nvSpPr>
        <p:spPr>
          <a:xfrm>
            <a:off x="10886" y="2046515"/>
            <a:ext cx="2634342" cy="48005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cxnSp>
        <p:nvCxnSpPr>
          <p:cNvPr id="14" name="Straight Connector 13">
            <a:extLst>
              <a:ext uri="{FF2B5EF4-FFF2-40B4-BE49-F238E27FC236}">
                <a16:creationId xmlns:a16="http://schemas.microsoft.com/office/drawing/2014/main" id="{B214C05B-FD66-0171-66DD-9D1A211083D4}"/>
              </a:ext>
            </a:extLst>
          </p:cNvPr>
          <p:cNvCxnSpPr>
            <a:cxnSpLocks/>
          </p:cNvCxnSpPr>
          <p:nvPr/>
        </p:nvCxnSpPr>
        <p:spPr>
          <a:xfrm>
            <a:off x="0" y="16504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 name="Picture 1" descr="A black background with colorful symbols&#10;&#10;AI-generated content may be incorrect.">
            <a:extLst>
              <a:ext uri="{FF2B5EF4-FFF2-40B4-BE49-F238E27FC236}">
                <a16:creationId xmlns:a16="http://schemas.microsoft.com/office/drawing/2014/main" id="{B6995606-A3D6-15D6-9620-2F141F89BFE3}"/>
              </a:ext>
            </a:extLst>
          </p:cNvPr>
          <p:cNvPicPr>
            <a:picLocks noChangeAspect="1"/>
          </p:cNvPicPr>
          <p:nvPr/>
        </p:nvPicPr>
        <p:blipFill>
          <a:blip r:embed="rId3"/>
          <a:stretch>
            <a:fillRect/>
          </a:stretch>
        </p:blipFill>
        <p:spPr>
          <a:xfrm>
            <a:off x="8417270" y="408837"/>
            <a:ext cx="3731187" cy="523165"/>
          </a:xfrm>
          <a:prstGeom prst="rect">
            <a:avLst/>
          </a:prstGeom>
        </p:spPr>
      </p:pic>
      <p:sp>
        <p:nvSpPr>
          <p:cNvPr id="9" name="Title 1">
            <a:extLst>
              <a:ext uri="{FF2B5EF4-FFF2-40B4-BE49-F238E27FC236}">
                <a16:creationId xmlns:a16="http://schemas.microsoft.com/office/drawing/2014/main" id="{EF8A3EDB-B6CE-4C6B-8D75-B31D21481B06}"/>
              </a:ext>
            </a:extLst>
          </p:cNvPr>
          <p:cNvSpPr txBox="1">
            <a:spLocks/>
          </p:cNvSpPr>
          <p:nvPr/>
        </p:nvSpPr>
        <p:spPr>
          <a:xfrm>
            <a:off x="140228" y="814366"/>
            <a:ext cx="10630780" cy="903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GB" sz="2800" b="1" dirty="0">
                <a:solidFill>
                  <a:srgbClr val="1A3669"/>
                </a:solidFill>
                <a:latin typeface="Gill Sans MT"/>
                <a:ea typeface="+mn-ea"/>
                <a:cs typeface="+mn-cs"/>
              </a:rPr>
              <a:t>GCM National Voluntary Reviews (GCMRs) in the Arab World</a:t>
            </a:r>
            <a:endParaRPr lang="en-GB" sz="2800" dirty="0">
              <a:solidFill>
                <a:srgbClr val="000000"/>
              </a:solidFill>
              <a:latin typeface="Gill Sans MT"/>
              <a:ea typeface="+mn-ea"/>
              <a:cs typeface="+mn-cs"/>
            </a:endParaRPr>
          </a:p>
        </p:txBody>
      </p:sp>
      <p:sp>
        <p:nvSpPr>
          <p:cNvPr id="5" name="TextBox 4">
            <a:extLst>
              <a:ext uri="{FF2B5EF4-FFF2-40B4-BE49-F238E27FC236}">
                <a16:creationId xmlns:a16="http://schemas.microsoft.com/office/drawing/2014/main" id="{07667C7C-064E-A6F5-9BDA-4B08807F172D}"/>
              </a:ext>
            </a:extLst>
          </p:cNvPr>
          <p:cNvSpPr txBox="1"/>
          <p:nvPr/>
        </p:nvSpPr>
        <p:spPr>
          <a:xfrm>
            <a:off x="408213" y="2101668"/>
            <a:ext cx="4474029"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24242"/>
                </a:solidFill>
                <a:latin typeface="Gill Sans MT"/>
              </a:rPr>
              <a:t>GCMR </a:t>
            </a:r>
          </a:p>
          <a:p>
            <a:pPr marL="342900" indent="-342900">
              <a:buFont typeface="Arial" panose="020B0604020202020204" pitchFamily="34" charset="0"/>
              <a:buChar char="•"/>
            </a:pPr>
            <a:r>
              <a:rPr lang="en-US" sz="2000" dirty="0">
                <a:solidFill>
                  <a:srgbClr val="424242"/>
                </a:solidFill>
                <a:latin typeface="Gill Sans MT"/>
              </a:rPr>
              <a:t>Country-led review of progress in implementing the </a:t>
            </a:r>
            <a:r>
              <a:rPr lang="en-US" sz="2000" b="1" dirty="0">
                <a:solidFill>
                  <a:srgbClr val="424242"/>
                </a:solidFill>
                <a:latin typeface="Gill Sans MT"/>
              </a:rPr>
              <a:t>GCM</a:t>
            </a:r>
            <a:r>
              <a:rPr lang="en-US" sz="2000" dirty="0">
                <a:solidFill>
                  <a:srgbClr val="424242"/>
                </a:solidFill>
                <a:latin typeface="Gill Sans MT"/>
              </a:rPr>
              <a:t>. </a:t>
            </a:r>
          </a:p>
          <a:p>
            <a:pPr marL="342900" indent="-342900">
              <a:buFont typeface="Arial" panose="020B0604020202020204" pitchFamily="34" charset="0"/>
              <a:buChar char="•"/>
            </a:pPr>
            <a:r>
              <a:rPr lang="en-US" sz="2000" dirty="0">
                <a:solidFill>
                  <a:srgbClr val="424242"/>
                </a:solidFill>
                <a:latin typeface="Gill Sans MT"/>
              </a:rPr>
              <a:t>Helps governments assess achievements, challenges, and future priorities, and contributes to the global dialogue at the  </a:t>
            </a:r>
            <a:r>
              <a:rPr lang="en-US" sz="2000" b="1" dirty="0">
                <a:solidFill>
                  <a:srgbClr val="424242"/>
                </a:solidFill>
                <a:latin typeface="Gill Sans MT"/>
              </a:rPr>
              <a:t>IMRF.</a:t>
            </a:r>
          </a:p>
          <a:p>
            <a:endParaRPr lang="en-US" sz="2000" b="1" dirty="0">
              <a:solidFill>
                <a:srgbClr val="424242"/>
              </a:solidFill>
              <a:latin typeface="Gill Sans MT"/>
            </a:endParaRPr>
          </a:p>
          <a:p>
            <a:r>
              <a:rPr lang="en-US" sz="2000" dirty="0">
                <a:solidFill>
                  <a:srgbClr val="424242"/>
                </a:solidFill>
                <a:latin typeface="Gill Sans MT"/>
                <a:cs typeface="Segoe UI"/>
              </a:rPr>
              <a:t>Since 2022, multiple countries in the Arab Region conducted GCMRs:  </a:t>
            </a:r>
            <a:r>
              <a:rPr lang="en-US" sz="2000" dirty="0"/>
              <a:t> </a:t>
            </a:r>
            <a:r>
              <a:rPr lang="en-US" sz="2000" dirty="0">
                <a:hlinkClick r:id="rId4"/>
              </a:rPr>
              <a:t>Egypt</a:t>
            </a:r>
            <a:r>
              <a:rPr lang="en-US" sz="2000" dirty="0"/>
              <a:t>, </a:t>
            </a:r>
            <a:r>
              <a:rPr lang="en-US" sz="2000" dirty="0">
                <a:hlinkClick r:id="rId5"/>
              </a:rPr>
              <a:t>Tunisia</a:t>
            </a:r>
            <a:r>
              <a:rPr lang="en-US" sz="2000" dirty="0"/>
              <a:t>, </a:t>
            </a:r>
            <a:r>
              <a:rPr lang="en-US" sz="2000" dirty="0">
                <a:hlinkClick r:id="rId6"/>
              </a:rPr>
              <a:t>United Arab Emirates (UAE)</a:t>
            </a:r>
            <a:r>
              <a:rPr lang="en-US" sz="2000" dirty="0"/>
              <a:t>.</a:t>
            </a:r>
          </a:p>
          <a:p>
            <a:r>
              <a:rPr lang="en-US" dirty="0"/>
              <a:t> </a:t>
            </a:r>
          </a:p>
          <a:p>
            <a:endParaRPr lang="en-US" sz="2000" dirty="0">
              <a:latin typeface="Gill Sans MT"/>
            </a:endParaRPr>
          </a:p>
          <a:p>
            <a:endParaRPr lang="en-US" sz="2000" dirty="0">
              <a:solidFill>
                <a:srgbClr val="424242"/>
              </a:solidFill>
              <a:latin typeface="Gill Sans MT"/>
              <a:cs typeface="Segoe UI"/>
            </a:endParaRPr>
          </a:p>
          <a:p>
            <a:endParaRPr lang="en-US" sz="2000" dirty="0">
              <a:solidFill>
                <a:srgbClr val="424242"/>
              </a:solidFill>
              <a:latin typeface="Gill Sans MT"/>
              <a:cs typeface="Segoe UI"/>
            </a:endParaRPr>
          </a:p>
        </p:txBody>
      </p:sp>
      <p:graphicFrame>
        <p:nvGraphicFramePr>
          <p:cNvPr id="8" name="Table 7">
            <a:extLst>
              <a:ext uri="{FF2B5EF4-FFF2-40B4-BE49-F238E27FC236}">
                <a16:creationId xmlns:a16="http://schemas.microsoft.com/office/drawing/2014/main" id="{70CC57D6-8572-FC6B-5EE2-D45D85D64366}"/>
              </a:ext>
            </a:extLst>
          </p:cNvPr>
          <p:cNvGraphicFramePr>
            <a:graphicFrameLocks noGrp="1"/>
          </p:cNvGraphicFramePr>
          <p:nvPr>
            <p:extLst>
              <p:ext uri="{D42A27DB-BD31-4B8C-83A1-F6EECF244321}">
                <p14:modId xmlns:p14="http://schemas.microsoft.com/office/powerpoint/2010/main" val="775902333"/>
              </p:ext>
            </p:extLst>
          </p:nvPr>
        </p:nvGraphicFramePr>
        <p:xfrm>
          <a:off x="4882242" y="2275840"/>
          <a:ext cx="7010399" cy="3649931"/>
        </p:xfrm>
        <a:graphic>
          <a:graphicData uri="http://schemas.openxmlformats.org/drawingml/2006/table">
            <a:tbl>
              <a:tblPr>
                <a:tableStyleId>{5C22544A-7EE6-4342-B048-85BDC9FD1C3A}</a:tableStyleId>
              </a:tblPr>
              <a:tblGrid>
                <a:gridCol w="948402">
                  <a:extLst>
                    <a:ext uri="{9D8B030D-6E8A-4147-A177-3AD203B41FA5}">
                      <a16:colId xmlns:a16="http://schemas.microsoft.com/office/drawing/2014/main" val="4749368"/>
                    </a:ext>
                  </a:extLst>
                </a:gridCol>
                <a:gridCol w="1114866">
                  <a:extLst>
                    <a:ext uri="{9D8B030D-6E8A-4147-A177-3AD203B41FA5}">
                      <a16:colId xmlns:a16="http://schemas.microsoft.com/office/drawing/2014/main" val="697104137"/>
                    </a:ext>
                  </a:extLst>
                </a:gridCol>
                <a:gridCol w="4947131">
                  <a:extLst>
                    <a:ext uri="{9D8B030D-6E8A-4147-A177-3AD203B41FA5}">
                      <a16:colId xmlns:a16="http://schemas.microsoft.com/office/drawing/2014/main" val="886820945"/>
                    </a:ext>
                  </a:extLst>
                </a:gridCol>
              </a:tblGrid>
              <a:tr h="354947">
                <a:tc gridSpan="3">
                  <a:txBody>
                    <a:bodyPr/>
                    <a:lstStyle/>
                    <a:p>
                      <a:pPr algn="just" fontAlgn="b">
                        <a:buNone/>
                      </a:pPr>
                      <a:r>
                        <a:rPr lang="en-US" sz="2400" u="none" strike="noStrike" dirty="0">
                          <a:effectLst/>
                          <a:highlight>
                            <a:srgbClr val="709AD1"/>
                          </a:highlight>
                        </a:rPr>
                        <a:t>Examples of GCM Pledges by MENA Region Countries</a:t>
                      </a:r>
                      <a:endParaRPr lang="en-US" sz="2400" b="0" i="0" u="none" strike="noStrike" dirty="0">
                        <a:solidFill>
                          <a:srgbClr val="000000"/>
                        </a:solidFill>
                        <a:effectLst/>
                        <a:highlight>
                          <a:srgbClr val="709AD1"/>
                        </a:highlight>
                        <a:latin typeface="Calibri" panose="020F0502020204030204" pitchFamily="34" charset="0"/>
                      </a:endParaRPr>
                    </a:p>
                  </a:txBody>
                  <a:tcPr marL="4023" marR="4023" marT="4023" marB="0" anchor="b"/>
                </a:tc>
                <a:tc hMerge="1">
                  <a:txBody>
                    <a:bodyPr/>
                    <a:lstStyle/>
                    <a:p>
                      <a:pPr algn="ctr" fontAlgn="b">
                        <a:buNone/>
                      </a:pPr>
                      <a:endParaRPr lang="en-US" sz="1400" b="0" i="0" u="none" strike="noStrike" dirty="0">
                        <a:solidFill>
                          <a:srgbClr val="000000"/>
                        </a:solidFill>
                        <a:effectLst/>
                        <a:latin typeface="Calibri" panose="020F0502020204030204" pitchFamily="34" charset="0"/>
                      </a:endParaRPr>
                    </a:p>
                  </a:txBody>
                  <a:tcPr marL="4023" marR="4023" marT="4023" marB="0" anchor="b"/>
                </a:tc>
                <a:tc hMerge="1">
                  <a:txBody>
                    <a:bodyPr/>
                    <a:lstStyle/>
                    <a:p>
                      <a:pPr algn="ctr" fontAlgn="b">
                        <a:buNone/>
                      </a:pPr>
                      <a:endParaRPr lang="en-US" sz="1400" b="0" i="0" u="none" strike="noStrike" dirty="0">
                        <a:solidFill>
                          <a:srgbClr val="000000"/>
                        </a:solidFill>
                        <a:effectLst/>
                        <a:latin typeface="Calibri" panose="020F0502020204030204" pitchFamily="34" charset="0"/>
                      </a:endParaRPr>
                    </a:p>
                  </a:txBody>
                  <a:tcPr marL="4023" marR="4023" marT="4023" marB="0" anchor="b"/>
                </a:tc>
                <a:extLst>
                  <a:ext uri="{0D108BD9-81ED-4DB2-BD59-A6C34878D82A}">
                    <a16:rowId xmlns:a16="http://schemas.microsoft.com/office/drawing/2014/main" val="2734683613"/>
                  </a:ext>
                </a:extLst>
              </a:tr>
              <a:tr h="828782">
                <a:tc>
                  <a:txBody>
                    <a:bodyPr/>
                    <a:lstStyle/>
                    <a:p>
                      <a:pPr algn="ctr" fontAlgn="ctr">
                        <a:buNone/>
                      </a:pPr>
                      <a:r>
                        <a:rPr lang="en-US" sz="1800" u="none" strike="noStrike" dirty="0">
                          <a:effectLst/>
                        </a:rPr>
                        <a:t>Country</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algn="ctr" fontAlgn="ctr">
                        <a:buNone/>
                      </a:pPr>
                      <a:r>
                        <a:rPr lang="en-US" sz="1800" u="none" strike="noStrike" dirty="0">
                          <a:effectLst/>
                        </a:rPr>
                        <a:t>Pledges Submitted Year</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algn="ctr" fontAlgn="ctr">
                        <a:buNone/>
                      </a:pPr>
                      <a:r>
                        <a:rPr lang="en-US" sz="1800" u="none" strike="noStrike" dirty="0">
                          <a:effectLst/>
                        </a:rPr>
                        <a:t>Description</a:t>
                      </a:r>
                      <a:endParaRPr lang="en-US" sz="1800" b="0" i="0" u="none" strike="noStrike" dirty="0">
                        <a:solidFill>
                          <a:srgbClr val="000000"/>
                        </a:solidFill>
                        <a:effectLst/>
                        <a:latin typeface="Abadi" panose="020B0604020104020204" pitchFamily="34" charset="0"/>
                      </a:endParaRPr>
                    </a:p>
                  </a:txBody>
                  <a:tcPr marL="4023" marR="4023" marT="4023" marB="0" anchor="ctr"/>
                </a:tc>
                <a:extLst>
                  <a:ext uri="{0D108BD9-81ED-4DB2-BD59-A6C34878D82A}">
                    <a16:rowId xmlns:a16="http://schemas.microsoft.com/office/drawing/2014/main" val="2175995709"/>
                  </a:ext>
                </a:extLst>
              </a:tr>
              <a:tr h="793802">
                <a:tc>
                  <a:txBody>
                    <a:bodyPr/>
                    <a:lstStyle/>
                    <a:p>
                      <a:pPr algn="ctr" fontAlgn="ctr">
                        <a:buNone/>
                      </a:pPr>
                      <a:r>
                        <a:rPr lang="en-US" sz="1800" u="none" strike="noStrike" dirty="0">
                          <a:effectLst/>
                        </a:rPr>
                        <a:t>Egypt </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algn="ctr" fontAlgn="ctr">
                        <a:buNone/>
                      </a:pPr>
                      <a:r>
                        <a:rPr lang="en-US" sz="1800" u="none" strike="noStrike" dirty="0">
                          <a:effectLst/>
                        </a:rPr>
                        <a:t>2022                             </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marL="285750" indent="-285750" algn="l" fontAlgn="t">
                        <a:buFont typeface="Arial" panose="020B0604020202020204" pitchFamily="34" charset="0"/>
                        <a:buChar char="•"/>
                      </a:pPr>
                      <a:r>
                        <a:rPr lang="en-US" sz="1800" u="none" strike="noStrike" dirty="0">
                          <a:effectLst/>
                        </a:rPr>
                        <a:t>Submitted by Regional UNNM for Arab States</a:t>
                      </a:r>
                    </a:p>
                    <a:p>
                      <a:pPr marL="285750" indent="-285750" algn="l" fontAlgn="t">
                        <a:buFont typeface="Arial" panose="020B0604020202020204" pitchFamily="34" charset="0"/>
                        <a:buChar char="•"/>
                      </a:pPr>
                      <a:r>
                        <a:rPr lang="en-US" sz="1800" u="none" strike="noStrike" dirty="0">
                          <a:effectLst/>
                        </a:rPr>
                        <a:t>Offers material support for 2024 GCM reviews                                                                                                                                                                                                      </a:t>
                      </a:r>
                      <a:endParaRPr lang="en-US" sz="1800" b="0" i="0" u="none" strike="noStrike" dirty="0">
                        <a:solidFill>
                          <a:srgbClr val="000000"/>
                        </a:solidFill>
                        <a:effectLst/>
                        <a:latin typeface="Calibri" panose="020F0502020204030204" pitchFamily="34" charset="0"/>
                      </a:endParaRPr>
                    </a:p>
                  </a:txBody>
                  <a:tcPr marL="4023" marR="4023" marT="4023" marB="0"/>
                </a:tc>
                <a:extLst>
                  <a:ext uri="{0D108BD9-81ED-4DB2-BD59-A6C34878D82A}">
                    <a16:rowId xmlns:a16="http://schemas.microsoft.com/office/drawing/2014/main" val="2320475454"/>
                  </a:ext>
                </a:extLst>
              </a:tr>
              <a:tr h="828782">
                <a:tc>
                  <a:txBody>
                    <a:bodyPr/>
                    <a:lstStyle/>
                    <a:p>
                      <a:pPr algn="ctr" fontAlgn="ctr">
                        <a:buNone/>
                      </a:pPr>
                      <a:r>
                        <a:rPr lang="en-US" sz="1800" u="none" strike="noStrike" dirty="0">
                          <a:effectLst/>
                        </a:rPr>
                        <a:t>Morocco</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algn="ctr" fontAlgn="ctr">
                        <a:buNone/>
                      </a:pPr>
                      <a:r>
                        <a:rPr lang="en-US" sz="1800" u="none" strike="noStrike" dirty="0">
                          <a:effectLst/>
                        </a:rPr>
                        <a:t>2025</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marL="285750" indent="-285750" algn="l" fontAlgn="t">
                        <a:buFont typeface="Arial" panose="020B0604020202020204" pitchFamily="34" charset="0"/>
                        <a:buChar char="•"/>
                      </a:pPr>
                      <a:r>
                        <a:rPr lang="en-US" sz="1800" u="none" strike="noStrike" dirty="0">
                          <a:effectLst/>
                        </a:rPr>
                        <a:t>Rooted in ASTICUDE/ACPP’s migration research &amp; UCLG experiences</a:t>
                      </a:r>
                    </a:p>
                    <a:p>
                      <a:pPr marL="285750" indent="-285750" algn="l" fontAlgn="t">
                        <a:buFont typeface="Arial" panose="020B0604020202020204" pitchFamily="34" charset="0"/>
                        <a:buChar char="•"/>
                      </a:pPr>
                      <a:r>
                        <a:rPr lang="en-US" sz="1800" u="none" strike="noStrike" dirty="0">
                          <a:effectLst/>
                        </a:rPr>
                        <a:t>Trains 40+ narrative creators</a:t>
                      </a:r>
                      <a:endParaRPr lang="en-US" sz="1800" b="0" i="0" u="none" strike="noStrike" dirty="0">
                        <a:solidFill>
                          <a:srgbClr val="000000"/>
                        </a:solidFill>
                        <a:effectLst/>
                        <a:latin typeface="Calibri" panose="020F0502020204030204" pitchFamily="34" charset="0"/>
                      </a:endParaRPr>
                    </a:p>
                  </a:txBody>
                  <a:tcPr marL="4023" marR="4023" marT="4023" marB="0"/>
                </a:tc>
                <a:extLst>
                  <a:ext uri="{0D108BD9-81ED-4DB2-BD59-A6C34878D82A}">
                    <a16:rowId xmlns:a16="http://schemas.microsoft.com/office/drawing/2014/main" val="3311157112"/>
                  </a:ext>
                </a:extLst>
              </a:tr>
              <a:tr h="828782">
                <a:tc>
                  <a:txBody>
                    <a:bodyPr/>
                    <a:lstStyle/>
                    <a:p>
                      <a:pPr algn="ctr" fontAlgn="ctr">
                        <a:buNone/>
                      </a:pPr>
                      <a:r>
                        <a:rPr lang="en-US" sz="1800" u="none" strike="noStrike">
                          <a:effectLst/>
                        </a:rPr>
                        <a:t>Lebanon</a:t>
                      </a:r>
                      <a:endParaRPr lang="en-US" sz="1800" b="0" i="0" u="none" strike="noStrike">
                        <a:solidFill>
                          <a:srgbClr val="000000"/>
                        </a:solidFill>
                        <a:effectLst/>
                        <a:latin typeface="Abadi" panose="020B0604020104020204" pitchFamily="34" charset="0"/>
                      </a:endParaRPr>
                    </a:p>
                  </a:txBody>
                  <a:tcPr marL="4023" marR="4023" marT="4023" marB="0" anchor="ctr"/>
                </a:tc>
                <a:tc>
                  <a:txBody>
                    <a:bodyPr/>
                    <a:lstStyle/>
                    <a:p>
                      <a:pPr algn="ctr" fontAlgn="ctr">
                        <a:buNone/>
                      </a:pPr>
                      <a:r>
                        <a:rPr lang="en-US" sz="1800" u="none" strike="noStrike" dirty="0">
                          <a:effectLst/>
                        </a:rPr>
                        <a:t>2022</a:t>
                      </a:r>
                      <a:endParaRPr lang="en-US" sz="1800" b="0" i="0" u="none" strike="noStrike" dirty="0">
                        <a:solidFill>
                          <a:srgbClr val="000000"/>
                        </a:solidFill>
                        <a:effectLst/>
                        <a:latin typeface="Abadi" panose="020B0604020104020204" pitchFamily="34" charset="0"/>
                      </a:endParaRPr>
                    </a:p>
                  </a:txBody>
                  <a:tcPr marL="4023" marR="4023" marT="4023" marB="0" anchor="ctr"/>
                </a:tc>
                <a:tc>
                  <a:txBody>
                    <a:bodyPr/>
                    <a:lstStyle/>
                    <a:p>
                      <a:pPr marL="285750" indent="-285750" algn="l" fontAlgn="t">
                        <a:buFont typeface="Arial" panose="020B0604020202020204" pitchFamily="34" charset="0"/>
                        <a:buChar char="•"/>
                      </a:pPr>
                      <a:r>
                        <a:rPr lang="en-US" sz="1800" u="none" strike="noStrike" dirty="0">
                          <a:effectLst/>
                        </a:rPr>
                        <a:t>Mobile health clinic for migrants, refugees, and vulnerable locals</a:t>
                      </a:r>
                      <a:endParaRPr lang="en-US" sz="1800" b="0" i="0" u="none" strike="noStrike" dirty="0">
                        <a:solidFill>
                          <a:srgbClr val="000000"/>
                        </a:solidFill>
                        <a:effectLst/>
                        <a:latin typeface="Calibri" panose="020F0502020204030204" pitchFamily="34" charset="0"/>
                      </a:endParaRPr>
                    </a:p>
                  </a:txBody>
                  <a:tcPr marL="4023" marR="4023" marT="4023" marB="0"/>
                </a:tc>
                <a:extLst>
                  <a:ext uri="{0D108BD9-81ED-4DB2-BD59-A6C34878D82A}">
                    <a16:rowId xmlns:a16="http://schemas.microsoft.com/office/drawing/2014/main" val="3986653959"/>
                  </a:ext>
                </a:extLst>
              </a:tr>
            </a:tbl>
          </a:graphicData>
        </a:graphic>
      </p:graphicFrame>
    </p:spTree>
    <p:extLst>
      <p:ext uri="{BB962C8B-B14F-4D97-AF65-F5344CB8AC3E}">
        <p14:creationId xmlns:p14="http://schemas.microsoft.com/office/powerpoint/2010/main" val="405487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1F71-8A70-2E97-1AD3-66AEE427BCD5}"/>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4153B60-CB0E-5366-627A-1A5D05516030}"/>
              </a:ext>
            </a:extLst>
          </p:cNvPr>
          <p:cNvCxnSpPr>
            <a:cxnSpLocks/>
          </p:cNvCxnSpPr>
          <p:nvPr/>
        </p:nvCxnSpPr>
        <p:spPr>
          <a:xfrm>
            <a:off x="0" y="16504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0AB8A32-D741-F7AF-1D22-2EFAF657AAA7}"/>
              </a:ext>
            </a:extLst>
          </p:cNvPr>
          <p:cNvSpPr/>
          <p:nvPr/>
        </p:nvSpPr>
        <p:spPr>
          <a:xfrm>
            <a:off x="-487" y="2069261"/>
            <a:ext cx="2634342" cy="48005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l Sans MT"/>
            </a:endParaRPr>
          </a:p>
        </p:txBody>
      </p:sp>
      <p:sp>
        <p:nvSpPr>
          <p:cNvPr id="33" name="TextBox 32">
            <a:extLst>
              <a:ext uri="{FF2B5EF4-FFF2-40B4-BE49-F238E27FC236}">
                <a16:creationId xmlns:a16="http://schemas.microsoft.com/office/drawing/2014/main" id="{CD982B3A-14C3-A187-D4B9-784E711E1BCE}"/>
              </a:ext>
            </a:extLst>
          </p:cNvPr>
          <p:cNvSpPr txBox="1"/>
          <p:nvPr/>
        </p:nvSpPr>
        <p:spPr>
          <a:xfrm>
            <a:off x="713984" y="2037172"/>
            <a:ext cx="10653043" cy="360761"/>
          </a:xfrm>
          <a:prstGeom prst="rect">
            <a:avLst/>
          </a:prstGeom>
          <a:noFill/>
        </p:spPr>
        <p:txBody>
          <a:bodyPr wrap="square" lIns="82953" tIns="41476" rIns="82953" bIns="41476" rtlCol="0" anchor="t">
            <a:spAutoFit/>
          </a:bodyPr>
          <a:lstStyle/>
          <a:p>
            <a:pPr algn="justLow"/>
            <a:r>
              <a:rPr lang="en-GB">
                <a:latin typeface="Gill Sans MT"/>
                <a:cs typeface="Arial"/>
              </a:rPr>
              <a:t> </a:t>
            </a:r>
            <a:endParaRPr lang="en-US">
              <a:latin typeface="Gill Sans MT"/>
              <a:cs typeface="Arial"/>
            </a:endParaRPr>
          </a:p>
        </p:txBody>
      </p:sp>
      <p:pic>
        <p:nvPicPr>
          <p:cNvPr id="48" name="Picture 47" descr="A black background with colorful symbols&#10;&#10;AI-generated content may be incorrect.">
            <a:extLst>
              <a:ext uri="{FF2B5EF4-FFF2-40B4-BE49-F238E27FC236}">
                <a16:creationId xmlns:a16="http://schemas.microsoft.com/office/drawing/2014/main" id="{D2C4630A-3400-F77F-5D2D-713BE580E64D}"/>
              </a:ext>
            </a:extLst>
          </p:cNvPr>
          <p:cNvPicPr>
            <a:picLocks noChangeAspect="1"/>
          </p:cNvPicPr>
          <p:nvPr/>
        </p:nvPicPr>
        <p:blipFill>
          <a:blip r:embed="rId3"/>
          <a:stretch>
            <a:fillRect/>
          </a:stretch>
        </p:blipFill>
        <p:spPr>
          <a:xfrm>
            <a:off x="8417270" y="408837"/>
            <a:ext cx="3731187" cy="523165"/>
          </a:xfrm>
          <a:prstGeom prst="rect">
            <a:avLst/>
          </a:prstGeom>
        </p:spPr>
      </p:pic>
      <p:sp>
        <p:nvSpPr>
          <p:cNvPr id="4" name="Title 1">
            <a:extLst>
              <a:ext uri="{FF2B5EF4-FFF2-40B4-BE49-F238E27FC236}">
                <a16:creationId xmlns:a16="http://schemas.microsoft.com/office/drawing/2014/main" id="{D6247650-6B9A-7279-4C66-82F1705643F4}"/>
              </a:ext>
            </a:extLst>
          </p:cNvPr>
          <p:cNvSpPr txBox="1">
            <a:spLocks/>
          </p:cNvSpPr>
          <p:nvPr/>
        </p:nvSpPr>
        <p:spPr>
          <a:xfrm>
            <a:off x="700950" y="819159"/>
            <a:ext cx="10844558" cy="902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pPr>
              <a:lnSpc>
                <a:spcPct val="100000"/>
              </a:lnSpc>
            </a:pPr>
            <a:r>
              <a:rPr lang="en-GB" sz="2800" b="1">
                <a:solidFill>
                  <a:srgbClr val="1A3669"/>
                </a:solidFill>
                <a:latin typeface="Gill Sans MT"/>
                <a:ea typeface="+mn-ea"/>
                <a:cs typeface="+mn-cs"/>
              </a:rPr>
              <a:t>Migration Multi-Partner Trust Fund (MMPTF)</a:t>
            </a:r>
          </a:p>
        </p:txBody>
      </p:sp>
      <p:sp>
        <p:nvSpPr>
          <p:cNvPr id="5" name="TextBox 4">
            <a:extLst>
              <a:ext uri="{FF2B5EF4-FFF2-40B4-BE49-F238E27FC236}">
                <a16:creationId xmlns:a16="http://schemas.microsoft.com/office/drawing/2014/main" id="{F0BA2CAD-649A-A8C7-EE63-A9305F8DEC6F}"/>
              </a:ext>
            </a:extLst>
          </p:cNvPr>
          <p:cNvSpPr txBox="1"/>
          <p:nvPr/>
        </p:nvSpPr>
        <p:spPr>
          <a:xfrm>
            <a:off x="668083" y="3702274"/>
            <a:ext cx="272141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5A89C9"/>
                </a:solidFill>
                <a:latin typeface="Gill Sans MT"/>
              </a:rPr>
              <a:t>Project 1 – Iraq, Jordan, Lebanon</a:t>
            </a:r>
          </a:p>
          <a:p>
            <a:pPr>
              <a:buFont typeface=""/>
              <a:buChar char="•"/>
            </a:pPr>
            <a:r>
              <a:rPr lang="en-US" b="1" dirty="0">
                <a:solidFill>
                  <a:srgbClr val="424242"/>
                </a:solidFill>
                <a:latin typeface="Gill Sans MT"/>
              </a:rPr>
              <a:t>Joint Program</a:t>
            </a:r>
            <a:r>
              <a:rPr lang="en-US" dirty="0">
                <a:solidFill>
                  <a:srgbClr val="424242"/>
                </a:solidFill>
                <a:latin typeface="Gill Sans MT"/>
              </a:rPr>
              <a:t>: IOM, UNDRR, WHO.</a:t>
            </a:r>
          </a:p>
          <a:p>
            <a:pPr>
              <a:buFont typeface=""/>
              <a:buChar char="•"/>
            </a:pPr>
            <a:r>
              <a:rPr lang="en-US" b="1" dirty="0">
                <a:solidFill>
                  <a:srgbClr val="424242"/>
                </a:solidFill>
                <a:latin typeface="Gill Sans MT"/>
              </a:rPr>
              <a:t>Theme</a:t>
            </a:r>
            <a:r>
              <a:rPr lang="en-US" dirty="0">
                <a:solidFill>
                  <a:srgbClr val="424242"/>
                </a:solidFill>
                <a:latin typeface="Gill Sans MT"/>
              </a:rPr>
              <a:t>: Climate Change &amp; Disaster Risk Reduction</a:t>
            </a:r>
            <a:endParaRPr lang="en-US" dirty="0"/>
          </a:p>
          <a:p>
            <a:pPr>
              <a:buFont typeface=""/>
              <a:buChar char="•"/>
            </a:pPr>
            <a:r>
              <a:rPr lang="en-US" b="1" dirty="0">
                <a:solidFill>
                  <a:srgbClr val="424242"/>
                </a:solidFill>
                <a:latin typeface="Gill Sans MT"/>
              </a:rPr>
              <a:t>Goal</a:t>
            </a:r>
            <a:r>
              <a:rPr lang="en-US" dirty="0">
                <a:solidFill>
                  <a:srgbClr val="424242"/>
                </a:solidFill>
                <a:latin typeface="Gill Sans MT"/>
              </a:rPr>
              <a:t>: Address migration drivers like </a:t>
            </a:r>
            <a:r>
              <a:rPr lang="en-US" b="1" dirty="0">
                <a:solidFill>
                  <a:srgbClr val="424242"/>
                </a:solidFill>
                <a:latin typeface="Gill Sans MT"/>
              </a:rPr>
              <a:t>climate stress</a:t>
            </a:r>
            <a:r>
              <a:rPr lang="en-US" dirty="0">
                <a:solidFill>
                  <a:srgbClr val="424242"/>
                </a:solidFill>
                <a:latin typeface="Gill Sans MT"/>
              </a:rPr>
              <a:t> &amp; </a:t>
            </a:r>
            <a:r>
              <a:rPr lang="en-US" b="1" dirty="0">
                <a:solidFill>
                  <a:srgbClr val="424242"/>
                </a:solidFill>
                <a:latin typeface="Gill Sans MT"/>
              </a:rPr>
              <a:t>health risks</a:t>
            </a:r>
          </a:p>
          <a:p>
            <a:pPr>
              <a:buFont typeface=""/>
              <a:buChar char="•"/>
            </a:pPr>
            <a:r>
              <a:rPr lang="en-US" b="1" dirty="0">
                <a:solidFill>
                  <a:srgbClr val="424242"/>
                </a:solidFill>
                <a:latin typeface="Gill Sans MT"/>
              </a:rPr>
              <a:t>Funding</a:t>
            </a:r>
            <a:r>
              <a:rPr lang="en-US" dirty="0">
                <a:solidFill>
                  <a:srgbClr val="424242"/>
                </a:solidFill>
                <a:latin typeface="Gill Sans MT"/>
              </a:rPr>
              <a:t>: USD 3.2 million</a:t>
            </a:r>
          </a:p>
        </p:txBody>
      </p:sp>
      <p:pic>
        <p:nvPicPr>
          <p:cNvPr id="8" name="Picture 7">
            <a:extLst>
              <a:ext uri="{FF2B5EF4-FFF2-40B4-BE49-F238E27FC236}">
                <a16:creationId xmlns:a16="http://schemas.microsoft.com/office/drawing/2014/main" id="{EBAF3A21-77EB-0162-853C-07611708F70B}"/>
              </a:ext>
            </a:extLst>
          </p:cNvPr>
          <p:cNvPicPr>
            <a:picLocks noChangeAspect="1"/>
          </p:cNvPicPr>
          <p:nvPr/>
        </p:nvPicPr>
        <p:blipFill>
          <a:blip r:embed="rId4"/>
          <a:srcRect l="13553" t="-661" r="15658" b="236"/>
          <a:stretch>
            <a:fillRect/>
          </a:stretch>
        </p:blipFill>
        <p:spPr>
          <a:xfrm>
            <a:off x="6378784" y="1868737"/>
            <a:ext cx="5810939" cy="4555157"/>
          </a:xfrm>
          <a:prstGeom prst="rect">
            <a:avLst/>
          </a:prstGeom>
          <a:ln>
            <a:noFill/>
          </a:ln>
        </p:spPr>
      </p:pic>
      <p:sp>
        <p:nvSpPr>
          <p:cNvPr id="2" name="TextBox 1">
            <a:extLst>
              <a:ext uri="{FF2B5EF4-FFF2-40B4-BE49-F238E27FC236}">
                <a16:creationId xmlns:a16="http://schemas.microsoft.com/office/drawing/2014/main" id="{A4B5AC0D-6CEA-FC47-998B-3EFF32024836}"/>
              </a:ext>
            </a:extLst>
          </p:cNvPr>
          <p:cNvSpPr txBox="1"/>
          <p:nvPr/>
        </p:nvSpPr>
        <p:spPr>
          <a:xfrm>
            <a:off x="663601" y="1867430"/>
            <a:ext cx="63275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Gill Sans MT"/>
                <a:ea typeface="+mn-lt"/>
                <a:cs typeface="+mn-lt"/>
              </a:rPr>
              <a:t>Migration Multi-Partner Trust Fund (MMPTF)</a:t>
            </a:r>
          </a:p>
          <a:p>
            <a:pPr marL="285750" indent="-285750" algn="just">
              <a:buFont typeface="Arial" panose="020B0604020202020204" pitchFamily="34" charset="0"/>
              <a:buChar char="•"/>
            </a:pPr>
            <a:r>
              <a:rPr lang="en-US" b="1" dirty="0">
                <a:latin typeface="Gill Sans MT"/>
                <a:ea typeface="+mn-lt"/>
                <a:cs typeface="+mn-lt"/>
              </a:rPr>
              <a:t>Funding instrument </a:t>
            </a:r>
            <a:r>
              <a:rPr lang="en-US" dirty="0">
                <a:latin typeface="Gill Sans MT"/>
                <a:ea typeface="+mn-lt"/>
                <a:cs typeface="+mn-lt"/>
              </a:rPr>
              <a:t>in the field of migration. </a:t>
            </a:r>
          </a:p>
          <a:p>
            <a:pPr marL="285750" indent="-285750" algn="just">
              <a:buFont typeface="Arial" panose="020B0604020202020204" pitchFamily="34" charset="0"/>
              <a:buChar char="•"/>
            </a:pPr>
            <a:r>
              <a:rPr lang="en-US" dirty="0">
                <a:latin typeface="Gill Sans MT"/>
                <a:ea typeface="+mn-lt"/>
                <a:cs typeface="+mn-lt"/>
              </a:rPr>
              <a:t>Launched in July 2019</a:t>
            </a:r>
          </a:p>
          <a:p>
            <a:pPr marL="285750" indent="-285750" algn="just">
              <a:buFont typeface="Arial" panose="020B0604020202020204" pitchFamily="34" charset="0"/>
              <a:buChar char="•"/>
            </a:pPr>
            <a:r>
              <a:rPr lang="en-US" dirty="0">
                <a:latin typeface="Gill Sans MT"/>
                <a:ea typeface="+mn-lt"/>
                <a:cs typeface="+mn-lt"/>
              </a:rPr>
              <a:t>Financed twenty-seven </a:t>
            </a:r>
            <a:r>
              <a:rPr lang="en-US" dirty="0" err="1">
                <a:latin typeface="Gill Sans MT"/>
                <a:ea typeface="+mn-lt"/>
                <a:cs typeface="+mn-lt"/>
              </a:rPr>
              <a:t>programmes</a:t>
            </a:r>
            <a:r>
              <a:rPr lang="en-US" dirty="0">
                <a:latin typeface="Gill Sans MT"/>
                <a:ea typeface="+mn-lt"/>
                <a:cs typeface="+mn-lt"/>
              </a:rPr>
              <a:t>. </a:t>
            </a:r>
          </a:p>
          <a:p>
            <a:pPr algn="just"/>
            <a:endParaRPr lang="en-US" dirty="0">
              <a:latin typeface="Gill Sans MT"/>
              <a:ea typeface="+mn-lt"/>
              <a:cs typeface="+mn-lt"/>
            </a:endParaRPr>
          </a:p>
          <a:p>
            <a:pPr algn="just"/>
            <a:r>
              <a:rPr lang="en-US" dirty="0">
                <a:latin typeface="Gill Sans MT"/>
                <a:ea typeface="+mn-lt"/>
                <a:cs typeface="+mn-lt"/>
              </a:rPr>
              <a:t>For Arab countries:</a:t>
            </a:r>
          </a:p>
        </p:txBody>
      </p:sp>
      <p:sp>
        <p:nvSpPr>
          <p:cNvPr id="6" name="TextBox 5">
            <a:extLst>
              <a:ext uri="{FF2B5EF4-FFF2-40B4-BE49-F238E27FC236}">
                <a16:creationId xmlns:a16="http://schemas.microsoft.com/office/drawing/2014/main" id="{D46FF526-0FDB-363B-00A5-470A4D677487}"/>
              </a:ext>
            </a:extLst>
          </p:cNvPr>
          <p:cNvSpPr txBox="1"/>
          <p:nvPr/>
        </p:nvSpPr>
        <p:spPr>
          <a:xfrm>
            <a:off x="3595607" y="3702274"/>
            <a:ext cx="32262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5A89C9"/>
                </a:solidFill>
                <a:latin typeface="Gill Sans MT"/>
              </a:rPr>
              <a:t>Project 2 – Morocco</a:t>
            </a:r>
          </a:p>
          <a:p>
            <a:pPr>
              <a:buFont typeface=""/>
              <a:buChar char="•"/>
            </a:pPr>
            <a:r>
              <a:rPr lang="en-US" b="1" dirty="0">
                <a:solidFill>
                  <a:srgbClr val="424242"/>
                </a:solidFill>
                <a:latin typeface="Gill Sans MT"/>
              </a:rPr>
              <a:t>Joint Program: IOM, UNFPA, UNHCR, UNICEF</a:t>
            </a:r>
          </a:p>
          <a:p>
            <a:pPr>
              <a:buFont typeface=""/>
              <a:buChar char="•"/>
            </a:pPr>
            <a:r>
              <a:rPr lang="en-US" b="1" dirty="0">
                <a:solidFill>
                  <a:srgbClr val="424242"/>
                </a:solidFill>
                <a:latin typeface="Gill Sans MT"/>
              </a:rPr>
              <a:t>Theme</a:t>
            </a:r>
            <a:r>
              <a:rPr lang="en-US" dirty="0">
                <a:solidFill>
                  <a:srgbClr val="424242"/>
                </a:solidFill>
                <a:latin typeface="Gill Sans MT"/>
              </a:rPr>
              <a:t>: Social Inclusion &amp; Access to Services</a:t>
            </a:r>
            <a:endParaRPr lang="en-US" dirty="0"/>
          </a:p>
          <a:p>
            <a:pPr>
              <a:buFont typeface=""/>
              <a:buChar char="•"/>
            </a:pPr>
            <a:r>
              <a:rPr lang="en-US" b="1" dirty="0">
                <a:solidFill>
                  <a:srgbClr val="424242"/>
                </a:solidFill>
                <a:latin typeface="Gill Sans MT"/>
              </a:rPr>
              <a:t>Focus</a:t>
            </a:r>
            <a:r>
              <a:rPr lang="en-US" dirty="0">
                <a:solidFill>
                  <a:srgbClr val="424242"/>
                </a:solidFill>
                <a:latin typeface="Gill Sans MT"/>
              </a:rPr>
              <a:t>: Support for women, children, and vulnerable migrants in accessing basic services</a:t>
            </a:r>
          </a:p>
          <a:p>
            <a:pPr>
              <a:buFont typeface=""/>
              <a:buChar char="•"/>
            </a:pPr>
            <a:r>
              <a:rPr lang="en-US" b="1" dirty="0">
                <a:solidFill>
                  <a:srgbClr val="424242"/>
                </a:solidFill>
                <a:latin typeface="Gill Sans MT"/>
              </a:rPr>
              <a:t>Funding</a:t>
            </a:r>
            <a:r>
              <a:rPr lang="en-US" dirty="0">
                <a:solidFill>
                  <a:srgbClr val="424242"/>
                </a:solidFill>
                <a:latin typeface="Gill Sans MT"/>
              </a:rPr>
              <a:t>: USD 2 million</a:t>
            </a:r>
          </a:p>
        </p:txBody>
      </p:sp>
    </p:spTree>
    <p:extLst>
      <p:ext uri="{BB962C8B-B14F-4D97-AF65-F5344CB8AC3E}">
        <p14:creationId xmlns:p14="http://schemas.microsoft.com/office/powerpoint/2010/main" val="33271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29F5-46E7-671F-309D-885189E5D099}"/>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B128F11-EFDE-B30B-B64B-AE52231BF814}"/>
              </a:ext>
            </a:extLst>
          </p:cNvPr>
          <p:cNvCxnSpPr>
            <a:cxnSpLocks/>
          </p:cNvCxnSpPr>
          <p:nvPr/>
        </p:nvCxnSpPr>
        <p:spPr>
          <a:xfrm>
            <a:off x="0" y="165042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20499C6-820D-2F73-3647-DC5048716ABE}"/>
              </a:ext>
            </a:extLst>
          </p:cNvPr>
          <p:cNvSpPr txBox="1"/>
          <p:nvPr/>
        </p:nvSpPr>
        <p:spPr>
          <a:xfrm>
            <a:off x="1143279" y="2037172"/>
            <a:ext cx="9912508" cy="3469304"/>
          </a:xfrm>
          <a:prstGeom prst="rect">
            <a:avLst/>
          </a:prstGeom>
          <a:noFill/>
        </p:spPr>
        <p:txBody>
          <a:bodyPr wrap="square" lIns="82953" tIns="41476" rIns="82953" bIns="41476" rtlCol="0" anchor="t">
            <a:spAutoFit/>
          </a:bodyPr>
          <a:lstStyle/>
          <a:p>
            <a:pPr marL="171450" indent="-171450" algn="justLow">
              <a:buFont typeface="Arial,Sans-Serif" panose="020B0604020202020204" pitchFamily="34" charset="0"/>
              <a:buChar char="•"/>
            </a:pPr>
            <a:r>
              <a:rPr lang="en-GB" sz="2000">
                <a:latin typeface="Gill Sans MT"/>
                <a:cs typeface="Arial"/>
              </a:rPr>
              <a:t>Conduct consultative national voluntary GCM reviews with stakeholder input. </a:t>
            </a:r>
            <a:endParaRPr lang="en-US" sz="2000">
              <a:latin typeface="Gill Sans MT"/>
              <a:cs typeface="Arial"/>
            </a:endParaRPr>
          </a:p>
          <a:p>
            <a:pPr marL="171450" indent="-171450" algn="justLow">
              <a:buFont typeface="Arial,Sans-Serif" panose="020B0604020202020204" pitchFamily="34" charset="0"/>
              <a:buChar char="•"/>
            </a:pPr>
            <a:r>
              <a:rPr lang="en-GB" sz="2000">
                <a:latin typeface="Gill Sans MT"/>
                <a:cs typeface="Arial"/>
              </a:rPr>
              <a:t>Include migrants and local governments in delegations to the IMRF. </a:t>
            </a:r>
            <a:endParaRPr lang="en-US" sz="2000">
              <a:latin typeface="Gill Sans MT"/>
              <a:cs typeface="Arial"/>
            </a:endParaRPr>
          </a:p>
          <a:p>
            <a:pPr marL="171450" indent="-171450" algn="justLow">
              <a:buFont typeface="Arial,Sans-Serif" panose="020B0604020202020204" pitchFamily="34" charset="0"/>
              <a:buChar char="•"/>
            </a:pPr>
            <a:r>
              <a:rPr lang="en-GB" sz="2000">
                <a:latin typeface="Gill Sans MT"/>
                <a:cs typeface="Arial"/>
              </a:rPr>
              <a:t>Make voluntary </a:t>
            </a:r>
            <a:r>
              <a:rPr lang="en-GB" sz="2000">
                <a:latin typeface="Gill Sans MT"/>
                <a:cs typeface="Arial"/>
                <a:hlinkClick r:id="rId3"/>
              </a:rPr>
              <a:t>GCM pledges </a:t>
            </a:r>
            <a:r>
              <a:rPr lang="en-GB" sz="2000">
                <a:latin typeface="Gill Sans MT"/>
                <a:cs typeface="Arial"/>
              </a:rPr>
              <a:t>ahead of the IMRF through a simple submission form. </a:t>
            </a:r>
            <a:endParaRPr lang="en-US" sz="2000">
              <a:latin typeface="Gill Sans MT"/>
              <a:cs typeface="Arial"/>
            </a:endParaRPr>
          </a:p>
          <a:p>
            <a:pPr marL="171450" indent="-171450" algn="justLow">
              <a:buFont typeface="Arial,Sans-Serif" panose="020B0604020202020204" pitchFamily="34" charset="0"/>
              <a:buChar char="•"/>
            </a:pPr>
            <a:r>
              <a:rPr lang="en-GB" sz="2000">
                <a:latin typeface="Gill Sans MT"/>
                <a:cs typeface="Arial"/>
              </a:rPr>
              <a:t>Participate in the </a:t>
            </a:r>
            <a:r>
              <a:rPr lang="en-GB" sz="2000">
                <a:latin typeface="Gill Sans MT"/>
                <a:cs typeface="Arial"/>
                <a:hlinkClick r:id="rId4"/>
              </a:rPr>
              <a:t>GCM Champions Initiative</a:t>
            </a:r>
            <a:r>
              <a:rPr lang="en-GB" sz="2000">
                <a:solidFill>
                  <a:srgbClr val="000000"/>
                </a:solidFill>
                <a:latin typeface="Gill Sans MT"/>
                <a:ea typeface="roboto"/>
                <a:cs typeface="Arial"/>
              </a:rPr>
              <a:t>: </a:t>
            </a:r>
            <a:r>
              <a:rPr lang="en-US" sz="2000">
                <a:solidFill>
                  <a:srgbClr val="000000"/>
                </a:solidFill>
                <a:latin typeface="Gill Sans MT"/>
                <a:ea typeface="roboto"/>
                <a:cs typeface="Arial"/>
              </a:rPr>
              <a:t>The UNNM invited a group of Member States to serve as “Champion countries” for the implementation of the Global Compact for Migration, targeting them with explicit support from the Network, while also generating key insights, lessons learned, and positive practices that can be shared in dedicated spaces and with other Member States.</a:t>
            </a:r>
            <a:endParaRPr lang="en-US" sz="2000">
              <a:solidFill>
                <a:srgbClr val="000000"/>
              </a:solidFill>
              <a:latin typeface="Gill Sans MT"/>
              <a:cs typeface="Arial"/>
            </a:endParaRPr>
          </a:p>
          <a:p>
            <a:pPr marL="171450" indent="-171450" algn="justLow">
              <a:buFont typeface="Arial,Sans-Serif" panose="020B0604020202020204" pitchFamily="34" charset="0"/>
              <a:buChar char="•"/>
            </a:pPr>
            <a:r>
              <a:rPr lang="en-GB" sz="2000">
                <a:latin typeface="Gill Sans MT"/>
                <a:cs typeface="Arial"/>
              </a:rPr>
              <a:t>Contribute to the GCM’s Capacity Building Mechanism’s </a:t>
            </a:r>
            <a:r>
              <a:rPr lang="en-GB" sz="2000">
                <a:latin typeface="Gill Sans MT"/>
                <a:cs typeface="Arial"/>
                <a:hlinkClick r:id="rId5"/>
              </a:rPr>
              <a:t>Migration Multi-Partner Trust Fund</a:t>
            </a:r>
            <a:r>
              <a:rPr lang="en-GB" sz="2000">
                <a:latin typeface="Gill Sans MT"/>
                <a:cs typeface="Arial"/>
              </a:rPr>
              <a:t>. </a:t>
            </a:r>
          </a:p>
          <a:p>
            <a:pPr marL="171450" indent="-171450" algn="justLow">
              <a:buFont typeface="Arial,Sans-Serif" panose="020B0604020202020204" pitchFamily="34" charset="0"/>
              <a:buChar char="•"/>
            </a:pPr>
            <a:r>
              <a:rPr lang="en-GB" sz="2000">
                <a:latin typeface="Gill Sans MT"/>
                <a:cs typeface="Arial"/>
              </a:rPr>
              <a:t>Attend the IMRF at high-level and include stakeholders and local government representatives in IMRF delegations. </a:t>
            </a:r>
            <a:endParaRPr lang="en-US" sz="2000">
              <a:latin typeface="Gill Sans MT"/>
              <a:cs typeface="Arial"/>
            </a:endParaRPr>
          </a:p>
        </p:txBody>
      </p:sp>
      <p:pic>
        <p:nvPicPr>
          <p:cNvPr id="48" name="Picture 47" descr="A black background with colorful symbols&#10;&#10;AI-generated content may be incorrect.">
            <a:extLst>
              <a:ext uri="{FF2B5EF4-FFF2-40B4-BE49-F238E27FC236}">
                <a16:creationId xmlns:a16="http://schemas.microsoft.com/office/drawing/2014/main" id="{2A7E4D61-029C-2B27-F932-B1B37531042C}"/>
              </a:ext>
            </a:extLst>
          </p:cNvPr>
          <p:cNvPicPr>
            <a:picLocks noChangeAspect="1"/>
          </p:cNvPicPr>
          <p:nvPr/>
        </p:nvPicPr>
        <p:blipFill>
          <a:blip r:embed="rId6"/>
          <a:stretch>
            <a:fillRect/>
          </a:stretch>
        </p:blipFill>
        <p:spPr>
          <a:xfrm>
            <a:off x="8417270" y="408837"/>
            <a:ext cx="3731187" cy="523165"/>
          </a:xfrm>
          <a:prstGeom prst="rect">
            <a:avLst/>
          </a:prstGeom>
        </p:spPr>
      </p:pic>
      <p:sp>
        <p:nvSpPr>
          <p:cNvPr id="4" name="Title 1">
            <a:extLst>
              <a:ext uri="{FF2B5EF4-FFF2-40B4-BE49-F238E27FC236}">
                <a16:creationId xmlns:a16="http://schemas.microsoft.com/office/drawing/2014/main" id="{35F0FEC0-9FF8-989F-B058-C14AC60F412C}"/>
              </a:ext>
            </a:extLst>
          </p:cNvPr>
          <p:cNvSpPr txBox="1">
            <a:spLocks/>
          </p:cNvSpPr>
          <p:nvPr/>
        </p:nvSpPr>
        <p:spPr>
          <a:xfrm>
            <a:off x="700950" y="819159"/>
            <a:ext cx="10844558" cy="902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pPr>
              <a:lnSpc>
                <a:spcPct val="100000"/>
              </a:lnSpc>
            </a:pPr>
            <a:r>
              <a:rPr lang="en-GB" sz="2800" b="1">
                <a:solidFill>
                  <a:srgbClr val="1A3669"/>
                </a:solidFill>
                <a:latin typeface="Gill Sans MT"/>
                <a:ea typeface="+mn-ea"/>
                <a:cs typeface="+mn-cs"/>
              </a:rPr>
              <a:t>How to Engage?</a:t>
            </a:r>
            <a:endParaRPr lang="en-US">
              <a:ea typeface="+mn-ea"/>
              <a:cs typeface="+mn-cs"/>
            </a:endParaRPr>
          </a:p>
        </p:txBody>
      </p:sp>
      <p:sp>
        <p:nvSpPr>
          <p:cNvPr id="3" name="TextBox 2">
            <a:extLst>
              <a:ext uri="{FF2B5EF4-FFF2-40B4-BE49-F238E27FC236}">
                <a16:creationId xmlns:a16="http://schemas.microsoft.com/office/drawing/2014/main" id="{4B59C705-FA86-8EAF-06A5-5D44735ACC34}"/>
              </a:ext>
            </a:extLst>
          </p:cNvPr>
          <p:cNvSpPr txBox="1"/>
          <p:nvPr/>
        </p:nvSpPr>
        <p:spPr>
          <a:xfrm>
            <a:off x="6123229" y="5821710"/>
            <a:ext cx="6103344" cy="646331"/>
          </a:xfrm>
          <a:prstGeom prst="rect">
            <a:avLst/>
          </a:prstGeom>
          <a:noFill/>
        </p:spPr>
        <p:txBody>
          <a:bodyPr wrap="square">
            <a:spAutoFit/>
          </a:bodyPr>
          <a:lstStyle/>
          <a:p>
            <a:pPr algn="ctr"/>
            <a:r>
              <a:rPr lang="en-US" sz="1800" b="1" dirty="0">
                <a:latin typeface="Gill Sans MT"/>
                <a:ea typeface="Roboto"/>
                <a:cs typeface="Roboto"/>
              </a:rPr>
              <a:t>For any further information email:</a:t>
            </a:r>
          </a:p>
          <a:p>
            <a:pPr algn="ctr"/>
            <a:r>
              <a:rPr lang="en-US" b="1" dirty="0">
                <a:latin typeface="Gill Sans MT"/>
              </a:rPr>
              <a:t>snonnenmache@iom.int</a:t>
            </a:r>
            <a:endParaRPr lang="en-US" sz="1800" b="1" dirty="0">
              <a:latin typeface="Gill Sans MT"/>
            </a:endParaRPr>
          </a:p>
        </p:txBody>
      </p:sp>
    </p:spTree>
    <p:extLst>
      <p:ext uri="{BB962C8B-B14F-4D97-AF65-F5344CB8AC3E}">
        <p14:creationId xmlns:p14="http://schemas.microsoft.com/office/powerpoint/2010/main" val="2136645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5e8ebd-c9fb-4f54-b3e6-fb50276c0a47">
      <Terms xmlns="http://schemas.microsoft.com/office/infopath/2007/PartnerControls"/>
    </lcf76f155ced4ddcb4097134ff3c332f>
    <TaxCatchAll xmlns="8d1f56c2-5442-4f58-8df1-0b4e374573f5" xsi:nil="true"/>
    <Comments xmlns="c15e8ebd-c9fb-4f54-b3e6-fb50276c0a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7961047B85642814F2833B3365323" ma:contentTypeVersion="20" ma:contentTypeDescription="Create a new document." ma:contentTypeScope="" ma:versionID="bcf9848be95f8263b3993ee3b49cc111">
  <xsd:schema xmlns:xsd="http://www.w3.org/2001/XMLSchema" xmlns:xs="http://www.w3.org/2001/XMLSchema" xmlns:p="http://schemas.microsoft.com/office/2006/metadata/properties" xmlns:ns2="c15e8ebd-c9fb-4f54-b3e6-fb50276c0a47" xmlns:ns3="8d1f56c2-5442-4f58-8df1-0b4e374573f5" targetNamespace="http://schemas.microsoft.com/office/2006/metadata/properties" ma:root="true" ma:fieldsID="7122430b3cb2005a7e08d1b43b51a3ea" ns2:_="" ns3:_="">
    <xsd:import namespace="c15e8ebd-c9fb-4f54-b3e6-fb50276c0a47"/>
    <xsd:import namespace="8d1f56c2-5442-4f58-8df1-0b4e374573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Comm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e8ebd-c9fb-4f54-b3e6-fb50276c0a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omments" ma:index="26" nillable="true" ma:displayName="Comments" ma:format="Dropdown" ma:internalName="Comm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1f56c2-5442-4f58-8df1-0b4e374573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034b71-7833-4edd-822a-058859cd941b}" ma:internalName="TaxCatchAll" ma:showField="CatchAllData" ma:web="8d1f56c2-5442-4f58-8df1-0b4e37457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5A679-1472-460E-A575-16E14C9E469C}">
  <ds:schemaRefs>
    <ds:schemaRef ds:uri="c15e8ebd-c9fb-4f54-b3e6-fb50276c0a47"/>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8d1f56c2-5442-4f58-8df1-0b4e374573f5"/>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C3A6BA9-B162-4266-BC6D-BE4D7B57DFD8}">
  <ds:schemaRefs>
    <ds:schemaRef ds:uri="8d1f56c2-5442-4f58-8df1-0b4e374573f5"/>
    <ds:schemaRef ds:uri="c15e8ebd-c9fb-4f54-b3e6-fb50276c0a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B8F146-F68A-4FD4-9331-371A7EFE4E46}">
  <ds:schemaRefs>
    <ds:schemaRef ds:uri="http://schemas.microsoft.com/sharepoint/v3/contenttype/forms"/>
  </ds:schemaRefs>
</ds:datastoreItem>
</file>

<file path=docMetadata/LabelInfo.xml><?xml version="1.0" encoding="utf-8"?>
<clbl:labelList xmlns:clbl="http://schemas.microsoft.com/office/2020/mipLabelMetadata">
  <clbl:label id="{2059aa38-f392-4105-be92-628035578272}" enabled="1" method="Standard" siteId="{1588262d-23fb-43b4-bd6e-bce49c8e6186}" removed="0"/>
</clbl:labelList>
</file>

<file path=docProps/app.xml><?xml version="1.0" encoding="utf-8"?>
<Properties xmlns="http://schemas.openxmlformats.org/officeDocument/2006/extended-properties" xmlns:vt="http://schemas.openxmlformats.org/officeDocument/2006/docPropsVTypes">
  <TotalTime>447</TotalTime>
  <Words>662</Words>
  <Application>Microsoft Office PowerPoint</Application>
  <PresentationFormat>Widescreen</PresentationFormat>
  <Paragraphs>83</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Abadi</vt:lpstr>
      <vt:lpstr>Aptos</vt:lpstr>
      <vt:lpstr>Aptos Display</vt:lpstr>
      <vt:lpstr>Arial</vt:lpstr>
      <vt:lpstr>Arial,Sans-Serif</vt:lpstr>
      <vt:lpstr>Calibri</vt:lpstr>
      <vt:lpstr>Gill Sans MT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YIQIAN Guo</dc:creator>
  <cp:lastModifiedBy>NONNENMACHER Sophie</cp:lastModifiedBy>
  <cp:revision>19</cp:revision>
  <cp:lastPrinted>2025-09-29T09:13:31Z</cp:lastPrinted>
  <dcterms:created xsi:type="dcterms:W3CDTF">2025-09-15T08:16:08Z</dcterms:created>
  <dcterms:modified xsi:type="dcterms:W3CDTF">2025-10-01T03:14:54Z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0x0101005037961047B85642814F2833B3365323</vt:lpwstr>
  </property>
  <property fmtid="{D5CDD505-2E9C-101B-9397-08002B2CF9AE}" pid="3" name="MediaServiceImageTags">
    <vt:lpwstr/>
  </property>
</Properties>
</file>